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6" r:id="rId2"/>
    <p:sldId id="268" r:id="rId3"/>
    <p:sldId id="269" r:id="rId4"/>
    <p:sldId id="270" r:id="rId5"/>
    <p:sldId id="258" r:id="rId6"/>
    <p:sldId id="273" r:id="rId7"/>
    <p:sldId id="274" r:id="rId8"/>
    <p:sldId id="272" r:id="rId9"/>
    <p:sldId id="259" r:id="rId10"/>
    <p:sldId id="291" r:id="rId11"/>
    <p:sldId id="301" r:id="rId12"/>
    <p:sldId id="293" r:id="rId13"/>
    <p:sldId id="286" r:id="rId14"/>
    <p:sldId id="281" r:id="rId15"/>
    <p:sldId id="275" r:id="rId16"/>
    <p:sldId id="295" r:id="rId17"/>
    <p:sldId id="276" r:id="rId18"/>
    <p:sldId id="278" r:id="rId19"/>
    <p:sldId id="296" r:id="rId20"/>
    <p:sldId id="279" r:id="rId21"/>
    <p:sldId id="280" r:id="rId22"/>
    <p:sldId id="265" r:id="rId23"/>
    <p:sldId id="297" r:id="rId24"/>
    <p:sldId id="298" r:id="rId25"/>
    <p:sldId id="299" r:id="rId26"/>
    <p:sldId id="282" r:id="rId27"/>
    <p:sldId id="284" r:id="rId28"/>
    <p:sldId id="300" r:id="rId29"/>
    <p:sldId id="285" r:id="rId30"/>
    <p:sldId id="287" r:id="rId31"/>
    <p:sldId id="288" r:id="rId32"/>
    <p:sldId id="29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snapToObjects="1" showGuides="1">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A8B617-A7CA-8C4E-9840-BA5C51A29D45}" type="datetimeFigureOut">
              <a:rPr lang="en-US" smtClean="0"/>
              <a:t>7/19/2022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287B9-A9AC-284F-8E9C-FFCF2E5F75DD}" type="slidenum">
              <a:rPr lang="en-US" smtClean="0"/>
              <a:t>‹#›</a:t>
            </a:fld>
            <a:endParaRPr lang="en-US"/>
          </a:p>
        </p:txBody>
      </p:sp>
    </p:spTree>
    <p:extLst>
      <p:ext uri="{BB962C8B-B14F-4D97-AF65-F5344CB8AC3E}">
        <p14:creationId xmlns:p14="http://schemas.microsoft.com/office/powerpoint/2010/main" val="190158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comes up to front and says his greeting.</a:t>
            </a:r>
          </a:p>
        </p:txBody>
      </p:sp>
      <p:sp>
        <p:nvSpPr>
          <p:cNvPr id="4" name="Slide Number Placeholder 3"/>
          <p:cNvSpPr>
            <a:spLocks noGrp="1"/>
          </p:cNvSpPr>
          <p:nvPr>
            <p:ph type="sldNum" sz="quarter" idx="5"/>
          </p:nvPr>
        </p:nvSpPr>
        <p:spPr/>
        <p:txBody>
          <a:bodyPr/>
          <a:lstStyle/>
          <a:p>
            <a:fld id="{4F7287B9-A9AC-284F-8E9C-FFCF2E5F75DD}" type="slidenum">
              <a:rPr lang="en-US" smtClean="0"/>
              <a:t>1</a:t>
            </a:fld>
            <a:endParaRPr lang="en-US"/>
          </a:p>
        </p:txBody>
      </p:sp>
    </p:spTree>
    <p:extLst>
      <p:ext uri="{BB962C8B-B14F-4D97-AF65-F5344CB8AC3E}">
        <p14:creationId xmlns:p14="http://schemas.microsoft.com/office/powerpoint/2010/main" val="483252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a:t>
            </a:r>
            <a:r>
              <a:rPr lang="en-US" sz="1200" kern="1200" dirty="0">
                <a:solidFill>
                  <a:schemeClr val="tx1"/>
                </a:solidFill>
                <a:effectLst/>
                <a:latin typeface="+mn-lt"/>
                <a:ea typeface="+mn-ea"/>
                <a:cs typeface="+mn-cs"/>
              </a:rPr>
              <a:t>and it’s not to live for ourselves.”</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10</a:t>
            </a:fld>
            <a:endParaRPr lang="en-US"/>
          </a:p>
        </p:txBody>
      </p:sp>
    </p:spTree>
    <p:extLst>
      <p:ext uri="{BB962C8B-B14F-4D97-AF65-F5344CB8AC3E}">
        <p14:creationId xmlns:p14="http://schemas.microsoft.com/office/powerpoint/2010/main" val="2248663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a:t>
            </a:r>
            <a:r>
              <a:rPr lang="en-US" sz="1200" kern="1200" dirty="0">
                <a:solidFill>
                  <a:schemeClr val="tx1"/>
                </a:solidFill>
                <a:effectLst/>
                <a:latin typeface="+mn-lt"/>
                <a:ea typeface="+mn-ea"/>
                <a:cs typeface="+mn-cs"/>
              </a:rPr>
              <a:t>building His Kingdom here on earth.”</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11</a:t>
            </a:fld>
            <a:endParaRPr lang="en-US"/>
          </a:p>
        </p:txBody>
      </p:sp>
    </p:spTree>
    <p:extLst>
      <p:ext uri="{BB962C8B-B14F-4D97-AF65-F5344CB8AC3E}">
        <p14:creationId xmlns:p14="http://schemas.microsoft.com/office/powerpoint/2010/main" val="723186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 when Geoff says “</a:t>
            </a:r>
            <a:r>
              <a:rPr lang="en-US" sz="1200" kern="1200" dirty="0">
                <a:solidFill>
                  <a:schemeClr val="tx1"/>
                </a:solidFill>
                <a:effectLst/>
                <a:latin typeface="+mn-lt"/>
                <a:ea typeface="+mn-ea"/>
                <a:cs typeface="+mn-cs"/>
              </a:rPr>
              <a:t>engage in daily battles and live victoriously in Jesus!”</a:t>
            </a:r>
          </a:p>
          <a:p>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12</a:t>
            </a:fld>
            <a:endParaRPr lang="en-US"/>
          </a:p>
        </p:txBody>
      </p:sp>
    </p:spTree>
    <p:extLst>
      <p:ext uri="{BB962C8B-B14F-4D97-AF65-F5344CB8AC3E}">
        <p14:creationId xmlns:p14="http://schemas.microsoft.com/office/powerpoint/2010/main" val="999326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 when Geoff says “</a:t>
            </a:r>
            <a:r>
              <a:rPr lang="en-US" sz="1200" kern="1200" dirty="0">
                <a:solidFill>
                  <a:schemeClr val="tx1"/>
                </a:solidFill>
                <a:effectLst/>
                <a:latin typeface="+mn-lt"/>
                <a:ea typeface="+mn-ea"/>
                <a:cs typeface="+mn-cs"/>
              </a:rPr>
              <a:t>God is calling His warriors to be ready!”</a:t>
            </a:r>
          </a:p>
          <a:p>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13</a:t>
            </a:fld>
            <a:endParaRPr lang="en-US"/>
          </a:p>
        </p:txBody>
      </p:sp>
    </p:spTree>
    <p:extLst>
      <p:ext uri="{BB962C8B-B14F-4D97-AF65-F5344CB8AC3E}">
        <p14:creationId xmlns:p14="http://schemas.microsoft.com/office/powerpoint/2010/main" val="1950235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 when Geoff says “</a:t>
            </a:r>
            <a:r>
              <a:rPr lang="en-US" sz="1200" kern="1200" dirty="0">
                <a:solidFill>
                  <a:schemeClr val="tx1"/>
                </a:solidFill>
                <a:effectLst/>
                <a:latin typeface="+mn-lt"/>
                <a:ea typeface="+mn-ea"/>
                <a:cs typeface="+mn-cs"/>
              </a:rPr>
              <a:t>But the spiritual battle isn’t something we can see with our eyes.”</a:t>
            </a:r>
          </a:p>
          <a:p>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14</a:t>
            </a:fld>
            <a:endParaRPr lang="en-US"/>
          </a:p>
        </p:txBody>
      </p:sp>
    </p:spTree>
    <p:extLst>
      <p:ext uri="{BB962C8B-B14F-4D97-AF65-F5344CB8AC3E}">
        <p14:creationId xmlns:p14="http://schemas.microsoft.com/office/powerpoint/2010/main" val="51210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a:t>
            </a:r>
            <a:r>
              <a:rPr lang="en-US" sz="1200" kern="1200" dirty="0">
                <a:solidFill>
                  <a:schemeClr val="tx1"/>
                </a:solidFill>
                <a:effectLst/>
                <a:latin typeface="+mn-lt"/>
                <a:ea typeface="+mn-ea"/>
                <a:cs typeface="+mn-cs"/>
              </a:rPr>
              <a:t>Elisha is being attacked by the King of Syria.”</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15</a:t>
            </a:fld>
            <a:endParaRPr lang="en-US"/>
          </a:p>
        </p:txBody>
      </p:sp>
    </p:spTree>
    <p:extLst>
      <p:ext uri="{BB962C8B-B14F-4D97-AF65-F5344CB8AC3E}">
        <p14:creationId xmlns:p14="http://schemas.microsoft.com/office/powerpoint/2010/main" val="3374753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a:t>
            </a:r>
            <a:r>
              <a:rPr lang="en-US" sz="1200" kern="1200" dirty="0">
                <a:solidFill>
                  <a:schemeClr val="tx1"/>
                </a:solidFill>
                <a:effectLst/>
                <a:latin typeface="+mn-lt"/>
                <a:ea typeface="+mn-ea"/>
                <a:cs typeface="+mn-cs"/>
              </a:rPr>
              <a:t>He then enters the Armory of God.”</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16</a:t>
            </a:fld>
            <a:endParaRPr lang="en-US"/>
          </a:p>
        </p:txBody>
      </p:sp>
    </p:spTree>
    <p:extLst>
      <p:ext uri="{BB962C8B-B14F-4D97-AF65-F5344CB8AC3E}">
        <p14:creationId xmlns:p14="http://schemas.microsoft.com/office/powerpoint/2010/main" val="3465843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 when Geoff says, “</a:t>
            </a:r>
            <a:r>
              <a:rPr lang="en-US" sz="1200" kern="1200" dirty="0">
                <a:solidFill>
                  <a:schemeClr val="tx1"/>
                </a:solidFill>
                <a:effectLst/>
                <a:latin typeface="+mn-lt"/>
                <a:ea typeface="+mn-ea"/>
                <a:cs typeface="+mn-cs"/>
              </a:rPr>
              <a:t>and we pretend to live at peace with this world.”</a:t>
            </a:r>
            <a:endParaRPr lang="en-US" dirty="0"/>
          </a:p>
          <a:p>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17</a:t>
            </a:fld>
            <a:endParaRPr lang="en-US"/>
          </a:p>
        </p:txBody>
      </p:sp>
    </p:spTree>
    <p:extLst>
      <p:ext uri="{BB962C8B-B14F-4D97-AF65-F5344CB8AC3E}">
        <p14:creationId xmlns:p14="http://schemas.microsoft.com/office/powerpoint/2010/main" val="3691299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 when Geoff says, “</a:t>
            </a:r>
            <a:r>
              <a:rPr lang="en-US" sz="1200" kern="1200" dirty="0">
                <a:solidFill>
                  <a:schemeClr val="tx1"/>
                </a:solidFill>
                <a:effectLst/>
                <a:latin typeface="+mn-lt"/>
                <a:ea typeface="+mn-ea"/>
                <a:cs typeface="+mn-cs"/>
              </a:rPr>
              <a:t>This is the mission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18</a:t>
            </a:fld>
            <a:endParaRPr lang="en-US"/>
          </a:p>
        </p:txBody>
      </p:sp>
    </p:spTree>
    <p:extLst>
      <p:ext uri="{BB962C8B-B14F-4D97-AF65-F5344CB8AC3E}">
        <p14:creationId xmlns:p14="http://schemas.microsoft.com/office/powerpoint/2010/main" val="3645389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 when Geoff says, “</a:t>
            </a:r>
            <a:r>
              <a:rPr lang="en-US" sz="1200" kern="1200" dirty="0">
                <a:solidFill>
                  <a:schemeClr val="tx1"/>
                </a:solidFill>
                <a:effectLst/>
                <a:latin typeface="+mn-lt"/>
                <a:ea typeface="+mn-ea"/>
                <a:cs typeface="+mn-cs"/>
              </a:rPr>
              <a:t>As Americans we have willingly accepted comfort and conveniences to be our gods and idols.”</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19</a:t>
            </a:fld>
            <a:endParaRPr lang="en-US"/>
          </a:p>
        </p:txBody>
      </p:sp>
    </p:spTree>
    <p:extLst>
      <p:ext uri="{BB962C8B-B14F-4D97-AF65-F5344CB8AC3E}">
        <p14:creationId xmlns:p14="http://schemas.microsoft.com/office/powerpoint/2010/main" val="3644030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a:t>
            </a:r>
            <a:r>
              <a:rPr lang="en-US" sz="1200" kern="1200" dirty="0">
                <a:solidFill>
                  <a:schemeClr val="tx1"/>
                </a:solidFill>
                <a:effectLst/>
                <a:latin typeface="+mn-lt"/>
                <a:ea typeface="+mn-ea"/>
                <a:cs typeface="+mn-cs"/>
              </a:rPr>
              <a:t>We have 4 incredible children, and just celebrated tons of graduations and a wedding! “</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2</a:t>
            </a:fld>
            <a:endParaRPr lang="en-US"/>
          </a:p>
        </p:txBody>
      </p:sp>
    </p:spTree>
    <p:extLst>
      <p:ext uri="{BB962C8B-B14F-4D97-AF65-F5344CB8AC3E}">
        <p14:creationId xmlns:p14="http://schemas.microsoft.com/office/powerpoint/2010/main" val="588888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a:t>
            </a:r>
            <a:r>
              <a:rPr lang="en-US" sz="1200" kern="1200" dirty="0">
                <a:solidFill>
                  <a:schemeClr val="tx1"/>
                </a:solidFill>
                <a:effectLst/>
                <a:latin typeface="+mn-lt"/>
                <a:ea typeface="+mn-ea"/>
                <a:cs typeface="+mn-cs"/>
              </a:rPr>
              <a:t>Or maybe we have an obsession with safety?”</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20</a:t>
            </a:fld>
            <a:endParaRPr lang="en-US"/>
          </a:p>
        </p:txBody>
      </p:sp>
    </p:spTree>
    <p:extLst>
      <p:ext uri="{BB962C8B-B14F-4D97-AF65-F5344CB8AC3E}">
        <p14:creationId xmlns:p14="http://schemas.microsoft.com/office/powerpoint/2010/main" val="2418215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 when Geoff says, “</a:t>
            </a:r>
            <a:r>
              <a:rPr lang="en-US" sz="1200" kern="1200" dirty="0">
                <a:solidFill>
                  <a:schemeClr val="tx1"/>
                </a:solidFill>
                <a:effectLst/>
                <a:latin typeface="+mn-lt"/>
                <a:ea typeface="+mn-ea"/>
                <a:cs typeface="+mn-cs"/>
              </a:rPr>
              <a:t>our culture has somehow surpassed the sins of the people who lived in Sodom and Gomorrah.”</a:t>
            </a:r>
          </a:p>
          <a:p>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21</a:t>
            </a:fld>
            <a:endParaRPr lang="en-US"/>
          </a:p>
        </p:txBody>
      </p:sp>
    </p:spTree>
    <p:extLst>
      <p:ext uri="{BB962C8B-B14F-4D97-AF65-F5344CB8AC3E}">
        <p14:creationId xmlns:p14="http://schemas.microsoft.com/office/powerpoint/2010/main" val="3010425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a:t>
            </a:r>
            <a:r>
              <a:rPr lang="en-US" sz="1200" kern="1200" dirty="0">
                <a:solidFill>
                  <a:schemeClr val="tx1"/>
                </a:solidFill>
                <a:effectLst/>
                <a:latin typeface="+mn-lt"/>
                <a:ea typeface="+mn-ea"/>
                <a:cs typeface="+mn-cs"/>
              </a:rPr>
              <a:t>More persecution is coming and we need to be ready…”</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22</a:t>
            </a:fld>
            <a:endParaRPr lang="en-US"/>
          </a:p>
        </p:txBody>
      </p:sp>
    </p:spTree>
    <p:extLst>
      <p:ext uri="{BB962C8B-B14F-4D97-AF65-F5344CB8AC3E}">
        <p14:creationId xmlns:p14="http://schemas.microsoft.com/office/powerpoint/2010/main" val="4292992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a:t>
            </a:r>
            <a:r>
              <a:rPr lang="en-US" sz="1200" kern="1200" dirty="0">
                <a:solidFill>
                  <a:schemeClr val="tx1"/>
                </a:solidFill>
                <a:effectLst/>
                <a:latin typeface="+mn-lt"/>
                <a:ea typeface="+mn-ea"/>
                <a:cs typeface="+mn-cs"/>
              </a:rPr>
              <a:t>Now the world is bringing the spiritual fight to us.”</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23</a:t>
            </a:fld>
            <a:endParaRPr lang="en-US"/>
          </a:p>
        </p:txBody>
      </p:sp>
    </p:spTree>
    <p:extLst>
      <p:ext uri="{BB962C8B-B14F-4D97-AF65-F5344CB8AC3E}">
        <p14:creationId xmlns:p14="http://schemas.microsoft.com/office/powerpoint/2010/main" val="977579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a:t>
            </a:r>
            <a:r>
              <a:rPr lang="en-US" sz="1200" kern="1200" dirty="0">
                <a:solidFill>
                  <a:schemeClr val="tx1"/>
                </a:solidFill>
                <a:effectLst/>
                <a:latin typeface="+mn-lt"/>
                <a:ea typeface="+mn-ea"/>
                <a:cs typeface="+mn-cs"/>
              </a:rPr>
              <a:t>God is victorious!”</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24</a:t>
            </a:fld>
            <a:endParaRPr lang="en-US"/>
          </a:p>
        </p:txBody>
      </p:sp>
    </p:spTree>
    <p:extLst>
      <p:ext uri="{BB962C8B-B14F-4D97-AF65-F5344CB8AC3E}">
        <p14:creationId xmlns:p14="http://schemas.microsoft.com/office/powerpoint/2010/main" val="1432133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a:t>
            </a:r>
            <a:r>
              <a:rPr lang="en-US" sz="1200" kern="1200" dirty="0">
                <a:solidFill>
                  <a:schemeClr val="tx1"/>
                </a:solidFill>
                <a:effectLst/>
                <a:latin typeface="+mn-lt"/>
                <a:ea typeface="+mn-ea"/>
                <a:cs typeface="+mn-cs"/>
              </a:rPr>
              <a:t>All the more reason we need to continue to gather together.”</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25</a:t>
            </a:fld>
            <a:endParaRPr lang="en-US"/>
          </a:p>
        </p:txBody>
      </p:sp>
    </p:spTree>
    <p:extLst>
      <p:ext uri="{BB962C8B-B14F-4D97-AF65-F5344CB8AC3E}">
        <p14:creationId xmlns:p14="http://schemas.microsoft.com/office/powerpoint/2010/main" val="812741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a:t>
            </a:r>
            <a:r>
              <a:rPr lang="en-US" sz="1200" kern="1200" dirty="0">
                <a:solidFill>
                  <a:schemeClr val="tx1"/>
                </a:solidFill>
                <a:effectLst/>
                <a:latin typeface="+mn-lt"/>
                <a:ea typeface="+mn-ea"/>
                <a:cs typeface="+mn-cs"/>
              </a:rPr>
              <a:t>Let me give you this encouragement from the book of Deuteronomy…”</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26</a:t>
            </a:fld>
            <a:endParaRPr lang="en-US"/>
          </a:p>
        </p:txBody>
      </p:sp>
    </p:spTree>
    <p:extLst>
      <p:ext uri="{BB962C8B-B14F-4D97-AF65-F5344CB8AC3E}">
        <p14:creationId xmlns:p14="http://schemas.microsoft.com/office/powerpoint/2010/main" val="1172296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a:t>
            </a:r>
            <a:r>
              <a:rPr lang="en-US" sz="1200" kern="1200" dirty="0">
                <a:solidFill>
                  <a:schemeClr val="tx1"/>
                </a:solidFill>
                <a:effectLst/>
                <a:latin typeface="+mn-lt"/>
                <a:ea typeface="+mn-ea"/>
                <a:cs typeface="+mn-cs"/>
              </a:rPr>
              <a:t>It’s time to get prepared and put our faith into action.”</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27</a:t>
            </a:fld>
            <a:endParaRPr lang="en-US"/>
          </a:p>
        </p:txBody>
      </p:sp>
    </p:spTree>
    <p:extLst>
      <p:ext uri="{BB962C8B-B14F-4D97-AF65-F5344CB8AC3E}">
        <p14:creationId xmlns:p14="http://schemas.microsoft.com/office/powerpoint/2010/main" val="604236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a:t>
            </a:r>
            <a:r>
              <a:rPr lang="en-US" sz="1200" kern="1200" dirty="0">
                <a:solidFill>
                  <a:schemeClr val="tx1"/>
                </a:solidFill>
                <a:effectLst/>
                <a:latin typeface="+mn-lt"/>
                <a:ea typeface="+mn-ea"/>
                <a:cs typeface="+mn-cs"/>
              </a:rPr>
              <a:t>We don’t just become godly because we thought about wanting to be godly.”</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28</a:t>
            </a:fld>
            <a:endParaRPr lang="en-US"/>
          </a:p>
        </p:txBody>
      </p:sp>
    </p:spTree>
    <p:extLst>
      <p:ext uri="{BB962C8B-B14F-4D97-AF65-F5344CB8AC3E}">
        <p14:creationId xmlns:p14="http://schemas.microsoft.com/office/powerpoint/2010/main" val="3982648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gives the example of Paul’s life…</a:t>
            </a:r>
          </a:p>
        </p:txBody>
      </p:sp>
      <p:sp>
        <p:nvSpPr>
          <p:cNvPr id="4" name="Slide Number Placeholder 3"/>
          <p:cNvSpPr>
            <a:spLocks noGrp="1"/>
          </p:cNvSpPr>
          <p:nvPr>
            <p:ph type="sldNum" sz="quarter" idx="5"/>
          </p:nvPr>
        </p:nvSpPr>
        <p:spPr/>
        <p:txBody>
          <a:bodyPr/>
          <a:lstStyle/>
          <a:p>
            <a:fld id="{4F7287B9-A9AC-284F-8E9C-FFCF2E5F75DD}" type="slidenum">
              <a:rPr lang="en-US" smtClean="0"/>
              <a:t>29</a:t>
            </a:fld>
            <a:endParaRPr lang="en-US"/>
          </a:p>
        </p:txBody>
      </p:sp>
    </p:spTree>
    <p:extLst>
      <p:ext uri="{BB962C8B-B14F-4D97-AF65-F5344CB8AC3E}">
        <p14:creationId xmlns:p14="http://schemas.microsoft.com/office/powerpoint/2010/main" val="3209647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a:t>
            </a:r>
            <a:r>
              <a:rPr lang="en-US" sz="1200" kern="1200" dirty="0">
                <a:solidFill>
                  <a:schemeClr val="tx1"/>
                </a:solidFill>
                <a:effectLst/>
                <a:latin typeface="+mn-lt"/>
                <a:ea typeface="+mn-ea"/>
                <a:cs typeface="+mn-cs"/>
              </a:rPr>
              <a:t>Now we’re your missionaries in Idaho.”</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3</a:t>
            </a:fld>
            <a:endParaRPr lang="en-US"/>
          </a:p>
        </p:txBody>
      </p:sp>
    </p:spTree>
    <p:extLst>
      <p:ext uri="{BB962C8B-B14F-4D97-AF65-F5344CB8AC3E}">
        <p14:creationId xmlns:p14="http://schemas.microsoft.com/office/powerpoint/2010/main" val="2967951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a:t>
            </a:r>
            <a:r>
              <a:rPr lang="en-US" sz="1200" kern="1200" dirty="0">
                <a:solidFill>
                  <a:schemeClr val="tx1"/>
                </a:solidFill>
                <a:effectLst/>
                <a:latin typeface="+mn-lt"/>
                <a:ea typeface="+mn-ea"/>
                <a:cs typeface="+mn-cs"/>
              </a:rPr>
              <a:t>Not just once in awhile, or when we feel like it, but everyday.”</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30</a:t>
            </a:fld>
            <a:endParaRPr lang="en-US"/>
          </a:p>
        </p:txBody>
      </p:sp>
    </p:spTree>
    <p:extLst>
      <p:ext uri="{BB962C8B-B14F-4D97-AF65-F5344CB8AC3E}">
        <p14:creationId xmlns:p14="http://schemas.microsoft.com/office/powerpoint/2010/main" val="3707896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a:t>
            </a:r>
            <a:r>
              <a:rPr lang="en-US" sz="1200" kern="1200" dirty="0">
                <a:solidFill>
                  <a:schemeClr val="tx1"/>
                </a:solidFill>
                <a:effectLst/>
                <a:latin typeface="+mn-lt"/>
                <a:ea typeface="+mn-ea"/>
                <a:cs typeface="+mn-cs"/>
              </a:rPr>
              <a:t>Please stand and receive the benediction from Hebrews and Mark.”</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31</a:t>
            </a:fld>
            <a:endParaRPr lang="en-US"/>
          </a:p>
        </p:txBody>
      </p:sp>
    </p:spTree>
    <p:extLst>
      <p:ext uri="{BB962C8B-B14F-4D97-AF65-F5344CB8AC3E}">
        <p14:creationId xmlns:p14="http://schemas.microsoft.com/office/powerpoint/2010/main" val="4232256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Amen! Praise Jesus! Thank you </a:t>
            </a:r>
            <a:r>
              <a:rPr lang="en-US" dirty="0">
                <a:sym typeface="Wingdings" pitchFamily="2" charset="2"/>
              </a:rPr>
              <a:t></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32</a:t>
            </a:fld>
            <a:endParaRPr lang="en-US"/>
          </a:p>
        </p:txBody>
      </p:sp>
    </p:spTree>
    <p:extLst>
      <p:ext uri="{BB962C8B-B14F-4D97-AF65-F5344CB8AC3E}">
        <p14:creationId xmlns:p14="http://schemas.microsoft.com/office/powerpoint/2010/main" val="941199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picture when Geoff says, “</a:t>
            </a:r>
            <a:r>
              <a:rPr lang="en-US" sz="1200" kern="1200" dirty="0">
                <a:solidFill>
                  <a:schemeClr val="tx1"/>
                </a:solidFill>
                <a:effectLst/>
                <a:latin typeface="+mn-lt"/>
                <a:ea typeface="+mn-ea"/>
                <a:cs typeface="+mn-cs"/>
              </a:rPr>
              <a:t>God saved me from decades of addictions.”</a:t>
            </a:r>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4</a:t>
            </a:fld>
            <a:endParaRPr lang="en-US"/>
          </a:p>
        </p:txBody>
      </p:sp>
    </p:spTree>
    <p:extLst>
      <p:ext uri="{BB962C8B-B14F-4D97-AF65-F5344CB8AC3E}">
        <p14:creationId xmlns:p14="http://schemas.microsoft.com/office/powerpoint/2010/main" val="3384720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a:t>
            </a:r>
            <a:r>
              <a:rPr lang="en-US" sz="1200" kern="1200" dirty="0">
                <a:solidFill>
                  <a:schemeClr val="tx1"/>
                </a:solidFill>
                <a:effectLst/>
                <a:latin typeface="+mn-lt"/>
                <a:ea typeface="+mn-ea"/>
                <a:cs typeface="+mn-cs"/>
              </a:rPr>
              <a:t>I tried numbing myself and tried to checkout of life’s difficulties.</a:t>
            </a:r>
            <a:r>
              <a:rPr lang="en-US" dirty="0">
                <a:effectLst/>
              </a:rPr>
              <a:t> </a:t>
            </a:r>
            <a:r>
              <a:rPr lang="en-US" dirty="0"/>
              <a:t>”</a:t>
            </a:r>
          </a:p>
        </p:txBody>
      </p:sp>
      <p:sp>
        <p:nvSpPr>
          <p:cNvPr id="4" name="Slide Number Placeholder 3"/>
          <p:cNvSpPr>
            <a:spLocks noGrp="1"/>
          </p:cNvSpPr>
          <p:nvPr>
            <p:ph type="sldNum" sz="quarter" idx="5"/>
          </p:nvPr>
        </p:nvSpPr>
        <p:spPr/>
        <p:txBody>
          <a:bodyPr/>
          <a:lstStyle/>
          <a:p>
            <a:fld id="{4F7287B9-A9AC-284F-8E9C-FFCF2E5F75DD}" type="slidenum">
              <a:rPr lang="en-US" smtClean="0"/>
              <a:t>5</a:t>
            </a:fld>
            <a:endParaRPr lang="en-US"/>
          </a:p>
        </p:txBody>
      </p:sp>
    </p:spTree>
    <p:extLst>
      <p:ext uri="{BB962C8B-B14F-4D97-AF65-F5344CB8AC3E}">
        <p14:creationId xmlns:p14="http://schemas.microsoft.com/office/powerpoint/2010/main" val="608858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”the rest of the talk about get ready and GO! Won’t really apply yet.”</a:t>
            </a:r>
          </a:p>
        </p:txBody>
      </p:sp>
      <p:sp>
        <p:nvSpPr>
          <p:cNvPr id="4" name="Slide Number Placeholder 3"/>
          <p:cNvSpPr>
            <a:spLocks noGrp="1"/>
          </p:cNvSpPr>
          <p:nvPr>
            <p:ph type="sldNum" sz="quarter" idx="5"/>
          </p:nvPr>
        </p:nvSpPr>
        <p:spPr/>
        <p:txBody>
          <a:bodyPr/>
          <a:lstStyle/>
          <a:p>
            <a:fld id="{4F7287B9-A9AC-284F-8E9C-FFCF2E5F75DD}" type="slidenum">
              <a:rPr lang="en-US" smtClean="0"/>
              <a:t>6</a:t>
            </a:fld>
            <a:endParaRPr lang="en-US"/>
          </a:p>
        </p:txBody>
      </p:sp>
    </p:spTree>
    <p:extLst>
      <p:ext uri="{BB962C8B-B14F-4D97-AF65-F5344CB8AC3E}">
        <p14:creationId xmlns:p14="http://schemas.microsoft.com/office/powerpoint/2010/main" val="148403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something to the effect of “so let’s wake up!”</a:t>
            </a:r>
          </a:p>
        </p:txBody>
      </p:sp>
      <p:sp>
        <p:nvSpPr>
          <p:cNvPr id="4" name="Slide Number Placeholder 3"/>
          <p:cNvSpPr>
            <a:spLocks noGrp="1"/>
          </p:cNvSpPr>
          <p:nvPr>
            <p:ph type="sldNum" sz="quarter" idx="5"/>
          </p:nvPr>
        </p:nvSpPr>
        <p:spPr/>
        <p:txBody>
          <a:bodyPr/>
          <a:lstStyle/>
          <a:p>
            <a:fld id="{4F7287B9-A9AC-284F-8E9C-FFCF2E5F75DD}" type="slidenum">
              <a:rPr lang="en-US" smtClean="0"/>
              <a:t>7</a:t>
            </a:fld>
            <a:endParaRPr lang="en-US"/>
          </a:p>
        </p:txBody>
      </p:sp>
    </p:spTree>
    <p:extLst>
      <p:ext uri="{BB962C8B-B14F-4D97-AF65-F5344CB8AC3E}">
        <p14:creationId xmlns:p14="http://schemas.microsoft.com/office/powerpoint/2010/main" val="186913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when Geoff says “One of my life verses comes from the book of Titus.”</a:t>
            </a:r>
          </a:p>
        </p:txBody>
      </p:sp>
      <p:sp>
        <p:nvSpPr>
          <p:cNvPr id="4" name="Slide Number Placeholder 3"/>
          <p:cNvSpPr>
            <a:spLocks noGrp="1"/>
          </p:cNvSpPr>
          <p:nvPr>
            <p:ph type="sldNum" sz="quarter" idx="5"/>
          </p:nvPr>
        </p:nvSpPr>
        <p:spPr/>
        <p:txBody>
          <a:bodyPr/>
          <a:lstStyle/>
          <a:p>
            <a:fld id="{4F7287B9-A9AC-284F-8E9C-FFCF2E5F75DD}" type="slidenum">
              <a:rPr lang="en-US" smtClean="0"/>
              <a:t>8</a:t>
            </a:fld>
            <a:endParaRPr lang="en-US"/>
          </a:p>
        </p:txBody>
      </p:sp>
    </p:spTree>
    <p:extLst>
      <p:ext uri="{BB962C8B-B14F-4D97-AF65-F5344CB8AC3E}">
        <p14:creationId xmlns:p14="http://schemas.microsoft.com/office/powerpoint/2010/main" val="419459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 when Geoff says “</a:t>
            </a:r>
            <a:r>
              <a:rPr lang="en-US" sz="1200" kern="1200" dirty="0">
                <a:solidFill>
                  <a:schemeClr val="tx1"/>
                </a:solidFill>
                <a:effectLst/>
                <a:latin typeface="+mn-lt"/>
                <a:ea typeface="+mn-ea"/>
                <a:cs typeface="+mn-cs"/>
              </a:rPr>
              <a:t>Moses tells us in…”</a:t>
            </a:r>
            <a:endParaRPr lang="en-US" dirty="0"/>
          </a:p>
          <a:p>
            <a:endParaRPr lang="en-US" dirty="0"/>
          </a:p>
        </p:txBody>
      </p:sp>
      <p:sp>
        <p:nvSpPr>
          <p:cNvPr id="4" name="Slide Number Placeholder 3"/>
          <p:cNvSpPr>
            <a:spLocks noGrp="1"/>
          </p:cNvSpPr>
          <p:nvPr>
            <p:ph type="sldNum" sz="quarter" idx="5"/>
          </p:nvPr>
        </p:nvSpPr>
        <p:spPr/>
        <p:txBody>
          <a:bodyPr/>
          <a:lstStyle/>
          <a:p>
            <a:fld id="{4F7287B9-A9AC-284F-8E9C-FFCF2E5F75DD}" type="slidenum">
              <a:rPr lang="en-US" smtClean="0"/>
              <a:t>9</a:t>
            </a:fld>
            <a:endParaRPr lang="en-US"/>
          </a:p>
        </p:txBody>
      </p:sp>
    </p:spTree>
    <p:extLst>
      <p:ext uri="{BB962C8B-B14F-4D97-AF65-F5344CB8AC3E}">
        <p14:creationId xmlns:p14="http://schemas.microsoft.com/office/powerpoint/2010/main" val="422048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7/19/2022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7/19/2022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7/19/2022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7/19/2022</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7/19/2022</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7/19/2022</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7/19/2022</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7/19/2022</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EB68-64A8-504A-A769-7AAEE29CB93C}"/>
              </a:ext>
            </a:extLst>
          </p:cNvPr>
          <p:cNvSpPr>
            <a:spLocks noGrp="1"/>
          </p:cNvSpPr>
          <p:nvPr>
            <p:ph type="ctrTitle"/>
          </p:nvPr>
        </p:nvSpPr>
        <p:spPr>
          <a:xfrm>
            <a:off x="1752749" y="2248499"/>
            <a:ext cx="8679915" cy="1748729"/>
          </a:xfrm>
        </p:spPr>
        <p:txBody>
          <a:bodyPr>
            <a:normAutofit fontScale="90000"/>
          </a:bodyPr>
          <a:lstStyle/>
          <a:p>
            <a:r>
              <a:rPr lang="en-US" sz="8800" b="1" dirty="0">
                <a:latin typeface="Helvetica" pitchFamily="2" charset="0"/>
              </a:rPr>
              <a:t>Wake Up, </a:t>
            </a:r>
            <a:br>
              <a:rPr lang="en-US" sz="8800" b="1" dirty="0">
                <a:latin typeface="Helvetica" pitchFamily="2" charset="0"/>
              </a:rPr>
            </a:br>
            <a:r>
              <a:rPr lang="en-US" sz="8800" b="1" dirty="0">
                <a:latin typeface="Helvetica" pitchFamily="2" charset="0"/>
              </a:rPr>
              <a:t>Get Ready, GO! </a:t>
            </a:r>
          </a:p>
        </p:txBody>
      </p:sp>
      <p:sp>
        <p:nvSpPr>
          <p:cNvPr id="3" name="Subtitle 2">
            <a:extLst>
              <a:ext uri="{FF2B5EF4-FFF2-40B4-BE49-F238E27FC236}">
                <a16:creationId xmlns:a16="http://schemas.microsoft.com/office/drawing/2014/main" id="{C6D99257-3075-0A4C-AB99-4CD893181945}"/>
              </a:ext>
            </a:extLst>
          </p:cNvPr>
          <p:cNvSpPr>
            <a:spLocks noGrp="1"/>
          </p:cNvSpPr>
          <p:nvPr>
            <p:ph type="subTitle" idx="1"/>
          </p:nvPr>
        </p:nvSpPr>
        <p:spPr/>
        <p:txBody>
          <a:bodyPr>
            <a:normAutofit lnSpcReduction="10000"/>
          </a:bodyPr>
          <a:lstStyle/>
          <a:p>
            <a:r>
              <a:rPr lang="en-US" sz="2400" b="1" dirty="0">
                <a:latin typeface="Helvetica" pitchFamily="2" charset="0"/>
              </a:rPr>
              <a:t>Ephesians 5:14 </a:t>
            </a:r>
            <a:r>
              <a:rPr lang="en-US" sz="2400" dirty="0">
                <a:latin typeface="Helvetica" pitchFamily="2" charset="0"/>
              </a:rPr>
              <a:t>Therefore it says: "Awake you,</a:t>
            </a:r>
          </a:p>
          <a:p>
            <a:r>
              <a:rPr lang="en-US" sz="2400" dirty="0">
                <a:latin typeface="Helvetica" pitchFamily="2" charset="0"/>
              </a:rPr>
              <a:t> the </a:t>
            </a:r>
            <a:r>
              <a:rPr lang="en-US" sz="2400" i="1" dirty="0">
                <a:latin typeface="Helvetica" pitchFamily="2" charset="0"/>
              </a:rPr>
              <a:t>one</a:t>
            </a:r>
            <a:r>
              <a:rPr lang="en-US" sz="2400" dirty="0">
                <a:latin typeface="Helvetica" pitchFamily="2" charset="0"/>
              </a:rPr>
              <a:t> sleeping, and rise up out from the dead, </a:t>
            </a:r>
          </a:p>
          <a:p>
            <a:r>
              <a:rPr lang="en-US" sz="2400" dirty="0">
                <a:latin typeface="Helvetica" pitchFamily="2" charset="0"/>
              </a:rPr>
              <a:t>and Christ will shine upon you."</a:t>
            </a:r>
          </a:p>
          <a:p>
            <a:endParaRPr lang="en-US" dirty="0"/>
          </a:p>
        </p:txBody>
      </p:sp>
      <p:sp>
        <p:nvSpPr>
          <p:cNvPr id="7" name="TextBox 6">
            <a:extLst>
              <a:ext uri="{FF2B5EF4-FFF2-40B4-BE49-F238E27FC236}">
                <a16:creationId xmlns:a16="http://schemas.microsoft.com/office/drawing/2014/main" id="{70620960-0381-8749-A9CF-158EFB795087}"/>
              </a:ext>
            </a:extLst>
          </p:cNvPr>
          <p:cNvSpPr txBox="1"/>
          <p:nvPr/>
        </p:nvSpPr>
        <p:spPr>
          <a:xfrm>
            <a:off x="1629563" y="1111553"/>
            <a:ext cx="8926285" cy="800219"/>
          </a:xfrm>
          <a:prstGeom prst="rect">
            <a:avLst/>
          </a:prstGeom>
          <a:solidFill>
            <a:schemeClr val="accent5"/>
          </a:solidFill>
        </p:spPr>
        <p:txBody>
          <a:bodyPr wrap="square" rtlCol="0">
            <a:spAutoFit/>
          </a:bodyPr>
          <a:lstStyle/>
          <a:p>
            <a:endParaRPr lang="en-US" dirty="0"/>
          </a:p>
          <a:p>
            <a:pPr algn="r"/>
            <a:r>
              <a:rPr lang="en-US" sz="2800" dirty="0">
                <a:latin typeface="Helvetica" pitchFamily="2" charset="0"/>
              </a:rPr>
              <a:t>Sunday, July 24, 2022</a:t>
            </a:r>
          </a:p>
        </p:txBody>
      </p:sp>
    </p:spTree>
    <p:extLst>
      <p:ext uri="{BB962C8B-B14F-4D97-AF65-F5344CB8AC3E}">
        <p14:creationId xmlns:p14="http://schemas.microsoft.com/office/powerpoint/2010/main" val="2827120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7EC7E9B-23FB-3F45-9462-EAC79C769A9A}"/>
              </a:ext>
            </a:extLst>
          </p:cNvPr>
          <p:cNvSpPr>
            <a:spLocks noGrp="1"/>
          </p:cNvSpPr>
          <p:nvPr>
            <p:ph type="body" sz="half" idx="2"/>
          </p:nvPr>
        </p:nvSpPr>
        <p:spPr>
          <a:xfrm>
            <a:off x="811783" y="2187146"/>
            <a:ext cx="3661362" cy="2792627"/>
          </a:xfrm>
        </p:spPr>
        <p:txBody>
          <a:bodyPr>
            <a:noAutofit/>
          </a:bodyPr>
          <a:lstStyle/>
          <a:p>
            <a:r>
              <a:rPr lang="en-US" b="1" dirty="0">
                <a:latin typeface="Helvetica" pitchFamily="2" charset="0"/>
              </a:rPr>
              <a:t>(19)This day I call the heavens and the earth as witnesses against you that I have set before you life and death, blessings and curses. Now choose life, so that you and your children may live (20)and that you may love the Lord your God, listen to his voice, and hold fast to him. For the Lord is your life… </a:t>
            </a:r>
            <a:endParaRPr lang="en-US" dirty="0">
              <a:latin typeface="Helvetica" pitchFamily="2" charset="0"/>
            </a:endParaRPr>
          </a:p>
          <a:p>
            <a:endParaRPr lang="en-US" dirty="0">
              <a:latin typeface="Helvetica" pitchFamily="2" charset="0"/>
            </a:endParaRPr>
          </a:p>
        </p:txBody>
      </p:sp>
      <p:sp>
        <p:nvSpPr>
          <p:cNvPr id="5" name="TextBox 4">
            <a:extLst>
              <a:ext uri="{FF2B5EF4-FFF2-40B4-BE49-F238E27FC236}">
                <a16:creationId xmlns:a16="http://schemas.microsoft.com/office/drawing/2014/main" id="{BA142B67-6EFA-0A49-ABDA-6C12F126536E}"/>
              </a:ext>
            </a:extLst>
          </p:cNvPr>
          <p:cNvSpPr txBox="1"/>
          <p:nvPr/>
        </p:nvSpPr>
        <p:spPr>
          <a:xfrm>
            <a:off x="811783" y="1787036"/>
            <a:ext cx="3504486" cy="400110"/>
          </a:xfrm>
          <a:prstGeom prst="rect">
            <a:avLst/>
          </a:prstGeom>
          <a:noFill/>
        </p:spPr>
        <p:txBody>
          <a:bodyPr wrap="none" rtlCol="0">
            <a:spAutoFit/>
          </a:bodyPr>
          <a:lstStyle/>
          <a:p>
            <a:r>
              <a:rPr lang="en-US" sz="2000" b="1" dirty="0">
                <a:solidFill>
                  <a:schemeClr val="bg1"/>
                </a:solidFill>
              </a:rPr>
              <a:t>DEUTERONOMY 30:19-20</a:t>
            </a:r>
            <a:r>
              <a:rPr lang="en-US" sz="2000" dirty="0">
                <a:solidFill>
                  <a:schemeClr val="bg1"/>
                </a:solidFill>
              </a:rPr>
              <a:t> </a:t>
            </a:r>
          </a:p>
        </p:txBody>
      </p:sp>
      <p:pic>
        <p:nvPicPr>
          <p:cNvPr id="1030" name="Picture 6" descr="Moses and the Wilderness experience | JRB Publications">
            <a:extLst>
              <a:ext uri="{FF2B5EF4-FFF2-40B4-BE49-F238E27FC236}">
                <a16:creationId xmlns:a16="http://schemas.microsoft.com/office/drawing/2014/main" id="{3E8DD18E-CB7A-2842-9983-5B7C416CC2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94629" y="1445741"/>
            <a:ext cx="6474761" cy="3756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135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Why this woman shared a selfie in a dress that's too small | Fox News">
            <a:extLst>
              <a:ext uri="{FF2B5EF4-FFF2-40B4-BE49-F238E27FC236}">
                <a16:creationId xmlns:a16="http://schemas.microsoft.com/office/drawing/2014/main" id="{B07E4D1A-7A00-4E4A-8477-63D3F84C8A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3109" y="259492"/>
            <a:ext cx="4256128" cy="23884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A422E36-A919-BF47-A968-6CFEC6E60272}"/>
              </a:ext>
            </a:extLst>
          </p:cNvPr>
          <p:cNvSpPr/>
          <p:nvPr/>
        </p:nvSpPr>
        <p:spPr>
          <a:xfrm>
            <a:off x="4772264" y="3686768"/>
            <a:ext cx="2162432" cy="1200329"/>
          </a:xfrm>
          <a:prstGeom prst="rect">
            <a:avLst/>
          </a:prstGeom>
        </p:spPr>
        <p:txBody>
          <a:bodyPr wrap="square">
            <a:spAutoFit/>
          </a:bodyPr>
          <a:lstStyle/>
          <a:p>
            <a:pPr algn="ctr"/>
            <a:r>
              <a:rPr lang="en-US" sz="2400" dirty="0"/>
              <a:t>Serving Self</a:t>
            </a:r>
          </a:p>
          <a:p>
            <a:pPr algn="ctr"/>
            <a:r>
              <a:rPr lang="en-US" sz="2400" dirty="0"/>
              <a:t>vs.</a:t>
            </a:r>
          </a:p>
          <a:p>
            <a:pPr algn="ctr"/>
            <a:r>
              <a:rPr lang="en-US" sz="2400" dirty="0"/>
              <a:t>Serving God</a:t>
            </a:r>
          </a:p>
        </p:txBody>
      </p:sp>
      <p:pic>
        <p:nvPicPr>
          <p:cNvPr id="5" name="Picture 2" descr="'Serving others' more difficult for church-goers - Metro Voice News">
            <a:extLst>
              <a:ext uri="{FF2B5EF4-FFF2-40B4-BE49-F238E27FC236}">
                <a16:creationId xmlns:a16="http://schemas.microsoft.com/office/drawing/2014/main" id="{6962FB1D-AEC1-0E49-AB4A-D880722D9E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154452"/>
            <a:ext cx="60198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ere and There: To Wash the Feet of the Little Ones">
            <a:extLst>
              <a:ext uri="{FF2B5EF4-FFF2-40B4-BE49-F238E27FC236}">
                <a16:creationId xmlns:a16="http://schemas.microsoft.com/office/drawing/2014/main" id="{4D4DCB22-7CEF-7243-94BD-8EBA8122C56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73900" y="3794039"/>
            <a:ext cx="40640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eghan Markle Was 'Acting' in Her Royal Role and Turned Prince Harry ...">
            <a:extLst>
              <a:ext uri="{FF2B5EF4-FFF2-40B4-BE49-F238E27FC236}">
                <a16:creationId xmlns:a16="http://schemas.microsoft.com/office/drawing/2014/main" id="{C8E574AD-0C6D-F041-AE40-373C2E6270F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9763" y="3225114"/>
            <a:ext cx="4632501" cy="327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878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619657F-F8C1-2B4D-AF34-1119ECF7679D}"/>
              </a:ext>
            </a:extLst>
          </p:cNvPr>
          <p:cNvSpPr>
            <a:spLocks noGrp="1"/>
          </p:cNvSpPr>
          <p:nvPr>
            <p:ph type="subTitle" idx="1"/>
          </p:nvPr>
        </p:nvSpPr>
        <p:spPr>
          <a:xfrm>
            <a:off x="1759237" y="2063578"/>
            <a:ext cx="8673427" cy="3165275"/>
          </a:xfrm>
        </p:spPr>
        <p:txBody>
          <a:bodyPr>
            <a:normAutofit lnSpcReduction="10000"/>
          </a:bodyPr>
          <a:lstStyle/>
          <a:p>
            <a:pPr>
              <a:lnSpc>
                <a:spcPct val="150000"/>
              </a:lnSpc>
            </a:pPr>
            <a:r>
              <a:rPr lang="en-US" sz="3200" b="1" dirty="0">
                <a:latin typeface="Helvetica" pitchFamily="2" charset="0"/>
              </a:rPr>
              <a:t>For we are his workmanship, created in </a:t>
            </a:r>
          </a:p>
          <a:p>
            <a:pPr>
              <a:lnSpc>
                <a:spcPct val="150000"/>
              </a:lnSpc>
            </a:pPr>
            <a:r>
              <a:rPr lang="en-US" sz="3200" b="1" dirty="0">
                <a:latin typeface="Helvetica" pitchFamily="2" charset="0"/>
              </a:rPr>
              <a:t>Christ Jesus to do good works, </a:t>
            </a:r>
          </a:p>
          <a:p>
            <a:pPr>
              <a:lnSpc>
                <a:spcPct val="150000"/>
              </a:lnSpc>
            </a:pPr>
            <a:r>
              <a:rPr lang="en-US" sz="3200" b="1" dirty="0">
                <a:latin typeface="Helvetica" pitchFamily="2" charset="0"/>
              </a:rPr>
              <a:t>which God prepared beforehand, </a:t>
            </a:r>
          </a:p>
          <a:p>
            <a:pPr>
              <a:lnSpc>
                <a:spcPct val="150000"/>
              </a:lnSpc>
            </a:pPr>
            <a:r>
              <a:rPr lang="en-US" sz="3200" b="1" dirty="0">
                <a:latin typeface="Helvetica" pitchFamily="2" charset="0"/>
              </a:rPr>
              <a:t>that we should walk in them.</a:t>
            </a:r>
            <a:r>
              <a:rPr lang="en-US" sz="3200" dirty="0">
                <a:latin typeface="Helvetica" pitchFamily="2" charset="0"/>
              </a:rPr>
              <a:t> </a:t>
            </a:r>
          </a:p>
        </p:txBody>
      </p:sp>
      <p:sp>
        <p:nvSpPr>
          <p:cNvPr id="5" name="Rectangle 4">
            <a:extLst>
              <a:ext uri="{FF2B5EF4-FFF2-40B4-BE49-F238E27FC236}">
                <a16:creationId xmlns:a16="http://schemas.microsoft.com/office/drawing/2014/main" id="{F0BF97AE-4D8D-6B4D-BEF3-6169237E53C7}"/>
              </a:ext>
            </a:extLst>
          </p:cNvPr>
          <p:cNvSpPr/>
          <p:nvPr/>
        </p:nvSpPr>
        <p:spPr>
          <a:xfrm>
            <a:off x="4358936" y="1287387"/>
            <a:ext cx="3993401" cy="646331"/>
          </a:xfrm>
          <a:prstGeom prst="rect">
            <a:avLst/>
          </a:prstGeom>
        </p:spPr>
        <p:txBody>
          <a:bodyPr wrap="none">
            <a:spAutoFit/>
          </a:bodyPr>
          <a:lstStyle/>
          <a:p>
            <a:r>
              <a:rPr lang="en-US" sz="3600" b="1" dirty="0">
                <a:solidFill>
                  <a:schemeClr val="bg1"/>
                </a:solidFill>
              </a:rPr>
              <a:t>EPHESIANS 2:10 </a:t>
            </a:r>
          </a:p>
        </p:txBody>
      </p:sp>
    </p:spTree>
    <p:extLst>
      <p:ext uri="{BB962C8B-B14F-4D97-AF65-F5344CB8AC3E}">
        <p14:creationId xmlns:p14="http://schemas.microsoft.com/office/powerpoint/2010/main" val="1359769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ngry Girl Crossed Arms Stock Illustrations - 198 Angry Girl Crossed ...">
            <a:extLst>
              <a:ext uri="{FF2B5EF4-FFF2-40B4-BE49-F238E27FC236}">
                <a16:creationId xmlns:a16="http://schemas.microsoft.com/office/drawing/2014/main" id="{0AB194E2-C9FB-BA48-B1F5-A8DC3DBB8F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2743" y="1540294"/>
            <a:ext cx="5564414" cy="37683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piritually Speaking... Thank God! - Houston Forward Times">
            <a:extLst>
              <a:ext uri="{FF2B5EF4-FFF2-40B4-BE49-F238E27FC236}">
                <a16:creationId xmlns:a16="http://schemas.microsoft.com/office/drawing/2014/main" id="{F1478906-8C79-C94F-98AE-42C50418447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6829" y="1549400"/>
            <a:ext cx="6019800" cy="375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471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CF2136-3B1E-EB4A-BF7C-6F7C94A5F3CA}"/>
              </a:ext>
            </a:extLst>
          </p:cNvPr>
          <p:cNvSpPr txBox="1"/>
          <p:nvPr/>
        </p:nvSpPr>
        <p:spPr>
          <a:xfrm>
            <a:off x="6284685" y="457112"/>
            <a:ext cx="5239657" cy="4801314"/>
          </a:xfrm>
          <a:prstGeom prst="rect">
            <a:avLst/>
          </a:prstGeom>
          <a:noFill/>
        </p:spPr>
        <p:txBody>
          <a:bodyPr wrap="square" rtlCol="0">
            <a:spAutoFit/>
          </a:bodyPr>
          <a:lstStyle/>
          <a:p>
            <a:r>
              <a:rPr lang="en-US" sz="2400" b="1" dirty="0">
                <a:latin typeface="Helvetica" pitchFamily="2" charset="0"/>
              </a:rPr>
              <a:t>1 PETER 5:8-9</a:t>
            </a:r>
          </a:p>
          <a:p>
            <a:endParaRPr lang="en-US" sz="2400" b="1" dirty="0">
              <a:latin typeface="Helvetica" pitchFamily="2" charset="0"/>
            </a:endParaRPr>
          </a:p>
          <a:p>
            <a:r>
              <a:rPr lang="en-US" sz="2400" b="1" dirty="0">
                <a:latin typeface="Helvetica" pitchFamily="2" charset="0"/>
              </a:rPr>
              <a:t>(8)Be alert and of sober mind. Your enemy the devil prowls around like a roaring lion looking for someone to devour. </a:t>
            </a:r>
          </a:p>
          <a:p>
            <a:endParaRPr lang="en-US" sz="2400" b="1" dirty="0">
              <a:latin typeface="Helvetica" pitchFamily="2" charset="0"/>
            </a:endParaRPr>
          </a:p>
          <a:p>
            <a:r>
              <a:rPr lang="en-US" sz="2400" b="1" dirty="0">
                <a:latin typeface="Helvetica" pitchFamily="2" charset="0"/>
              </a:rPr>
              <a:t>(9)Resist him, standing firm in the faith, because you know that the family of believers throughout the world is undergoing the same kind of sufferings.</a:t>
            </a:r>
            <a:endParaRPr lang="en-US" sz="2400" dirty="0">
              <a:latin typeface="Helvetica" pitchFamily="2" charset="0"/>
            </a:endParaRPr>
          </a:p>
          <a:p>
            <a:endParaRPr lang="en-US" dirty="0"/>
          </a:p>
        </p:txBody>
      </p:sp>
      <p:pic>
        <p:nvPicPr>
          <p:cNvPr id="12292" name="Picture 4" descr="Lucia's Blog: OUR ADVERSARY THE DEVIL">
            <a:extLst>
              <a:ext uri="{FF2B5EF4-FFF2-40B4-BE49-F238E27FC236}">
                <a16:creationId xmlns:a16="http://schemas.microsoft.com/office/drawing/2014/main" id="{81C8A46E-13AE-CD46-9768-D428C11F21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5270" y="457112"/>
            <a:ext cx="5408158" cy="640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855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C90968-FA4F-4B4F-ADD8-CEC30E5F3787}"/>
              </a:ext>
            </a:extLst>
          </p:cNvPr>
          <p:cNvSpPr txBox="1"/>
          <p:nvPr/>
        </p:nvSpPr>
        <p:spPr>
          <a:xfrm>
            <a:off x="261257" y="1028342"/>
            <a:ext cx="5689599" cy="4801314"/>
          </a:xfrm>
          <a:prstGeom prst="rect">
            <a:avLst/>
          </a:prstGeom>
          <a:noFill/>
        </p:spPr>
        <p:txBody>
          <a:bodyPr wrap="square" rtlCol="0">
            <a:spAutoFit/>
          </a:bodyPr>
          <a:lstStyle/>
          <a:p>
            <a:pPr algn="ctr"/>
            <a:r>
              <a:rPr lang="en-US" sz="3200" b="1" dirty="0">
                <a:latin typeface="Helvetica" pitchFamily="2" charset="0"/>
                <a:cs typeface="Damascus" pitchFamily="2" charset="-78"/>
              </a:rPr>
              <a:t>2 CORINTHIANS 4:18  </a:t>
            </a:r>
          </a:p>
          <a:p>
            <a:pPr algn="ctr"/>
            <a:endParaRPr lang="en-US" sz="3200" b="1" dirty="0">
              <a:latin typeface="Helvetica" pitchFamily="2" charset="0"/>
              <a:cs typeface="Damascus" pitchFamily="2" charset="-78"/>
            </a:endParaRPr>
          </a:p>
          <a:p>
            <a:pPr algn="ctr"/>
            <a:r>
              <a:rPr lang="en-US" sz="3200" b="1" dirty="0">
                <a:latin typeface="Helvetica" pitchFamily="2" charset="0"/>
                <a:cs typeface="Damascus" pitchFamily="2" charset="-78"/>
              </a:rPr>
              <a:t>So we fix our eyes </a:t>
            </a:r>
          </a:p>
          <a:p>
            <a:pPr algn="ctr"/>
            <a:r>
              <a:rPr lang="en-US" sz="3200" b="1" dirty="0">
                <a:latin typeface="Helvetica" pitchFamily="2" charset="0"/>
                <a:cs typeface="Damascus" pitchFamily="2" charset="-78"/>
              </a:rPr>
              <a:t>not on what is seen, </a:t>
            </a:r>
          </a:p>
          <a:p>
            <a:pPr algn="ctr"/>
            <a:r>
              <a:rPr lang="en-US" sz="3200" b="1" dirty="0">
                <a:latin typeface="Helvetica" pitchFamily="2" charset="0"/>
                <a:cs typeface="Damascus" pitchFamily="2" charset="-78"/>
              </a:rPr>
              <a:t>but on what is unseen. </a:t>
            </a:r>
          </a:p>
          <a:p>
            <a:pPr algn="ctr"/>
            <a:r>
              <a:rPr lang="en-US" sz="3200" b="1" dirty="0">
                <a:latin typeface="Helvetica" pitchFamily="2" charset="0"/>
                <a:cs typeface="Damascus" pitchFamily="2" charset="-78"/>
              </a:rPr>
              <a:t>For what is seen </a:t>
            </a:r>
          </a:p>
          <a:p>
            <a:pPr algn="ctr"/>
            <a:r>
              <a:rPr lang="en-US" sz="3200" b="1" dirty="0">
                <a:latin typeface="Helvetica" pitchFamily="2" charset="0"/>
                <a:cs typeface="Damascus" pitchFamily="2" charset="-78"/>
              </a:rPr>
              <a:t>is temporary, </a:t>
            </a:r>
          </a:p>
          <a:p>
            <a:pPr algn="ctr"/>
            <a:r>
              <a:rPr lang="en-US" sz="3200" b="1" dirty="0">
                <a:latin typeface="Helvetica" pitchFamily="2" charset="0"/>
                <a:cs typeface="Damascus" pitchFamily="2" charset="-78"/>
              </a:rPr>
              <a:t>but what is unseen </a:t>
            </a:r>
          </a:p>
          <a:p>
            <a:pPr algn="ctr"/>
            <a:r>
              <a:rPr lang="en-US" sz="3200" b="1" dirty="0">
                <a:latin typeface="Helvetica" pitchFamily="2" charset="0"/>
                <a:cs typeface="Damascus" pitchFamily="2" charset="-78"/>
              </a:rPr>
              <a:t>is eternal.</a:t>
            </a:r>
            <a:endParaRPr lang="en-US" sz="3200" dirty="0">
              <a:latin typeface="Helvetica" pitchFamily="2" charset="0"/>
              <a:cs typeface="Damascus" pitchFamily="2" charset="-78"/>
            </a:endParaRPr>
          </a:p>
          <a:p>
            <a:endParaRPr lang="en-US" dirty="0"/>
          </a:p>
        </p:txBody>
      </p:sp>
      <p:pic>
        <p:nvPicPr>
          <p:cNvPr id="3" name="Picture 2" descr="Path to Jesus by letterlover on deviantART">
            <a:extLst>
              <a:ext uri="{FF2B5EF4-FFF2-40B4-BE49-F238E27FC236}">
                <a16:creationId xmlns:a16="http://schemas.microsoft.com/office/drawing/2014/main" id="{1AE6AD97-C339-074F-9A99-188B4764FF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87297" y="100913"/>
            <a:ext cx="4992130" cy="6656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639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mines are part of endtime birthpang pains - GOD'S HOTSPOT">
            <a:extLst>
              <a:ext uri="{FF2B5EF4-FFF2-40B4-BE49-F238E27FC236}">
                <a16:creationId xmlns:a16="http://schemas.microsoft.com/office/drawing/2014/main" id="{CBBBF54E-31A5-3949-87A6-95955F39269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2994" y="572934"/>
            <a:ext cx="7352269" cy="54909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7DA71D-AC71-454A-8526-1175A69BBBE2}"/>
              </a:ext>
            </a:extLst>
          </p:cNvPr>
          <p:cNvSpPr txBox="1"/>
          <p:nvPr/>
        </p:nvSpPr>
        <p:spPr>
          <a:xfrm>
            <a:off x="7673545" y="333137"/>
            <a:ext cx="4265950" cy="6524863"/>
          </a:xfrm>
          <a:prstGeom prst="rect">
            <a:avLst/>
          </a:prstGeom>
          <a:noFill/>
        </p:spPr>
        <p:txBody>
          <a:bodyPr wrap="square" rtlCol="0">
            <a:spAutoFit/>
          </a:bodyPr>
          <a:lstStyle/>
          <a:p>
            <a:pPr algn="ctr"/>
            <a:r>
              <a:rPr lang="en-US" sz="2000" b="1" dirty="0">
                <a:latin typeface="Helvetica" pitchFamily="2" charset="0"/>
              </a:rPr>
              <a:t>2 KINGS 6:15-17</a:t>
            </a:r>
          </a:p>
          <a:p>
            <a:endParaRPr lang="en-US" sz="2000" dirty="0">
              <a:latin typeface="Helvetica" pitchFamily="2" charset="0"/>
            </a:endParaRPr>
          </a:p>
          <a:p>
            <a:r>
              <a:rPr lang="en-US" sz="2000" dirty="0">
                <a:latin typeface="Helvetica" pitchFamily="2" charset="0"/>
              </a:rPr>
              <a:t>(15)When the servant of the man of God got up and went out early the next morning, an army with horses and chariots had surrounded the city. “Oh no, my lord! What shall we do?” the servant asked. </a:t>
            </a:r>
          </a:p>
          <a:p>
            <a:endParaRPr lang="en-US" sz="2000" dirty="0">
              <a:latin typeface="Helvetica" pitchFamily="2" charset="0"/>
            </a:endParaRPr>
          </a:p>
          <a:p>
            <a:r>
              <a:rPr lang="en-US" sz="2000" b="1" dirty="0">
                <a:latin typeface="Helvetica" pitchFamily="2" charset="0"/>
              </a:rPr>
              <a:t>(16)“Don’t be afraid,” the prophet answered. “Those who are with us are more than those who are with them.”  </a:t>
            </a:r>
          </a:p>
          <a:p>
            <a:endParaRPr lang="en-US" sz="2000" dirty="0">
              <a:latin typeface="Helvetica" pitchFamily="2" charset="0"/>
            </a:endParaRPr>
          </a:p>
          <a:p>
            <a:r>
              <a:rPr lang="en-US" sz="2000" dirty="0">
                <a:latin typeface="Helvetica" pitchFamily="2" charset="0"/>
              </a:rPr>
              <a:t>(17)And Elisha prayed, “Open his eyes, Lord, so that he may see.” Then the Lord opened the servant’s eyes, and he looked and saw the hills full of horses and chariots of fire all around Elisha.</a:t>
            </a:r>
          </a:p>
          <a:p>
            <a:endParaRPr lang="en-US" dirty="0"/>
          </a:p>
        </p:txBody>
      </p:sp>
    </p:spTree>
    <p:extLst>
      <p:ext uri="{BB962C8B-B14F-4D97-AF65-F5344CB8AC3E}">
        <p14:creationId xmlns:p14="http://schemas.microsoft.com/office/powerpoint/2010/main" val="4217192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3C9427-61E7-B244-A67A-47F6FC8CBD7B}"/>
              </a:ext>
            </a:extLst>
          </p:cNvPr>
          <p:cNvSpPr/>
          <p:nvPr/>
        </p:nvSpPr>
        <p:spPr>
          <a:xfrm>
            <a:off x="159656" y="0"/>
            <a:ext cx="12032343" cy="6508769"/>
          </a:xfrm>
          <a:prstGeom prst="rect">
            <a:avLst/>
          </a:prstGeom>
        </p:spPr>
        <p:txBody>
          <a:bodyPr wrap="square">
            <a:spAutoFit/>
          </a:bodyPr>
          <a:lstStyle/>
          <a:p>
            <a:pPr algn="ctr">
              <a:lnSpc>
                <a:spcPct val="150000"/>
              </a:lnSpc>
            </a:pPr>
            <a:r>
              <a:rPr lang="en-US" sz="2800" b="1" dirty="0">
                <a:latin typeface="Helvetica" pitchFamily="2" charset="0"/>
                <a:ea typeface="Times New Roman" panose="02020603050405020304" pitchFamily="18" charset="0"/>
              </a:rPr>
              <a:t>EPHESIANS 6:10-18</a:t>
            </a:r>
          </a:p>
          <a:p>
            <a:pPr>
              <a:lnSpc>
                <a:spcPct val="150000"/>
              </a:lnSpc>
            </a:pPr>
            <a:r>
              <a:rPr lang="en-US" sz="2100" b="1" dirty="0">
                <a:latin typeface="Helvetica" pitchFamily="2" charset="0"/>
                <a:ea typeface="Times New Roman" panose="02020603050405020304" pitchFamily="18" charset="0"/>
              </a:rPr>
              <a:t>	</a:t>
            </a:r>
            <a:r>
              <a:rPr lang="en-US" sz="2100" dirty="0">
                <a:latin typeface="Helvetica" pitchFamily="2" charset="0"/>
                <a:ea typeface="Times New Roman" panose="02020603050405020304" pitchFamily="18" charset="0"/>
              </a:rPr>
              <a:t>(10)Finally, </a:t>
            </a:r>
            <a:r>
              <a:rPr lang="en-US" sz="2100" b="1" u="sng" dirty="0">
                <a:latin typeface="Helvetica" pitchFamily="2" charset="0"/>
                <a:ea typeface="Times New Roman" panose="02020603050405020304" pitchFamily="18" charset="0"/>
              </a:rPr>
              <a:t>be strong in the Lord</a:t>
            </a:r>
            <a:r>
              <a:rPr lang="en-US" sz="2100" dirty="0">
                <a:latin typeface="Helvetica" pitchFamily="2" charset="0"/>
                <a:ea typeface="Times New Roman" panose="02020603050405020304" pitchFamily="18" charset="0"/>
              </a:rPr>
              <a:t> and in the strength of His might.  (11)</a:t>
            </a:r>
            <a:r>
              <a:rPr lang="en-US" sz="2100" b="1" u="sng" dirty="0">
                <a:latin typeface="Helvetica" pitchFamily="2" charset="0"/>
                <a:ea typeface="Times New Roman" panose="02020603050405020304" pitchFamily="18" charset="0"/>
              </a:rPr>
              <a:t>Put on </a:t>
            </a:r>
            <a:r>
              <a:rPr lang="en-US" sz="2100" dirty="0">
                <a:latin typeface="Helvetica" pitchFamily="2" charset="0"/>
                <a:ea typeface="Times New Roman" panose="02020603050405020304" pitchFamily="18" charset="0"/>
              </a:rPr>
              <a:t>the </a:t>
            </a:r>
            <a:r>
              <a:rPr lang="en-US" sz="2100" b="1" u="sng" dirty="0">
                <a:latin typeface="Helvetica" pitchFamily="2" charset="0"/>
                <a:ea typeface="Times New Roman" panose="02020603050405020304" pitchFamily="18" charset="0"/>
              </a:rPr>
              <a:t>full armor of God</a:t>
            </a:r>
            <a:r>
              <a:rPr lang="en-US" sz="2100" dirty="0">
                <a:latin typeface="Helvetica" pitchFamily="2" charset="0"/>
                <a:ea typeface="Times New Roman" panose="02020603050405020304" pitchFamily="18" charset="0"/>
              </a:rPr>
              <a:t>, so that you will be able to </a:t>
            </a:r>
            <a:r>
              <a:rPr lang="en-US" sz="2100" b="1" u="sng" dirty="0">
                <a:latin typeface="Helvetica" pitchFamily="2" charset="0"/>
                <a:ea typeface="Times New Roman" panose="02020603050405020304" pitchFamily="18" charset="0"/>
              </a:rPr>
              <a:t>stand firm against</a:t>
            </a:r>
            <a:r>
              <a:rPr lang="en-US" sz="2100" dirty="0">
                <a:latin typeface="Helvetica" pitchFamily="2" charset="0"/>
                <a:ea typeface="Times New Roman" panose="02020603050405020304" pitchFamily="18" charset="0"/>
              </a:rPr>
              <a:t> the schemes of the devil.  (12)For our struggle is not against flesh and blood, but against the rulers, against the powers, against the world forces of this darkness, against the spiritual </a:t>
            </a:r>
            <a:r>
              <a:rPr lang="en-US" sz="2100" i="1" dirty="0">
                <a:latin typeface="Helvetica" pitchFamily="2" charset="0"/>
                <a:ea typeface="Times New Roman" panose="02020603050405020304" pitchFamily="18" charset="0"/>
              </a:rPr>
              <a:t>forces</a:t>
            </a:r>
            <a:r>
              <a:rPr lang="en-US" sz="2100" dirty="0">
                <a:latin typeface="Helvetica" pitchFamily="2" charset="0"/>
                <a:ea typeface="Times New Roman" panose="02020603050405020304" pitchFamily="18" charset="0"/>
              </a:rPr>
              <a:t> of wickedness in the heavenly </a:t>
            </a:r>
            <a:r>
              <a:rPr lang="en-US" sz="2100" i="1" dirty="0">
                <a:latin typeface="Helvetica" pitchFamily="2" charset="0"/>
                <a:ea typeface="Times New Roman" panose="02020603050405020304" pitchFamily="18" charset="0"/>
              </a:rPr>
              <a:t>places.</a:t>
            </a:r>
            <a:endParaRPr lang="en-US" sz="2100" dirty="0">
              <a:latin typeface="Helvetica" pitchFamily="2" charset="0"/>
              <a:ea typeface="Times New Roman" panose="02020603050405020304" pitchFamily="18" charset="0"/>
            </a:endParaRPr>
          </a:p>
          <a:p>
            <a:pPr>
              <a:lnSpc>
                <a:spcPct val="150000"/>
              </a:lnSpc>
            </a:pPr>
            <a:r>
              <a:rPr lang="en-US" sz="2100" dirty="0">
                <a:latin typeface="Helvetica" pitchFamily="2" charset="0"/>
                <a:ea typeface="Times New Roman" panose="02020603050405020304" pitchFamily="18" charset="0"/>
              </a:rPr>
              <a:t>	(13)Therefore, </a:t>
            </a:r>
            <a:r>
              <a:rPr lang="en-US" sz="2100" b="1" u="sng" dirty="0">
                <a:latin typeface="Helvetica" pitchFamily="2" charset="0"/>
                <a:ea typeface="Times New Roman" panose="02020603050405020304" pitchFamily="18" charset="0"/>
              </a:rPr>
              <a:t>take up</a:t>
            </a:r>
            <a:r>
              <a:rPr lang="en-US" sz="2100" dirty="0">
                <a:latin typeface="Helvetica" pitchFamily="2" charset="0"/>
                <a:ea typeface="Times New Roman" panose="02020603050405020304" pitchFamily="18" charset="0"/>
              </a:rPr>
              <a:t> the </a:t>
            </a:r>
            <a:r>
              <a:rPr lang="en-US" sz="2100" b="1" u="sng" dirty="0">
                <a:latin typeface="Helvetica" pitchFamily="2" charset="0"/>
                <a:ea typeface="Times New Roman" panose="02020603050405020304" pitchFamily="18" charset="0"/>
              </a:rPr>
              <a:t>full armor of God</a:t>
            </a:r>
            <a:r>
              <a:rPr lang="en-US" sz="2100" dirty="0">
                <a:latin typeface="Helvetica" pitchFamily="2" charset="0"/>
                <a:ea typeface="Times New Roman" panose="02020603050405020304" pitchFamily="18" charset="0"/>
              </a:rPr>
              <a:t>, so that you will be able to resist on the evil day, and having done everything, to </a:t>
            </a:r>
            <a:r>
              <a:rPr lang="en-US" sz="2100" b="1" u="sng" dirty="0">
                <a:latin typeface="Helvetica" pitchFamily="2" charset="0"/>
                <a:ea typeface="Times New Roman" panose="02020603050405020304" pitchFamily="18" charset="0"/>
              </a:rPr>
              <a:t>stand firm</a:t>
            </a:r>
            <a:r>
              <a:rPr lang="en-US" sz="2100" dirty="0">
                <a:latin typeface="Helvetica" pitchFamily="2" charset="0"/>
                <a:ea typeface="Times New Roman" panose="02020603050405020304" pitchFamily="18" charset="0"/>
              </a:rPr>
              <a:t>.  (14)</a:t>
            </a:r>
            <a:r>
              <a:rPr lang="en-US" sz="2100" b="1" u="sng" dirty="0">
                <a:latin typeface="Helvetica" pitchFamily="2" charset="0"/>
                <a:ea typeface="Times New Roman" panose="02020603050405020304" pitchFamily="18" charset="0"/>
              </a:rPr>
              <a:t>Stand firm</a:t>
            </a:r>
            <a:r>
              <a:rPr lang="en-US" sz="2100" dirty="0">
                <a:latin typeface="Helvetica" pitchFamily="2" charset="0"/>
                <a:ea typeface="Times New Roman" panose="02020603050405020304" pitchFamily="18" charset="0"/>
              </a:rPr>
              <a:t> therefore, having </a:t>
            </a:r>
            <a:r>
              <a:rPr lang="en-US" sz="2100" b="1" u="sng" dirty="0">
                <a:latin typeface="Helvetica" pitchFamily="2" charset="0"/>
                <a:ea typeface="Times New Roman" panose="02020603050405020304" pitchFamily="18" charset="0"/>
              </a:rPr>
              <a:t>belted</a:t>
            </a:r>
            <a:r>
              <a:rPr lang="en-US" sz="2100" dirty="0">
                <a:latin typeface="Helvetica" pitchFamily="2" charset="0"/>
                <a:ea typeface="Times New Roman" panose="02020603050405020304" pitchFamily="18" charset="0"/>
              </a:rPr>
              <a:t> your waist with truth, and having </a:t>
            </a:r>
            <a:r>
              <a:rPr lang="en-US" sz="2100" b="1" u="sng" dirty="0">
                <a:latin typeface="Helvetica" pitchFamily="2" charset="0"/>
                <a:ea typeface="Times New Roman" panose="02020603050405020304" pitchFamily="18" charset="0"/>
              </a:rPr>
              <a:t>put on</a:t>
            </a:r>
            <a:r>
              <a:rPr lang="en-US" sz="2100" dirty="0">
                <a:latin typeface="Helvetica" pitchFamily="2" charset="0"/>
                <a:ea typeface="Times New Roman" panose="02020603050405020304" pitchFamily="18" charset="0"/>
              </a:rPr>
              <a:t> the breastplate of righteousness, (15)and having </a:t>
            </a:r>
            <a:r>
              <a:rPr lang="en-US" sz="2100" b="1" u="sng" dirty="0">
                <a:latin typeface="Helvetica" pitchFamily="2" charset="0"/>
                <a:ea typeface="Times New Roman" panose="02020603050405020304" pitchFamily="18" charset="0"/>
              </a:rPr>
              <a:t>strapped on</a:t>
            </a:r>
            <a:r>
              <a:rPr lang="en-US" sz="2100" dirty="0">
                <a:latin typeface="Helvetica" pitchFamily="2" charset="0"/>
                <a:ea typeface="Times New Roman" panose="02020603050405020304" pitchFamily="18" charset="0"/>
              </a:rPr>
              <a:t> your feet the preparation of the gospel of peace; (16)in addition to all, </a:t>
            </a:r>
            <a:r>
              <a:rPr lang="en-US" sz="2100" b="1" u="sng" dirty="0">
                <a:latin typeface="Helvetica" pitchFamily="2" charset="0"/>
                <a:ea typeface="Times New Roman" panose="02020603050405020304" pitchFamily="18" charset="0"/>
              </a:rPr>
              <a:t>taking up</a:t>
            </a:r>
            <a:r>
              <a:rPr lang="en-US" sz="2100" dirty="0">
                <a:latin typeface="Helvetica" pitchFamily="2" charset="0"/>
                <a:ea typeface="Times New Roman" panose="02020603050405020304" pitchFamily="18" charset="0"/>
              </a:rPr>
              <a:t> the shield of faith with which you will be able to </a:t>
            </a:r>
            <a:r>
              <a:rPr lang="en-US" sz="2100" b="1" u="sng" dirty="0">
                <a:latin typeface="Helvetica" pitchFamily="2" charset="0"/>
                <a:ea typeface="Times New Roman" panose="02020603050405020304" pitchFamily="18" charset="0"/>
              </a:rPr>
              <a:t>extinguish all</a:t>
            </a:r>
            <a:r>
              <a:rPr lang="en-US" sz="2100" dirty="0">
                <a:latin typeface="Helvetica" pitchFamily="2" charset="0"/>
                <a:ea typeface="Times New Roman" panose="02020603050405020304" pitchFamily="18" charset="0"/>
              </a:rPr>
              <a:t> the flaming arrows of the evil </a:t>
            </a:r>
            <a:r>
              <a:rPr lang="en-US" sz="2100" i="1" dirty="0">
                <a:latin typeface="Helvetica" pitchFamily="2" charset="0"/>
                <a:ea typeface="Times New Roman" panose="02020603050405020304" pitchFamily="18" charset="0"/>
              </a:rPr>
              <a:t>one.</a:t>
            </a:r>
            <a:r>
              <a:rPr lang="en-US" sz="2100" dirty="0">
                <a:latin typeface="Helvetica" pitchFamily="2" charset="0"/>
                <a:ea typeface="Times New Roman" panose="02020603050405020304" pitchFamily="18" charset="0"/>
              </a:rPr>
              <a:t>  </a:t>
            </a:r>
          </a:p>
          <a:p>
            <a:pPr>
              <a:lnSpc>
                <a:spcPct val="150000"/>
              </a:lnSpc>
            </a:pPr>
            <a:r>
              <a:rPr lang="en-US" sz="2100" dirty="0">
                <a:latin typeface="Helvetica" pitchFamily="2" charset="0"/>
                <a:ea typeface="Times New Roman" panose="02020603050405020304" pitchFamily="18" charset="0"/>
              </a:rPr>
              <a:t>	(17)And </a:t>
            </a:r>
            <a:r>
              <a:rPr lang="en-US" sz="2100" b="1" u="sng" dirty="0">
                <a:latin typeface="Helvetica" pitchFamily="2" charset="0"/>
                <a:ea typeface="Times New Roman" panose="02020603050405020304" pitchFamily="18" charset="0"/>
              </a:rPr>
              <a:t>take</a:t>
            </a:r>
            <a:r>
              <a:rPr lang="en-US" sz="2100" dirty="0">
                <a:latin typeface="Helvetica" pitchFamily="2" charset="0"/>
                <a:ea typeface="Times New Roman" panose="02020603050405020304" pitchFamily="18" charset="0"/>
              </a:rPr>
              <a:t> the helmet of salvation and the sword of the Spirit, which is the word of God. (18)With every prayer and request, </a:t>
            </a:r>
            <a:r>
              <a:rPr lang="en-US" sz="2100" b="1" u="sng" dirty="0">
                <a:latin typeface="Helvetica" pitchFamily="2" charset="0"/>
                <a:ea typeface="Times New Roman" panose="02020603050405020304" pitchFamily="18" charset="0"/>
              </a:rPr>
              <a:t>pray at all times</a:t>
            </a:r>
            <a:r>
              <a:rPr lang="en-US" sz="2100" dirty="0">
                <a:latin typeface="Helvetica" pitchFamily="2" charset="0"/>
                <a:ea typeface="Times New Roman" panose="02020603050405020304" pitchFamily="18" charset="0"/>
              </a:rPr>
              <a:t> in the Spirit, and with this in view, </a:t>
            </a:r>
            <a:r>
              <a:rPr lang="en-US" sz="2100" b="1" u="sng" dirty="0">
                <a:latin typeface="Helvetica" pitchFamily="2" charset="0"/>
                <a:ea typeface="Times New Roman" panose="02020603050405020304" pitchFamily="18" charset="0"/>
              </a:rPr>
              <a:t>be alert</a:t>
            </a:r>
            <a:r>
              <a:rPr lang="en-US" sz="2100" dirty="0">
                <a:latin typeface="Helvetica" pitchFamily="2" charset="0"/>
                <a:ea typeface="Times New Roman" panose="02020603050405020304" pitchFamily="18" charset="0"/>
              </a:rPr>
              <a:t> with all perseverance and </a:t>
            </a:r>
            <a:r>
              <a:rPr lang="en-US" sz="2100" i="1" dirty="0">
                <a:latin typeface="Helvetica" pitchFamily="2" charset="0"/>
                <a:ea typeface="Times New Roman" panose="02020603050405020304" pitchFamily="18" charset="0"/>
              </a:rPr>
              <a:t>every</a:t>
            </a:r>
            <a:r>
              <a:rPr lang="en-US" sz="2100" dirty="0">
                <a:latin typeface="Helvetica" pitchFamily="2" charset="0"/>
                <a:ea typeface="Times New Roman" panose="02020603050405020304" pitchFamily="18" charset="0"/>
              </a:rPr>
              <a:t> request for all the saints… </a:t>
            </a:r>
          </a:p>
        </p:txBody>
      </p:sp>
    </p:spTree>
    <p:extLst>
      <p:ext uri="{BB962C8B-B14F-4D97-AF65-F5344CB8AC3E}">
        <p14:creationId xmlns:p14="http://schemas.microsoft.com/office/powerpoint/2010/main" val="1219029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898B25-5961-3D45-9532-BB4FE633D0BC}"/>
              </a:ext>
            </a:extLst>
          </p:cNvPr>
          <p:cNvSpPr/>
          <p:nvPr/>
        </p:nvSpPr>
        <p:spPr>
          <a:xfrm>
            <a:off x="275772" y="3429000"/>
            <a:ext cx="11640456" cy="3090141"/>
          </a:xfrm>
          <a:prstGeom prst="rect">
            <a:avLst/>
          </a:prstGeom>
        </p:spPr>
        <p:txBody>
          <a:bodyPr wrap="square">
            <a:spAutoFit/>
          </a:bodyPr>
          <a:lstStyle/>
          <a:p>
            <a:pPr algn="ctr">
              <a:lnSpc>
                <a:spcPct val="150000"/>
              </a:lnSpc>
            </a:pPr>
            <a:r>
              <a:rPr lang="en-US" sz="2200" b="1" dirty="0">
                <a:latin typeface="Helvetica" pitchFamily="2" charset="0"/>
                <a:ea typeface="Times New Roman" panose="02020603050405020304" pitchFamily="18" charset="0"/>
              </a:rPr>
              <a:t>2 CORINTHIANS 10:3-5</a:t>
            </a:r>
          </a:p>
          <a:p>
            <a:pPr>
              <a:lnSpc>
                <a:spcPct val="150000"/>
              </a:lnSpc>
            </a:pPr>
            <a:r>
              <a:rPr lang="en-US" sz="2200" b="1" dirty="0">
                <a:latin typeface="Helvetica" pitchFamily="2" charset="0"/>
                <a:ea typeface="Times New Roman" panose="02020603050405020304" pitchFamily="18" charset="0"/>
              </a:rPr>
              <a:t>(3)</a:t>
            </a:r>
            <a:r>
              <a:rPr lang="en-US" sz="2200" b="1" dirty="0">
                <a:solidFill>
                  <a:srgbClr val="001320"/>
                </a:solidFill>
                <a:latin typeface="Helvetica" pitchFamily="2" charset="0"/>
                <a:ea typeface="Times New Roman" panose="02020603050405020304" pitchFamily="18" charset="0"/>
              </a:rPr>
              <a:t> </a:t>
            </a:r>
            <a:r>
              <a:rPr lang="en-US" sz="2200" b="1" dirty="0">
                <a:latin typeface="Helvetica" pitchFamily="2" charset="0"/>
                <a:ea typeface="Times New Roman" panose="02020603050405020304" pitchFamily="18" charset="0"/>
              </a:rPr>
              <a:t>For though we live in the world, we do not wage war as the world does. (4)The weapons we fight with are not the weapons of the world. On the contrary, they have divine power to demolish strongholds. (5)We demolish arguments and every pretension that sets itself up against the knowledge of God, and we take captive every thought to make it obedient to Christ.</a:t>
            </a:r>
            <a:endParaRPr lang="en-US" sz="2200" dirty="0">
              <a:latin typeface="Helvetica" pitchFamily="2" charset="0"/>
              <a:ea typeface="Times New Roman" panose="02020603050405020304" pitchFamily="18" charset="0"/>
            </a:endParaRPr>
          </a:p>
        </p:txBody>
      </p:sp>
      <p:pic>
        <p:nvPicPr>
          <p:cNvPr id="8194" name="Picture 2" descr="Prophetic Deliverance Minister: Stop Disobeying the Spirit During ...">
            <a:extLst>
              <a:ext uri="{FF2B5EF4-FFF2-40B4-BE49-F238E27FC236}">
                <a16:creationId xmlns:a16="http://schemas.microsoft.com/office/drawing/2014/main" id="{CEC4B0EC-A0AF-064E-9E63-A84A7DAEC40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22515"/>
            <a:ext cx="3706446" cy="21986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Ethnic community chaplains say people are praying more despite no ...">
            <a:extLst>
              <a:ext uri="{FF2B5EF4-FFF2-40B4-BE49-F238E27FC236}">
                <a16:creationId xmlns:a16="http://schemas.microsoft.com/office/drawing/2014/main" id="{864083A2-34DD-9743-AF67-8E7081BC880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68458" y="333828"/>
            <a:ext cx="5123542" cy="2561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he Evidence for Effective Prayer: What It Is and Why It Works ...">
            <a:extLst>
              <a:ext uri="{FF2B5EF4-FFF2-40B4-BE49-F238E27FC236}">
                <a16:creationId xmlns:a16="http://schemas.microsoft.com/office/drawing/2014/main" id="{5B75FF71-935D-A74E-BA41-20E59CE3E80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43880" y="27105"/>
            <a:ext cx="4736420" cy="305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784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59044F-D066-E245-8EDA-F720669E9E73}"/>
              </a:ext>
            </a:extLst>
          </p:cNvPr>
          <p:cNvSpPr>
            <a:spLocks noGrp="1"/>
          </p:cNvSpPr>
          <p:nvPr>
            <p:ph type="subTitle" idx="1"/>
          </p:nvPr>
        </p:nvSpPr>
        <p:spPr>
          <a:xfrm>
            <a:off x="1758950" y="1989138"/>
            <a:ext cx="8674100" cy="3423121"/>
          </a:xfrm>
        </p:spPr>
        <p:txBody>
          <a:bodyPr>
            <a:normAutofit/>
          </a:bodyPr>
          <a:lstStyle/>
          <a:p>
            <a:r>
              <a:rPr lang="en-US" sz="2400" b="1" dirty="0"/>
              <a:t>(14)I have given them your word and the world has hated them, for they are not of the world any more than I am of the world. (15)My prayer is not that you take them out of the world but that you protect them from the evil one. </a:t>
            </a:r>
          </a:p>
          <a:p>
            <a:r>
              <a:rPr lang="en-US" sz="2400" b="1" dirty="0"/>
              <a:t>(16)They are not of the world, even as I am not of it. </a:t>
            </a:r>
          </a:p>
          <a:p>
            <a:r>
              <a:rPr lang="en-US" sz="2400" b="1" dirty="0"/>
              <a:t>(17)Sanctify them by the truth; your word is truth. </a:t>
            </a:r>
          </a:p>
          <a:p>
            <a:r>
              <a:rPr lang="en-US" sz="2400" b="1" dirty="0"/>
              <a:t>(18)As you sent me into the world, I have sent them into the world.</a:t>
            </a:r>
            <a:endParaRPr lang="en-US" sz="2400" dirty="0"/>
          </a:p>
          <a:p>
            <a:endParaRPr lang="en-US" dirty="0"/>
          </a:p>
        </p:txBody>
      </p:sp>
      <p:sp>
        <p:nvSpPr>
          <p:cNvPr id="5" name="TextBox 4">
            <a:extLst>
              <a:ext uri="{FF2B5EF4-FFF2-40B4-BE49-F238E27FC236}">
                <a16:creationId xmlns:a16="http://schemas.microsoft.com/office/drawing/2014/main" id="{AE2C5E56-E30D-6E4C-8E84-9106FF47ACD5}"/>
              </a:ext>
            </a:extLst>
          </p:cNvPr>
          <p:cNvSpPr txBox="1"/>
          <p:nvPr/>
        </p:nvSpPr>
        <p:spPr>
          <a:xfrm>
            <a:off x="4681382" y="1198606"/>
            <a:ext cx="3086101" cy="584775"/>
          </a:xfrm>
          <a:prstGeom prst="rect">
            <a:avLst/>
          </a:prstGeom>
          <a:noFill/>
        </p:spPr>
        <p:txBody>
          <a:bodyPr wrap="none" rtlCol="0">
            <a:spAutoFit/>
          </a:bodyPr>
          <a:lstStyle/>
          <a:p>
            <a:r>
              <a:rPr lang="en-US" sz="3200" b="1" dirty="0">
                <a:solidFill>
                  <a:schemeClr val="bg1"/>
                </a:solidFill>
              </a:rPr>
              <a:t>JOHN 17:14-18</a:t>
            </a:r>
            <a:endParaRPr lang="en-US" sz="3200" dirty="0">
              <a:solidFill>
                <a:schemeClr val="bg1"/>
              </a:solidFill>
            </a:endParaRPr>
          </a:p>
        </p:txBody>
      </p:sp>
    </p:spTree>
    <p:extLst>
      <p:ext uri="{BB962C8B-B14F-4D97-AF65-F5344CB8AC3E}">
        <p14:creationId xmlns:p14="http://schemas.microsoft.com/office/powerpoint/2010/main" val="1572160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CAF40-0B35-A448-B8B4-BBFDCDC6E6A4}"/>
              </a:ext>
            </a:extLst>
          </p:cNvPr>
          <p:cNvSpPr>
            <a:spLocks noGrp="1"/>
          </p:cNvSpPr>
          <p:nvPr>
            <p:ph type="title"/>
          </p:nvPr>
        </p:nvSpPr>
        <p:spPr/>
        <p:txBody>
          <a:bodyPr/>
          <a:lstStyle/>
          <a:p>
            <a:r>
              <a:rPr lang="en-US" sz="4000" b="1" dirty="0"/>
              <a:t>God’s Mercies &amp; Blessings</a:t>
            </a:r>
          </a:p>
        </p:txBody>
      </p:sp>
      <p:sp>
        <p:nvSpPr>
          <p:cNvPr id="4" name="Text Placeholder 3">
            <a:extLst>
              <a:ext uri="{FF2B5EF4-FFF2-40B4-BE49-F238E27FC236}">
                <a16:creationId xmlns:a16="http://schemas.microsoft.com/office/drawing/2014/main" id="{B9D6CBE8-465E-064C-ACE5-0D67D80A63CE}"/>
              </a:ext>
            </a:extLst>
          </p:cNvPr>
          <p:cNvSpPr>
            <a:spLocks noGrp="1"/>
          </p:cNvSpPr>
          <p:nvPr>
            <p:ph type="body" sz="half" idx="2"/>
          </p:nvPr>
        </p:nvSpPr>
        <p:spPr/>
        <p:txBody>
          <a:bodyPr>
            <a:normAutofit/>
          </a:bodyPr>
          <a:lstStyle/>
          <a:p>
            <a:r>
              <a:rPr lang="en-US" sz="3600" b="1" i="1" dirty="0">
                <a:latin typeface="+mj-lt"/>
              </a:rPr>
              <a:t>My Family</a:t>
            </a:r>
          </a:p>
        </p:txBody>
      </p:sp>
      <p:pic>
        <p:nvPicPr>
          <p:cNvPr id="7" name="Content Placeholder 6">
            <a:extLst>
              <a:ext uri="{FF2B5EF4-FFF2-40B4-BE49-F238E27FC236}">
                <a16:creationId xmlns:a16="http://schemas.microsoft.com/office/drawing/2014/main" id="{8A9FF8F7-4AF4-9749-BC1D-C3C712420AF6}"/>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219916" y="803275"/>
            <a:ext cx="4055880" cy="5249863"/>
          </a:xfrm>
        </p:spPr>
      </p:pic>
    </p:spTree>
    <p:extLst>
      <p:ext uri="{BB962C8B-B14F-4D97-AF65-F5344CB8AC3E}">
        <p14:creationId xmlns:p14="http://schemas.microsoft.com/office/powerpoint/2010/main" val="4096037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5A6FF-63C7-CA47-A554-C78D21A21D42}"/>
              </a:ext>
            </a:extLst>
          </p:cNvPr>
          <p:cNvSpPr>
            <a:spLocks noGrp="1"/>
          </p:cNvSpPr>
          <p:nvPr>
            <p:ph type="title"/>
          </p:nvPr>
        </p:nvSpPr>
        <p:spPr/>
        <p:txBody>
          <a:bodyPr>
            <a:normAutofit fontScale="90000"/>
          </a:bodyPr>
          <a:lstStyle/>
          <a:p>
            <a:pPr>
              <a:lnSpc>
                <a:spcPct val="150000"/>
              </a:lnSpc>
            </a:pPr>
            <a:r>
              <a:rPr lang="en-US" sz="4400" dirty="0">
                <a:latin typeface="Helvetica" pitchFamily="2" charset="0"/>
              </a:rPr>
              <a:t>AMUSED</a:t>
            </a:r>
            <a:br>
              <a:rPr lang="en-US" sz="4400" dirty="0">
                <a:latin typeface="Helvetica" pitchFamily="2" charset="0"/>
              </a:rPr>
            </a:br>
            <a:r>
              <a:rPr lang="en-US" sz="4400" dirty="0">
                <a:latin typeface="Helvetica" pitchFamily="2" charset="0"/>
              </a:rPr>
              <a:t>Vs.</a:t>
            </a:r>
            <a:br>
              <a:rPr lang="en-US" sz="4400" dirty="0">
                <a:latin typeface="Helvetica" pitchFamily="2" charset="0"/>
              </a:rPr>
            </a:br>
            <a:r>
              <a:rPr lang="en-US" sz="4400" dirty="0">
                <a:latin typeface="Helvetica" pitchFamily="2" charset="0"/>
              </a:rPr>
              <a:t>MUSED</a:t>
            </a:r>
          </a:p>
        </p:txBody>
      </p:sp>
      <p:pic>
        <p:nvPicPr>
          <p:cNvPr id="9220" name="Picture 4" descr="Branding a Non-Profit Organization | Branding Campaign for Achievement ...">
            <a:extLst>
              <a:ext uri="{FF2B5EF4-FFF2-40B4-BE49-F238E27FC236}">
                <a16:creationId xmlns:a16="http://schemas.microsoft.com/office/drawing/2014/main" id="{D9D72363-3201-B241-A83C-6E544F28FF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46057" y="3533328"/>
            <a:ext cx="5181600" cy="33246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cientists Find Out What Staring At A Smartphone Does To A Kid's Brain ...">
            <a:extLst>
              <a:ext uri="{FF2B5EF4-FFF2-40B4-BE49-F238E27FC236}">
                <a16:creationId xmlns:a16="http://schemas.microsoft.com/office/drawing/2014/main" id="{529BA9B1-45A4-D14E-B9AE-5B04742EB715}"/>
              </a:ext>
            </a:extLst>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4168948" y="210832"/>
            <a:ext cx="7901520" cy="336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552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all Sailing Ships - Bing Images | Sail Boats | Pinterest | Sailing ...">
            <a:extLst>
              <a:ext uri="{FF2B5EF4-FFF2-40B4-BE49-F238E27FC236}">
                <a16:creationId xmlns:a16="http://schemas.microsoft.com/office/drawing/2014/main" id="{6B8907BE-CBBD-8547-88E3-6AE1FD51ACA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0957" y="823809"/>
            <a:ext cx="6565900" cy="49174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30D4E8-365D-9C4D-843F-BDB6CFCB3DEE}"/>
              </a:ext>
            </a:extLst>
          </p:cNvPr>
          <p:cNvSpPr txBox="1"/>
          <p:nvPr/>
        </p:nvSpPr>
        <p:spPr>
          <a:xfrm>
            <a:off x="102562" y="1786769"/>
            <a:ext cx="5378395" cy="2236831"/>
          </a:xfrm>
          <a:prstGeom prst="rect">
            <a:avLst/>
          </a:prstGeom>
          <a:noFill/>
        </p:spPr>
        <p:txBody>
          <a:bodyPr wrap="none" rtlCol="0">
            <a:spAutoFit/>
          </a:bodyPr>
          <a:lstStyle/>
          <a:p>
            <a:pPr>
              <a:lnSpc>
                <a:spcPct val="150000"/>
              </a:lnSpc>
            </a:pPr>
            <a:r>
              <a:rPr lang="en-US" sz="3200" dirty="0">
                <a:latin typeface="Helvetica" pitchFamily="2" charset="0"/>
              </a:rPr>
              <a:t>A ship is safest in its harbor, </a:t>
            </a:r>
          </a:p>
          <a:p>
            <a:pPr>
              <a:lnSpc>
                <a:spcPct val="150000"/>
              </a:lnSpc>
            </a:pPr>
            <a:r>
              <a:rPr lang="en-US" sz="3200" dirty="0">
                <a:latin typeface="Helvetica" pitchFamily="2" charset="0"/>
              </a:rPr>
              <a:t>but that’s not what </a:t>
            </a:r>
          </a:p>
          <a:p>
            <a:pPr>
              <a:lnSpc>
                <a:spcPct val="150000"/>
              </a:lnSpc>
            </a:pPr>
            <a:r>
              <a:rPr lang="en-US" sz="3200" dirty="0">
                <a:latin typeface="Helvetica" pitchFamily="2" charset="0"/>
              </a:rPr>
              <a:t>the ship was built for.</a:t>
            </a:r>
          </a:p>
        </p:txBody>
      </p:sp>
    </p:spTree>
    <p:extLst>
      <p:ext uri="{BB962C8B-B14F-4D97-AF65-F5344CB8AC3E}">
        <p14:creationId xmlns:p14="http://schemas.microsoft.com/office/powerpoint/2010/main" val="342741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6B97DC2-A840-AA4C-B5C8-875EC1442E38}"/>
              </a:ext>
            </a:extLst>
          </p:cNvPr>
          <p:cNvSpPr>
            <a:spLocks noGrp="1"/>
          </p:cNvSpPr>
          <p:nvPr>
            <p:ph type="subTitle" idx="1"/>
          </p:nvPr>
        </p:nvSpPr>
        <p:spPr>
          <a:xfrm>
            <a:off x="1759237" y="2002972"/>
            <a:ext cx="8673427" cy="3681136"/>
          </a:xfrm>
        </p:spPr>
        <p:txBody>
          <a:bodyPr>
            <a:normAutofit fontScale="92500"/>
          </a:bodyPr>
          <a:lstStyle/>
          <a:p>
            <a:r>
              <a:rPr lang="en-US" sz="2200" b="1" dirty="0">
                <a:latin typeface="Helvetica" pitchFamily="2" charset="0"/>
              </a:rPr>
              <a:t>(28)Furthermore, just as they did not think it worthwhile to retain the knowledge of God, so God gave them over to a depraved mind, so that they do what ought not to be done. (29)They have become filled with every kind of wickedness, evil, greed and depravity. They are full of envy, murder, strife, deceit and malice. They are gossips, (30)slanderers, God-haters, insolent, arrogant and boastful; they invent ways of doing evil; they disobey their parents; (31)they have no understanding, no fidelity, no love, no mercy. (32)Although they know God’s righteous decree that those who do such things deserve death, they not only continue to do these very things	but also </a:t>
            </a:r>
            <a:r>
              <a:rPr lang="en-US" sz="2200" b="1" u="sng" dirty="0">
                <a:latin typeface="Helvetica" pitchFamily="2" charset="0"/>
              </a:rPr>
              <a:t>approve</a:t>
            </a:r>
            <a:r>
              <a:rPr lang="en-US" sz="2200" b="1" dirty="0">
                <a:latin typeface="Helvetica" pitchFamily="2" charset="0"/>
              </a:rPr>
              <a:t> of those who practice them.</a:t>
            </a:r>
            <a:endParaRPr lang="en-US" sz="2200" dirty="0">
              <a:latin typeface="Helvetica" pitchFamily="2" charset="0"/>
            </a:endParaRPr>
          </a:p>
          <a:p>
            <a:endParaRPr lang="en-US" dirty="0"/>
          </a:p>
        </p:txBody>
      </p:sp>
      <p:sp>
        <p:nvSpPr>
          <p:cNvPr id="4" name="TextBox 3">
            <a:extLst>
              <a:ext uri="{FF2B5EF4-FFF2-40B4-BE49-F238E27FC236}">
                <a16:creationId xmlns:a16="http://schemas.microsoft.com/office/drawing/2014/main" id="{075D3A48-86C5-D54E-927A-E8B65E59F283}"/>
              </a:ext>
            </a:extLst>
          </p:cNvPr>
          <p:cNvSpPr txBox="1"/>
          <p:nvPr/>
        </p:nvSpPr>
        <p:spPr>
          <a:xfrm>
            <a:off x="1631092" y="1233714"/>
            <a:ext cx="8949822" cy="584775"/>
          </a:xfrm>
          <a:prstGeom prst="rect">
            <a:avLst/>
          </a:prstGeom>
          <a:solidFill>
            <a:schemeClr val="accent5"/>
          </a:solidFill>
        </p:spPr>
        <p:txBody>
          <a:bodyPr wrap="square" rtlCol="0">
            <a:spAutoFit/>
          </a:bodyPr>
          <a:lstStyle/>
          <a:p>
            <a:pPr algn="ctr"/>
            <a:r>
              <a:rPr lang="en-US" sz="3200" b="1" dirty="0">
                <a:solidFill>
                  <a:schemeClr val="bg1"/>
                </a:solidFill>
                <a:latin typeface="Helvetica" pitchFamily="2" charset="0"/>
              </a:rPr>
              <a:t>ROMANS 1:28-32</a:t>
            </a:r>
            <a:r>
              <a:rPr lang="en-US" sz="3200" dirty="0">
                <a:solidFill>
                  <a:schemeClr val="bg1"/>
                </a:solidFill>
                <a:latin typeface="Helvetica" pitchFamily="2" charset="0"/>
              </a:rPr>
              <a:t> </a:t>
            </a:r>
          </a:p>
        </p:txBody>
      </p:sp>
    </p:spTree>
    <p:extLst>
      <p:ext uri="{BB962C8B-B14F-4D97-AF65-F5344CB8AC3E}">
        <p14:creationId xmlns:p14="http://schemas.microsoft.com/office/powerpoint/2010/main" val="1051633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1F3CE2-F6CA-614F-B4F7-816D78D0DC79}"/>
              </a:ext>
            </a:extLst>
          </p:cNvPr>
          <p:cNvSpPr>
            <a:spLocks noGrp="1"/>
          </p:cNvSpPr>
          <p:nvPr>
            <p:ph type="body" idx="1"/>
          </p:nvPr>
        </p:nvSpPr>
        <p:spPr>
          <a:xfrm>
            <a:off x="3350888" y="1832578"/>
            <a:ext cx="5490223" cy="3253540"/>
          </a:xfrm>
        </p:spPr>
        <p:txBody>
          <a:bodyPr>
            <a:noAutofit/>
          </a:bodyPr>
          <a:lstStyle/>
          <a:p>
            <a:r>
              <a:rPr lang="en-US" sz="3200" b="1" dirty="0"/>
              <a:t>Dear friends, do not be surprised at the fiery ordeal that has come on you to test you, as though something strange were happening to you. </a:t>
            </a:r>
            <a:r>
              <a:rPr lang="en-US" sz="3200" dirty="0"/>
              <a:t> </a:t>
            </a:r>
          </a:p>
        </p:txBody>
      </p:sp>
      <p:sp>
        <p:nvSpPr>
          <p:cNvPr id="4" name="TextBox 3">
            <a:extLst>
              <a:ext uri="{FF2B5EF4-FFF2-40B4-BE49-F238E27FC236}">
                <a16:creationId xmlns:a16="http://schemas.microsoft.com/office/drawing/2014/main" id="{42F6AC7A-D349-DC4D-95A2-8FA4A0828B08}"/>
              </a:ext>
            </a:extLst>
          </p:cNvPr>
          <p:cNvSpPr txBox="1"/>
          <p:nvPr/>
        </p:nvSpPr>
        <p:spPr>
          <a:xfrm>
            <a:off x="4779976" y="1186247"/>
            <a:ext cx="3286477" cy="646331"/>
          </a:xfrm>
          <a:prstGeom prst="rect">
            <a:avLst/>
          </a:prstGeom>
          <a:noFill/>
        </p:spPr>
        <p:txBody>
          <a:bodyPr wrap="none" rtlCol="0">
            <a:spAutoFit/>
          </a:bodyPr>
          <a:lstStyle/>
          <a:p>
            <a:r>
              <a:rPr lang="en-US" sz="3600" b="1" dirty="0">
                <a:solidFill>
                  <a:schemeClr val="bg1"/>
                </a:solidFill>
              </a:rPr>
              <a:t>1 PETER 4:12</a:t>
            </a:r>
            <a:r>
              <a:rPr lang="en-US" sz="3600" dirty="0">
                <a:solidFill>
                  <a:schemeClr val="bg1"/>
                </a:solidFill>
              </a:rPr>
              <a:t> </a:t>
            </a:r>
          </a:p>
        </p:txBody>
      </p:sp>
    </p:spTree>
    <p:extLst>
      <p:ext uri="{BB962C8B-B14F-4D97-AF65-F5344CB8AC3E}">
        <p14:creationId xmlns:p14="http://schemas.microsoft.com/office/powerpoint/2010/main" val="2451964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blical Manhood">
            <a:extLst>
              <a:ext uri="{FF2B5EF4-FFF2-40B4-BE49-F238E27FC236}">
                <a16:creationId xmlns:a16="http://schemas.microsoft.com/office/drawing/2014/main" id="{BB7F0E97-5488-B444-A849-B5C66E2EF6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1719820"/>
            <a:ext cx="6019800" cy="2578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gistration for National Youth Gathering now open | Canadian Lutheran">
            <a:extLst>
              <a:ext uri="{FF2B5EF4-FFF2-40B4-BE49-F238E27FC236}">
                <a16:creationId xmlns:a16="http://schemas.microsoft.com/office/drawing/2014/main" id="{4CB4679E-C3CD-8E46-AE51-B9F0ED98FE3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714804"/>
            <a:ext cx="6019800" cy="562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725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627E11-6554-5247-9AFE-3EADD0BA53EC}"/>
              </a:ext>
            </a:extLst>
          </p:cNvPr>
          <p:cNvSpPr txBox="1"/>
          <p:nvPr/>
        </p:nvSpPr>
        <p:spPr>
          <a:xfrm>
            <a:off x="1375719" y="5523471"/>
            <a:ext cx="9440562" cy="1200329"/>
          </a:xfrm>
          <a:prstGeom prst="rect">
            <a:avLst/>
          </a:prstGeom>
          <a:noFill/>
        </p:spPr>
        <p:txBody>
          <a:bodyPr wrap="square" rtlCol="0">
            <a:spAutoFit/>
          </a:bodyPr>
          <a:lstStyle/>
          <a:p>
            <a:pPr algn="ctr"/>
            <a:r>
              <a:rPr lang="en-US" sz="2400" b="1" dirty="0"/>
              <a:t>MATTHEW 16:18</a:t>
            </a:r>
          </a:p>
          <a:p>
            <a:pPr algn="ctr"/>
            <a:r>
              <a:rPr lang="en-US" sz="2400" dirty="0"/>
              <a:t>And I tell you, you are Peter, and on this rock I will build my church, and the gates of hell shall not prevail against it.</a:t>
            </a:r>
          </a:p>
        </p:txBody>
      </p:sp>
      <p:pic>
        <p:nvPicPr>
          <p:cNvPr id="4098" name="Picture 2" descr="Standing at the Gates of Hell - Bible Study">
            <a:extLst>
              <a:ext uri="{FF2B5EF4-FFF2-40B4-BE49-F238E27FC236}">
                <a16:creationId xmlns:a16="http://schemas.microsoft.com/office/drawing/2014/main" id="{AB6CF59C-6E19-5D49-B6E6-BE84A96DB3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2021" y="119448"/>
            <a:ext cx="10313773" cy="515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734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hy Do We Gather Together? - The Aspen Institute">
            <a:extLst>
              <a:ext uri="{FF2B5EF4-FFF2-40B4-BE49-F238E27FC236}">
                <a16:creationId xmlns:a16="http://schemas.microsoft.com/office/drawing/2014/main" id="{6D6E5CDE-B5B5-6C40-93F2-9A2E1FB4E9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86286" y="101600"/>
            <a:ext cx="5259614" cy="350640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Premium Photo | Group of diverse hands holding each other support ...">
            <a:extLst>
              <a:ext uri="{FF2B5EF4-FFF2-40B4-BE49-F238E27FC236}">
                <a16:creationId xmlns:a16="http://schemas.microsoft.com/office/drawing/2014/main" id="{113DED1A-092F-9344-BC1A-64AFE94AA12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47543" y="3429000"/>
            <a:ext cx="4737100" cy="34279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3836B0-0B45-7D42-A08B-CA85B7DB84C4}"/>
              </a:ext>
            </a:extLst>
          </p:cNvPr>
          <p:cNvSpPr txBox="1"/>
          <p:nvPr/>
        </p:nvSpPr>
        <p:spPr>
          <a:xfrm>
            <a:off x="464458" y="692733"/>
            <a:ext cx="5631542" cy="4832092"/>
          </a:xfrm>
          <a:prstGeom prst="rect">
            <a:avLst/>
          </a:prstGeom>
          <a:noFill/>
        </p:spPr>
        <p:txBody>
          <a:bodyPr wrap="square" rtlCol="0">
            <a:spAutoFit/>
          </a:bodyPr>
          <a:lstStyle/>
          <a:p>
            <a:pPr algn="ctr"/>
            <a:r>
              <a:rPr lang="en-US" sz="2800" b="1" dirty="0">
                <a:latin typeface="Helvetica" pitchFamily="2" charset="0"/>
              </a:rPr>
              <a:t>HEBREWS 10:24-25</a:t>
            </a:r>
          </a:p>
          <a:p>
            <a:endParaRPr lang="en-US" sz="2800" b="1" dirty="0">
              <a:latin typeface="Helvetica" pitchFamily="2" charset="0"/>
            </a:endParaRPr>
          </a:p>
          <a:p>
            <a:r>
              <a:rPr lang="en-US" sz="2800" b="1" dirty="0">
                <a:latin typeface="Helvetica" pitchFamily="2" charset="0"/>
              </a:rPr>
              <a:t>(24)And let us consider how to spur one another on to love and good deeds. </a:t>
            </a:r>
          </a:p>
          <a:p>
            <a:endParaRPr lang="en-US" sz="2800" b="1" dirty="0">
              <a:latin typeface="Helvetica" pitchFamily="2" charset="0"/>
            </a:endParaRPr>
          </a:p>
          <a:p>
            <a:r>
              <a:rPr lang="en-US" sz="2800" b="1" dirty="0">
                <a:latin typeface="Helvetica" pitchFamily="2" charset="0"/>
              </a:rPr>
              <a:t>(25)Let us not neglect meeting together, as some have made a habit, but let us encourage one another, and all the more as you see the Day approaching.</a:t>
            </a:r>
            <a:endParaRPr lang="en-US" sz="2800" dirty="0">
              <a:latin typeface="Helvetica" pitchFamily="2" charset="0"/>
            </a:endParaRPr>
          </a:p>
        </p:txBody>
      </p:sp>
    </p:spTree>
    <p:extLst>
      <p:ext uri="{BB962C8B-B14F-4D97-AF65-F5344CB8AC3E}">
        <p14:creationId xmlns:p14="http://schemas.microsoft.com/office/powerpoint/2010/main" val="4140603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B00704-55EA-8C4B-A55E-07FF0305FC15}"/>
              </a:ext>
            </a:extLst>
          </p:cNvPr>
          <p:cNvSpPr>
            <a:spLocks noGrp="1"/>
          </p:cNvSpPr>
          <p:nvPr>
            <p:ph type="subTitle" idx="1"/>
          </p:nvPr>
        </p:nvSpPr>
        <p:spPr>
          <a:xfrm>
            <a:off x="1759237" y="2061029"/>
            <a:ext cx="8673427" cy="3251199"/>
          </a:xfrm>
        </p:spPr>
        <p:txBody>
          <a:bodyPr>
            <a:normAutofit fontScale="70000" lnSpcReduction="20000"/>
          </a:bodyPr>
          <a:lstStyle/>
          <a:p>
            <a:r>
              <a:rPr lang="en-US" sz="3100" b="1" dirty="0">
                <a:latin typeface="Helvetica" pitchFamily="2" charset="0"/>
              </a:rPr>
              <a:t>(1)When you go out to battle against your enemies and see horses, chariots, </a:t>
            </a:r>
            <a:r>
              <a:rPr lang="en-US" sz="3100" b="1" i="1" dirty="0">
                <a:latin typeface="Helvetica" pitchFamily="2" charset="0"/>
              </a:rPr>
              <a:t>and</a:t>
            </a:r>
            <a:r>
              <a:rPr lang="en-US" sz="3100" b="1" dirty="0">
                <a:latin typeface="Helvetica" pitchFamily="2" charset="0"/>
              </a:rPr>
              <a:t> people more numerous than you, do not be afraid of them; </a:t>
            </a:r>
            <a:r>
              <a:rPr lang="en-US" sz="3100" b="1" u="sng" dirty="0">
                <a:latin typeface="Helvetica" pitchFamily="2" charset="0"/>
              </a:rPr>
              <a:t>for the LORD your God</a:t>
            </a:r>
            <a:r>
              <a:rPr lang="en-US" sz="3100" b="1" dirty="0">
                <a:latin typeface="Helvetica" pitchFamily="2" charset="0"/>
              </a:rPr>
              <a:t>, who brought you up from the land of Egypt, </a:t>
            </a:r>
            <a:r>
              <a:rPr lang="en-US" sz="3100" b="1" u="sng" dirty="0">
                <a:latin typeface="Helvetica" pitchFamily="2" charset="0"/>
              </a:rPr>
              <a:t>is with you</a:t>
            </a:r>
            <a:r>
              <a:rPr lang="en-US" sz="3100" b="1" dirty="0">
                <a:latin typeface="Helvetica" pitchFamily="2" charset="0"/>
              </a:rPr>
              <a:t>… </a:t>
            </a:r>
          </a:p>
          <a:p>
            <a:r>
              <a:rPr lang="en-US" sz="3100" b="1" dirty="0">
                <a:latin typeface="Helvetica" pitchFamily="2" charset="0"/>
              </a:rPr>
              <a:t>(3)He shall say to them, ‘Hear, Israel, you are approaching the battle against your enemies today. Do not be fainthearted. Do not be afraid, or panic, or be terrified by them, </a:t>
            </a:r>
          </a:p>
          <a:p>
            <a:r>
              <a:rPr lang="en-US" sz="3100" b="1" dirty="0">
                <a:latin typeface="Helvetica" pitchFamily="2" charset="0"/>
              </a:rPr>
              <a:t>(4)for </a:t>
            </a:r>
            <a:r>
              <a:rPr lang="en-US" sz="3100" b="1" u="sng" dirty="0">
                <a:latin typeface="Helvetica" pitchFamily="2" charset="0"/>
              </a:rPr>
              <a:t>the LORD your God is the One who is going with you</a:t>
            </a:r>
            <a:r>
              <a:rPr lang="en-US" sz="3100" b="1" dirty="0">
                <a:latin typeface="Helvetica" pitchFamily="2" charset="0"/>
              </a:rPr>
              <a:t>, to fight for you against your enemies, to save you.’</a:t>
            </a:r>
            <a:endParaRPr lang="en-US" sz="3100" dirty="0">
              <a:latin typeface="Helvetica" pitchFamily="2" charset="0"/>
            </a:endParaRPr>
          </a:p>
          <a:p>
            <a:endParaRPr lang="en-US" dirty="0"/>
          </a:p>
        </p:txBody>
      </p:sp>
      <p:sp>
        <p:nvSpPr>
          <p:cNvPr id="4" name="TextBox 3">
            <a:extLst>
              <a:ext uri="{FF2B5EF4-FFF2-40B4-BE49-F238E27FC236}">
                <a16:creationId xmlns:a16="http://schemas.microsoft.com/office/drawing/2014/main" id="{BC942EEB-4D0E-034D-AF23-7F2AD252319D}"/>
              </a:ext>
            </a:extLst>
          </p:cNvPr>
          <p:cNvSpPr txBox="1"/>
          <p:nvPr/>
        </p:nvSpPr>
        <p:spPr>
          <a:xfrm>
            <a:off x="1631092" y="1219201"/>
            <a:ext cx="8896865" cy="584775"/>
          </a:xfrm>
          <a:prstGeom prst="rect">
            <a:avLst/>
          </a:prstGeom>
          <a:solidFill>
            <a:schemeClr val="accent5"/>
          </a:solidFill>
        </p:spPr>
        <p:txBody>
          <a:bodyPr wrap="square" rtlCol="0">
            <a:spAutoFit/>
          </a:bodyPr>
          <a:lstStyle/>
          <a:p>
            <a:pPr algn="ctr"/>
            <a:r>
              <a:rPr lang="en-US" sz="3200" b="1" dirty="0">
                <a:solidFill>
                  <a:schemeClr val="bg1"/>
                </a:solidFill>
                <a:latin typeface="Helvetica" pitchFamily="2" charset="0"/>
              </a:rPr>
              <a:t>DEUTERONOMY 20:1, 3-4</a:t>
            </a:r>
            <a:endParaRPr lang="en-US" sz="3200" dirty="0">
              <a:solidFill>
                <a:schemeClr val="bg1"/>
              </a:solidFill>
              <a:latin typeface="Helvetica" pitchFamily="2" charset="0"/>
            </a:endParaRPr>
          </a:p>
        </p:txBody>
      </p:sp>
    </p:spTree>
    <p:extLst>
      <p:ext uri="{BB962C8B-B14F-4D97-AF65-F5344CB8AC3E}">
        <p14:creationId xmlns:p14="http://schemas.microsoft.com/office/powerpoint/2010/main" val="3329494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1CCD61-FA62-3846-874F-8841D16C9206}"/>
              </a:ext>
            </a:extLst>
          </p:cNvPr>
          <p:cNvSpPr/>
          <p:nvPr/>
        </p:nvSpPr>
        <p:spPr>
          <a:xfrm>
            <a:off x="481914" y="226790"/>
            <a:ext cx="11084009" cy="5409430"/>
          </a:xfrm>
          <a:prstGeom prst="rect">
            <a:avLst/>
          </a:prstGeom>
        </p:spPr>
        <p:txBody>
          <a:bodyPr wrap="square">
            <a:spAutoFit/>
          </a:bodyPr>
          <a:lstStyle/>
          <a:p>
            <a:pPr algn="ctr">
              <a:lnSpc>
                <a:spcPct val="200000"/>
              </a:lnSpc>
            </a:pPr>
            <a:r>
              <a:rPr lang="en-US" sz="3200" b="1" dirty="0">
                <a:latin typeface="Helvetica" pitchFamily="2" charset="0"/>
                <a:ea typeface="Times New Roman" panose="02020603050405020304" pitchFamily="18" charset="0"/>
              </a:rPr>
              <a:t>1 CORINTHIANS 9:24-27</a:t>
            </a:r>
          </a:p>
          <a:p>
            <a:pPr algn="ctr">
              <a:lnSpc>
                <a:spcPct val="200000"/>
              </a:lnSpc>
            </a:pPr>
            <a:r>
              <a:rPr lang="en-US" sz="2400" b="1" dirty="0">
                <a:latin typeface="Helvetica" pitchFamily="2" charset="0"/>
                <a:ea typeface="Times New Roman" panose="02020603050405020304" pitchFamily="18" charset="0"/>
              </a:rPr>
              <a:t>(24)Do you not know that in a race all the runners run, but only one receives the prize? So run that you may obtain it. (25)Every athlete exercises self-control in all things. They do it to receive a perishable wreath, but we an imperishable. (26)So I do not run aimlessly; I do not box as one beating the air. (27)But I discipline my body and keep it under control, lest after preaching to others I myself should be disqualified.</a:t>
            </a:r>
            <a:endParaRPr lang="en-US" sz="2400" dirty="0">
              <a:latin typeface="Helvetica" pitchFamily="2" charset="0"/>
              <a:ea typeface="Times New Roman" panose="02020603050405020304" pitchFamily="18" charset="0"/>
            </a:endParaRPr>
          </a:p>
        </p:txBody>
      </p:sp>
    </p:spTree>
    <p:extLst>
      <p:ext uri="{BB962C8B-B14F-4D97-AF65-F5344CB8AC3E}">
        <p14:creationId xmlns:p14="http://schemas.microsoft.com/office/powerpoint/2010/main" val="3391504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2E6C17-7420-504E-B9CF-878F7230CB41}"/>
              </a:ext>
            </a:extLst>
          </p:cNvPr>
          <p:cNvSpPr/>
          <p:nvPr/>
        </p:nvSpPr>
        <p:spPr>
          <a:xfrm>
            <a:off x="5617028" y="232229"/>
            <a:ext cx="6096000" cy="3785652"/>
          </a:xfrm>
          <a:prstGeom prst="rect">
            <a:avLst/>
          </a:prstGeom>
        </p:spPr>
        <p:txBody>
          <a:bodyPr>
            <a:spAutoFit/>
          </a:bodyPr>
          <a:lstStyle/>
          <a:p>
            <a:pPr algn="ctr"/>
            <a:r>
              <a:rPr lang="en-US" sz="2400" b="1" dirty="0">
                <a:latin typeface="Helvetica" pitchFamily="2" charset="0"/>
                <a:ea typeface="Times New Roman" panose="02020603050405020304" pitchFamily="18" charset="0"/>
              </a:rPr>
              <a:t>1 TIMOTHY 4:7-8 </a:t>
            </a:r>
          </a:p>
          <a:p>
            <a:endParaRPr lang="en-US" sz="2400" b="1" dirty="0">
              <a:latin typeface="Helvetica" pitchFamily="2" charset="0"/>
              <a:ea typeface="Times New Roman" panose="02020603050405020304" pitchFamily="18" charset="0"/>
            </a:endParaRPr>
          </a:p>
          <a:p>
            <a:pPr algn="ctr"/>
            <a:r>
              <a:rPr lang="en-US" sz="2400" b="1" dirty="0">
                <a:latin typeface="Helvetica" pitchFamily="2" charset="0"/>
                <a:ea typeface="Times New Roman" panose="02020603050405020304" pitchFamily="18" charset="0"/>
              </a:rPr>
              <a:t>Do not waste time arguing over godless ideas and old wives’ tales. Instead, train yourself to be godly.  For physical training is of some value, but godliness has value for all things, holding promise for both the present life </a:t>
            </a:r>
          </a:p>
          <a:p>
            <a:pPr algn="ctr"/>
            <a:r>
              <a:rPr lang="en-US" sz="2400" b="1" dirty="0">
                <a:latin typeface="Helvetica" pitchFamily="2" charset="0"/>
                <a:ea typeface="Times New Roman" panose="02020603050405020304" pitchFamily="18" charset="0"/>
              </a:rPr>
              <a:t>and the life to come.</a:t>
            </a:r>
            <a:br>
              <a:rPr lang="en-US" sz="2400" b="1" dirty="0">
                <a:latin typeface="Helvetica" pitchFamily="2" charset="0"/>
                <a:ea typeface="Times New Roman" panose="02020603050405020304" pitchFamily="18" charset="0"/>
              </a:rPr>
            </a:br>
            <a:endParaRPr lang="en-US" sz="2400" dirty="0">
              <a:latin typeface="Helvetica" pitchFamily="2" charset="0"/>
            </a:endParaRPr>
          </a:p>
        </p:txBody>
      </p:sp>
      <p:pic>
        <p:nvPicPr>
          <p:cNvPr id="15362" name="Picture 2" descr="Bible Background Pictures ·① WallpaperTag">
            <a:extLst>
              <a:ext uri="{FF2B5EF4-FFF2-40B4-BE49-F238E27FC236}">
                <a16:creationId xmlns:a16="http://schemas.microsoft.com/office/drawing/2014/main" id="{9864D891-B5D3-6242-B737-55097D4E6A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3889829"/>
            <a:ext cx="7401039" cy="279490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30 Days of Thanking God - Day 1">
            <a:extLst>
              <a:ext uri="{FF2B5EF4-FFF2-40B4-BE49-F238E27FC236}">
                <a16:creationId xmlns:a16="http://schemas.microsoft.com/office/drawing/2014/main" id="{8902874B-A18E-AD44-9AAE-41ABCCDF6C4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232229"/>
            <a:ext cx="5138057" cy="342537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Prayer group session | Royalty free photo - 2194593">
            <a:extLst>
              <a:ext uri="{FF2B5EF4-FFF2-40B4-BE49-F238E27FC236}">
                <a16:creationId xmlns:a16="http://schemas.microsoft.com/office/drawing/2014/main" id="{1A203B59-FED0-E44A-AFEF-9FE00B4A1DE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78624" y="3889829"/>
            <a:ext cx="4034404" cy="2689603"/>
          </a:xfrm>
          <a:prstGeom prst="rect">
            <a:avLst/>
          </a:prstGeom>
          <a:noFill/>
          <a:extLst>
            <a:ext uri="{909E8E84-426E-40DD-AFC4-6F175D3DCCD1}">
              <a14:hiddenFill xmlns:a14="http://schemas.microsoft.com/office/drawing/2010/main">
                <a:solidFill>
                  <a:srgbClr val="FFFFFF"/>
                </a:solidFill>
              </a14:hiddenFill>
            </a:ext>
          </a:extLst>
        </p:spPr>
      </p:pic>
      <p:sp>
        <p:nvSpPr>
          <p:cNvPr id="3" name="Chevron 2">
            <a:extLst>
              <a:ext uri="{FF2B5EF4-FFF2-40B4-BE49-F238E27FC236}">
                <a16:creationId xmlns:a16="http://schemas.microsoft.com/office/drawing/2014/main" id="{A17499E2-3A38-5F4F-A1E6-F7FFE5748885}"/>
              </a:ext>
            </a:extLst>
          </p:cNvPr>
          <p:cNvSpPr/>
          <p:nvPr/>
        </p:nvSpPr>
        <p:spPr>
          <a:xfrm>
            <a:off x="3776719" y="3289083"/>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evron 6">
            <a:extLst>
              <a:ext uri="{FF2B5EF4-FFF2-40B4-BE49-F238E27FC236}">
                <a16:creationId xmlns:a16="http://schemas.microsoft.com/office/drawing/2014/main" id="{0E19BB4D-2919-AA47-AB9B-DE16AB20D966}"/>
              </a:ext>
            </a:extLst>
          </p:cNvPr>
          <p:cNvSpPr/>
          <p:nvPr/>
        </p:nvSpPr>
        <p:spPr>
          <a:xfrm>
            <a:off x="4019035" y="3289082"/>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a:extLst>
              <a:ext uri="{FF2B5EF4-FFF2-40B4-BE49-F238E27FC236}">
                <a16:creationId xmlns:a16="http://schemas.microsoft.com/office/drawing/2014/main" id="{C3C22888-51BA-F94A-BC5B-18DBDF38A898}"/>
              </a:ext>
            </a:extLst>
          </p:cNvPr>
          <p:cNvSpPr/>
          <p:nvPr/>
        </p:nvSpPr>
        <p:spPr>
          <a:xfrm>
            <a:off x="4231362" y="3289082"/>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a:extLst>
              <a:ext uri="{FF2B5EF4-FFF2-40B4-BE49-F238E27FC236}">
                <a16:creationId xmlns:a16="http://schemas.microsoft.com/office/drawing/2014/main" id="{C7354050-4C82-F843-9FD1-A307985597B3}"/>
              </a:ext>
            </a:extLst>
          </p:cNvPr>
          <p:cNvSpPr/>
          <p:nvPr/>
        </p:nvSpPr>
        <p:spPr>
          <a:xfrm>
            <a:off x="4443689" y="3289082"/>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a:extLst>
              <a:ext uri="{FF2B5EF4-FFF2-40B4-BE49-F238E27FC236}">
                <a16:creationId xmlns:a16="http://schemas.microsoft.com/office/drawing/2014/main" id="{F958B034-B47A-9044-9461-97D3750D0EEF}"/>
              </a:ext>
            </a:extLst>
          </p:cNvPr>
          <p:cNvSpPr/>
          <p:nvPr/>
        </p:nvSpPr>
        <p:spPr>
          <a:xfrm>
            <a:off x="4659121" y="3289082"/>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10">
            <a:extLst>
              <a:ext uri="{FF2B5EF4-FFF2-40B4-BE49-F238E27FC236}">
                <a16:creationId xmlns:a16="http://schemas.microsoft.com/office/drawing/2014/main" id="{A149F08A-E86B-0B4B-86AE-866E3621D076}"/>
              </a:ext>
            </a:extLst>
          </p:cNvPr>
          <p:cNvSpPr/>
          <p:nvPr/>
        </p:nvSpPr>
        <p:spPr>
          <a:xfrm>
            <a:off x="4868343" y="3289082"/>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39138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9541DC-F677-654A-882E-EAE7252D6CC9}"/>
              </a:ext>
            </a:extLst>
          </p:cNvPr>
          <p:cNvPicPr>
            <a:picLocks noChangeAspect="1"/>
          </p:cNvPicPr>
          <p:nvPr/>
        </p:nvPicPr>
        <p:blipFill rotWithShape="1">
          <a:blip r:embed="rId3"/>
          <a:srcRect t="7928" b="10632"/>
          <a:stretch/>
        </p:blipFill>
        <p:spPr>
          <a:xfrm>
            <a:off x="135925" y="86497"/>
            <a:ext cx="5437043" cy="4645589"/>
          </a:xfrm>
          <a:prstGeom prst="rect">
            <a:avLst/>
          </a:prstGeom>
        </p:spPr>
      </p:pic>
      <p:pic>
        <p:nvPicPr>
          <p:cNvPr id="8" name="Picture 7">
            <a:extLst>
              <a:ext uri="{FF2B5EF4-FFF2-40B4-BE49-F238E27FC236}">
                <a16:creationId xmlns:a16="http://schemas.microsoft.com/office/drawing/2014/main" id="{6365C064-E851-B643-B777-70E9C0525CAF}"/>
              </a:ext>
            </a:extLst>
          </p:cNvPr>
          <p:cNvPicPr>
            <a:picLocks noChangeAspect="1"/>
          </p:cNvPicPr>
          <p:nvPr/>
        </p:nvPicPr>
        <p:blipFill rotWithShape="1">
          <a:blip r:embed="rId4"/>
          <a:srcRect l="8647" r="-1774" b="6917"/>
          <a:stretch/>
        </p:blipFill>
        <p:spPr>
          <a:xfrm>
            <a:off x="906162" y="3558794"/>
            <a:ext cx="5189838" cy="3299206"/>
          </a:xfrm>
          <a:prstGeom prst="rect">
            <a:avLst/>
          </a:prstGeom>
        </p:spPr>
      </p:pic>
      <p:pic>
        <p:nvPicPr>
          <p:cNvPr id="10" name="Picture 9">
            <a:extLst>
              <a:ext uri="{FF2B5EF4-FFF2-40B4-BE49-F238E27FC236}">
                <a16:creationId xmlns:a16="http://schemas.microsoft.com/office/drawing/2014/main" id="{8007EBA8-4719-3845-818B-409CAD3CC38F}"/>
              </a:ext>
            </a:extLst>
          </p:cNvPr>
          <p:cNvPicPr>
            <a:picLocks noChangeAspect="1"/>
          </p:cNvPicPr>
          <p:nvPr/>
        </p:nvPicPr>
        <p:blipFill rotWithShape="1">
          <a:blip r:embed="rId5"/>
          <a:srcRect t="14954" b="5586"/>
          <a:stretch/>
        </p:blipFill>
        <p:spPr>
          <a:xfrm>
            <a:off x="5461757" y="86497"/>
            <a:ext cx="6556358" cy="3330701"/>
          </a:xfrm>
          <a:prstGeom prst="rect">
            <a:avLst/>
          </a:prstGeom>
        </p:spPr>
      </p:pic>
      <p:pic>
        <p:nvPicPr>
          <p:cNvPr id="12" name="Picture 11">
            <a:extLst>
              <a:ext uri="{FF2B5EF4-FFF2-40B4-BE49-F238E27FC236}">
                <a16:creationId xmlns:a16="http://schemas.microsoft.com/office/drawing/2014/main" id="{07ABCDC2-B101-5D4E-A8F5-3B572427B0ED}"/>
              </a:ext>
            </a:extLst>
          </p:cNvPr>
          <p:cNvPicPr>
            <a:picLocks noChangeAspect="1"/>
          </p:cNvPicPr>
          <p:nvPr/>
        </p:nvPicPr>
        <p:blipFill rotWithShape="1">
          <a:blip r:embed="rId6"/>
          <a:srcRect l="16114" t="5320" r="12642"/>
          <a:stretch/>
        </p:blipFill>
        <p:spPr>
          <a:xfrm>
            <a:off x="6753166" y="3064476"/>
            <a:ext cx="3806022" cy="3793524"/>
          </a:xfrm>
          <a:prstGeom prst="rect">
            <a:avLst/>
          </a:prstGeom>
        </p:spPr>
      </p:pic>
    </p:spTree>
    <p:extLst>
      <p:ext uri="{BB962C8B-B14F-4D97-AF65-F5344CB8AC3E}">
        <p14:creationId xmlns:p14="http://schemas.microsoft.com/office/powerpoint/2010/main" val="222538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B4E68F-4364-3E4A-8449-785246045C38}"/>
              </a:ext>
            </a:extLst>
          </p:cNvPr>
          <p:cNvSpPr txBox="1"/>
          <p:nvPr/>
        </p:nvSpPr>
        <p:spPr>
          <a:xfrm>
            <a:off x="669780" y="210026"/>
            <a:ext cx="10520735" cy="6647974"/>
          </a:xfrm>
          <a:prstGeom prst="rect">
            <a:avLst/>
          </a:prstGeom>
          <a:noFill/>
        </p:spPr>
        <p:txBody>
          <a:bodyPr wrap="square" rtlCol="0">
            <a:spAutoFit/>
          </a:bodyPr>
          <a:lstStyle/>
          <a:p>
            <a:pPr algn="ctr"/>
            <a:r>
              <a:rPr lang="en-US" sz="2400" b="1" dirty="0">
                <a:latin typeface="Helvetica" pitchFamily="2" charset="0"/>
              </a:rPr>
              <a:t>PHILIPPIANS 3:12-14</a:t>
            </a:r>
          </a:p>
          <a:p>
            <a:pPr algn="ctr"/>
            <a:endParaRPr lang="en-US" sz="2400" b="1" dirty="0">
              <a:latin typeface="Helvetica" pitchFamily="2" charset="0"/>
            </a:endParaRPr>
          </a:p>
          <a:p>
            <a:pPr algn="ctr">
              <a:lnSpc>
                <a:spcPct val="150000"/>
              </a:lnSpc>
            </a:pPr>
            <a:r>
              <a:rPr lang="en-US" sz="2400" b="1" dirty="0">
                <a:latin typeface="Helvetica" pitchFamily="2" charset="0"/>
              </a:rPr>
              <a:t>(12)Not that I have already obtained all this, or have already arrived at my goal, but I press on to take hold of that for which </a:t>
            </a:r>
          </a:p>
          <a:p>
            <a:pPr algn="ctr">
              <a:lnSpc>
                <a:spcPct val="150000"/>
              </a:lnSpc>
            </a:pPr>
            <a:r>
              <a:rPr lang="en-US" sz="2400" b="1" dirty="0">
                <a:latin typeface="Helvetica" pitchFamily="2" charset="0"/>
              </a:rPr>
              <a:t>Christ Jesus took hold of me.</a:t>
            </a:r>
          </a:p>
          <a:p>
            <a:pPr algn="ctr">
              <a:lnSpc>
                <a:spcPct val="150000"/>
              </a:lnSpc>
            </a:pPr>
            <a:endParaRPr lang="en-US" sz="2400" b="1" dirty="0">
              <a:latin typeface="Helvetica" pitchFamily="2" charset="0"/>
            </a:endParaRPr>
          </a:p>
          <a:p>
            <a:pPr algn="ctr">
              <a:lnSpc>
                <a:spcPct val="150000"/>
              </a:lnSpc>
            </a:pPr>
            <a:r>
              <a:rPr lang="en-US" sz="2400" b="1" dirty="0">
                <a:latin typeface="Helvetica" pitchFamily="2" charset="0"/>
              </a:rPr>
              <a:t>(13)Brothers and sisters, I do not consider myself yet to have taken hold of it. But one thing I do: Forgetting what is behind </a:t>
            </a:r>
          </a:p>
          <a:p>
            <a:pPr algn="ctr">
              <a:lnSpc>
                <a:spcPct val="150000"/>
              </a:lnSpc>
            </a:pPr>
            <a:r>
              <a:rPr lang="en-US" sz="2400" b="1" dirty="0">
                <a:latin typeface="Helvetica" pitchFamily="2" charset="0"/>
              </a:rPr>
              <a:t>and straining toward what is ahead,</a:t>
            </a:r>
          </a:p>
          <a:p>
            <a:pPr algn="ctr">
              <a:lnSpc>
                <a:spcPct val="150000"/>
              </a:lnSpc>
            </a:pPr>
            <a:endParaRPr lang="en-US" sz="2400" b="1" dirty="0">
              <a:latin typeface="Helvetica" pitchFamily="2" charset="0"/>
            </a:endParaRPr>
          </a:p>
          <a:p>
            <a:pPr algn="ctr">
              <a:lnSpc>
                <a:spcPct val="150000"/>
              </a:lnSpc>
            </a:pPr>
            <a:r>
              <a:rPr lang="en-US" sz="2400" b="1" dirty="0">
                <a:latin typeface="Helvetica" pitchFamily="2" charset="0"/>
              </a:rPr>
              <a:t>(14)I press on toward the goal to win the prize for which </a:t>
            </a:r>
          </a:p>
          <a:p>
            <a:pPr algn="ctr">
              <a:lnSpc>
                <a:spcPct val="150000"/>
              </a:lnSpc>
            </a:pPr>
            <a:r>
              <a:rPr lang="en-US" sz="2400" b="1" dirty="0">
                <a:latin typeface="Helvetica" pitchFamily="2" charset="0"/>
              </a:rPr>
              <a:t>God has called me heavenward in Christ Jesus.</a:t>
            </a:r>
          </a:p>
          <a:p>
            <a:endParaRPr lang="en-US" b="1" dirty="0"/>
          </a:p>
        </p:txBody>
      </p:sp>
    </p:spTree>
    <p:extLst>
      <p:ext uri="{BB962C8B-B14F-4D97-AF65-F5344CB8AC3E}">
        <p14:creationId xmlns:p14="http://schemas.microsoft.com/office/powerpoint/2010/main" val="2835077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89E53-F6F6-8246-B13C-71C09762A5C3}"/>
              </a:ext>
            </a:extLst>
          </p:cNvPr>
          <p:cNvSpPr>
            <a:spLocks noGrp="1"/>
          </p:cNvSpPr>
          <p:nvPr>
            <p:ph idx="1"/>
          </p:nvPr>
        </p:nvSpPr>
        <p:spPr/>
        <p:txBody>
          <a:bodyPr>
            <a:normAutofit fontScale="85000" lnSpcReduction="10000"/>
          </a:bodyPr>
          <a:lstStyle/>
          <a:p>
            <a:pPr>
              <a:buFont typeface="Wingdings" pitchFamily="2" charset="2"/>
              <a:buChar char="Ø"/>
            </a:pPr>
            <a:r>
              <a:rPr lang="en-US" sz="2400" dirty="0">
                <a:latin typeface="Helvetica" pitchFamily="2" charset="0"/>
              </a:rPr>
              <a:t>Are you spiritually awake? Have you surrendered your life to Jesus as Lord and Savior?</a:t>
            </a:r>
          </a:p>
          <a:p>
            <a:pPr>
              <a:buFont typeface="Wingdings" pitchFamily="2" charset="2"/>
              <a:buChar char="Ø"/>
            </a:pPr>
            <a:endParaRPr lang="en-US" sz="2400" dirty="0">
              <a:latin typeface="Helvetica" pitchFamily="2" charset="0"/>
            </a:endParaRPr>
          </a:p>
          <a:p>
            <a:pPr>
              <a:buFont typeface="Wingdings" pitchFamily="2" charset="2"/>
              <a:buChar char="Ø"/>
            </a:pPr>
            <a:r>
              <a:rPr lang="en-US" sz="2400" dirty="0">
                <a:latin typeface="Helvetica" pitchFamily="2" charset="0"/>
              </a:rPr>
              <a:t>How are you preparing for life’s trials and tests?</a:t>
            </a:r>
          </a:p>
          <a:p>
            <a:pPr>
              <a:buFont typeface="Wingdings" pitchFamily="2" charset="2"/>
              <a:buChar char="Ø"/>
            </a:pPr>
            <a:endParaRPr lang="en-US" sz="2400" dirty="0">
              <a:latin typeface="Helvetica" pitchFamily="2" charset="0"/>
            </a:endParaRPr>
          </a:p>
          <a:p>
            <a:pPr>
              <a:buFont typeface="Wingdings" pitchFamily="2" charset="2"/>
              <a:buChar char="Ø"/>
            </a:pPr>
            <a:r>
              <a:rPr lang="en-US" sz="2400" dirty="0">
                <a:latin typeface="Helvetica" pitchFamily="2" charset="0"/>
              </a:rPr>
              <a:t>What are you willing to do today to train yourself in godliness?</a:t>
            </a:r>
          </a:p>
          <a:p>
            <a:pPr>
              <a:buFont typeface="Wingdings" pitchFamily="2" charset="2"/>
              <a:buChar char="Ø"/>
            </a:pPr>
            <a:endParaRPr lang="en-US" sz="2400" dirty="0">
              <a:latin typeface="Helvetica" pitchFamily="2" charset="0"/>
            </a:endParaRPr>
          </a:p>
          <a:p>
            <a:pPr>
              <a:buFont typeface="Wingdings" pitchFamily="2" charset="2"/>
              <a:buChar char="Ø"/>
            </a:pPr>
            <a:r>
              <a:rPr lang="en-US" sz="2400" dirty="0">
                <a:latin typeface="Helvetica" pitchFamily="2" charset="0"/>
              </a:rPr>
              <a:t>Who is God asking you to fight for today?</a:t>
            </a:r>
          </a:p>
          <a:p>
            <a:pPr>
              <a:buFont typeface="Wingdings" pitchFamily="2" charset="2"/>
              <a:buChar char="Ø"/>
            </a:pPr>
            <a:endParaRPr lang="en-US" sz="2400" dirty="0">
              <a:latin typeface="Helvetica" pitchFamily="2" charset="0"/>
            </a:endParaRPr>
          </a:p>
          <a:p>
            <a:pPr>
              <a:buFont typeface="Wingdings" pitchFamily="2" charset="2"/>
              <a:buChar char="Ø"/>
            </a:pPr>
            <a:r>
              <a:rPr lang="en-US" sz="2400" dirty="0">
                <a:latin typeface="Helvetica" pitchFamily="2" charset="0"/>
              </a:rPr>
              <a:t>REMEMBER – God has the victory and we are victorious in HIM! </a:t>
            </a:r>
          </a:p>
        </p:txBody>
      </p:sp>
      <p:sp>
        <p:nvSpPr>
          <p:cNvPr id="4" name="Text Placeholder 3">
            <a:extLst>
              <a:ext uri="{FF2B5EF4-FFF2-40B4-BE49-F238E27FC236}">
                <a16:creationId xmlns:a16="http://schemas.microsoft.com/office/drawing/2014/main" id="{2DEA3D22-0C38-2945-8CEE-51E3DB9034C9}"/>
              </a:ext>
            </a:extLst>
          </p:cNvPr>
          <p:cNvSpPr>
            <a:spLocks noGrp="1"/>
          </p:cNvSpPr>
          <p:nvPr>
            <p:ph type="body" sz="half" idx="2"/>
          </p:nvPr>
        </p:nvSpPr>
        <p:spPr>
          <a:xfrm>
            <a:off x="888631" y="2380343"/>
            <a:ext cx="3501197" cy="2421007"/>
          </a:xfrm>
        </p:spPr>
        <p:txBody>
          <a:bodyPr>
            <a:normAutofit/>
          </a:bodyPr>
          <a:lstStyle/>
          <a:p>
            <a:endParaRPr lang="en-US" sz="3600" dirty="0">
              <a:latin typeface="Helvetica" pitchFamily="2" charset="0"/>
            </a:endParaRPr>
          </a:p>
          <a:p>
            <a:r>
              <a:rPr lang="en-US" sz="3600" b="1" dirty="0">
                <a:latin typeface="Helvetica" pitchFamily="2" charset="0"/>
              </a:rPr>
              <a:t>QUESTIONS</a:t>
            </a:r>
          </a:p>
          <a:p>
            <a:endParaRPr lang="en-US" sz="3600" b="1" dirty="0">
              <a:latin typeface="Helvetica" pitchFamily="2" charset="0"/>
            </a:endParaRPr>
          </a:p>
        </p:txBody>
      </p:sp>
      <p:sp>
        <p:nvSpPr>
          <p:cNvPr id="2" name="TextBox 1">
            <a:extLst>
              <a:ext uri="{FF2B5EF4-FFF2-40B4-BE49-F238E27FC236}">
                <a16:creationId xmlns:a16="http://schemas.microsoft.com/office/drawing/2014/main" id="{204F7FBC-9DB8-DF4E-8F21-A8FEC10DC57A}"/>
              </a:ext>
            </a:extLst>
          </p:cNvPr>
          <p:cNvSpPr txBox="1"/>
          <p:nvPr/>
        </p:nvSpPr>
        <p:spPr>
          <a:xfrm>
            <a:off x="773283" y="1804085"/>
            <a:ext cx="1026435" cy="369332"/>
          </a:xfrm>
          <a:prstGeom prst="rect">
            <a:avLst/>
          </a:prstGeom>
          <a:noFill/>
        </p:spPr>
        <p:txBody>
          <a:bodyPr wrap="none" rtlCol="0">
            <a:spAutoFit/>
          </a:bodyPr>
          <a:lstStyle/>
          <a:p>
            <a:r>
              <a:rPr lang="en-US" dirty="0"/>
              <a:t>Apply It</a:t>
            </a:r>
          </a:p>
        </p:txBody>
      </p:sp>
    </p:spTree>
    <p:extLst>
      <p:ext uri="{BB962C8B-B14F-4D97-AF65-F5344CB8AC3E}">
        <p14:creationId xmlns:p14="http://schemas.microsoft.com/office/powerpoint/2010/main" val="1617403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623B08-E593-3845-8F9E-92BEFA83ECB0}"/>
              </a:ext>
            </a:extLst>
          </p:cNvPr>
          <p:cNvSpPr>
            <a:spLocks noGrp="1"/>
          </p:cNvSpPr>
          <p:nvPr>
            <p:ph type="subTitle" idx="1"/>
          </p:nvPr>
        </p:nvSpPr>
        <p:spPr>
          <a:xfrm>
            <a:off x="1759237" y="2046514"/>
            <a:ext cx="8673427" cy="3468915"/>
          </a:xfrm>
        </p:spPr>
        <p:txBody>
          <a:bodyPr>
            <a:normAutofit fontScale="92500" lnSpcReduction="20000"/>
          </a:bodyPr>
          <a:lstStyle/>
          <a:p>
            <a:pPr>
              <a:lnSpc>
                <a:spcPct val="150000"/>
              </a:lnSpc>
            </a:pPr>
            <a:r>
              <a:rPr lang="en-US" sz="2400" b="1" dirty="0">
                <a:latin typeface="Helvetica" pitchFamily="2" charset="0"/>
                <a:ea typeface="Times New Roman" panose="02020603050405020304" pitchFamily="18" charset="0"/>
              </a:rPr>
              <a:t>HEBREWS 12:28-29</a:t>
            </a:r>
            <a:endParaRPr lang="en-US" sz="2400" dirty="0">
              <a:latin typeface="Helvetica" pitchFamily="2" charset="0"/>
              <a:ea typeface="Times New Roman" panose="02020603050405020304" pitchFamily="18" charset="0"/>
            </a:endParaRPr>
          </a:p>
          <a:p>
            <a:pPr>
              <a:lnSpc>
                <a:spcPct val="150000"/>
              </a:lnSpc>
            </a:pPr>
            <a:r>
              <a:rPr lang="en-US" sz="2400" b="1" dirty="0">
                <a:latin typeface="Helvetica" pitchFamily="2" charset="0"/>
                <a:ea typeface="Times New Roman" panose="02020603050405020304" pitchFamily="18" charset="0"/>
              </a:rPr>
              <a:t>Therefore, since we are receiving a kingdom that cannot be shaken, let us be thankful, and so worship god acceptably with reverence and awe, for our “God is a consuming fire.” </a:t>
            </a:r>
            <a:endParaRPr lang="en-US" sz="2400" dirty="0">
              <a:latin typeface="Helvetica" pitchFamily="2" charset="0"/>
              <a:ea typeface="Times New Roman" panose="02020603050405020304" pitchFamily="18" charset="0"/>
            </a:endParaRPr>
          </a:p>
          <a:p>
            <a:pPr>
              <a:lnSpc>
                <a:spcPct val="120000"/>
              </a:lnSpc>
            </a:pPr>
            <a:r>
              <a:rPr lang="en-US" sz="2400" b="1" dirty="0">
                <a:latin typeface="Helvetica" pitchFamily="2" charset="0"/>
                <a:ea typeface="Times New Roman" panose="02020603050405020304" pitchFamily="18" charset="0"/>
              </a:rPr>
              <a:t>   MARK 16:15</a:t>
            </a:r>
          </a:p>
          <a:p>
            <a:pPr>
              <a:lnSpc>
                <a:spcPct val="120000"/>
              </a:lnSpc>
            </a:pPr>
            <a:r>
              <a:rPr lang="en-US" sz="2400" b="1" dirty="0">
                <a:latin typeface="Helvetica" pitchFamily="2" charset="0"/>
                <a:ea typeface="Times New Roman" panose="02020603050405020304" pitchFamily="18" charset="0"/>
              </a:rPr>
              <a:t>Jesus says to us, </a:t>
            </a:r>
          </a:p>
          <a:p>
            <a:pPr>
              <a:lnSpc>
                <a:spcPct val="120000"/>
              </a:lnSpc>
            </a:pPr>
            <a:r>
              <a:rPr lang="en-US" sz="2400" b="1" dirty="0">
                <a:latin typeface="Helvetica" pitchFamily="2" charset="0"/>
                <a:ea typeface="Times New Roman" panose="02020603050405020304" pitchFamily="18" charset="0"/>
              </a:rPr>
              <a:t>“GO into all the world and preach the gospel to all creation.”</a:t>
            </a:r>
            <a:r>
              <a:rPr lang="en-US" sz="2400" dirty="0">
                <a:latin typeface="Helvetica" pitchFamily="2" charset="0"/>
              </a:rPr>
              <a:t> </a:t>
            </a:r>
          </a:p>
          <a:p>
            <a:endParaRPr lang="en-US" dirty="0"/>
          </a:p>
        </p:txBody>
      </p:sp>
      <p:sp>
        <p:nvSpPr>
          <p:cNvPr id="4" name="TextBox 3">
            <a:extLst>
              <a:ext uri="{FF2B5EF4-FFF2-40B4-BE49-F238E27FC236}">
                <a16:creationId xmlns:a16="http://schemas.microsoft.com/office/drawing/2014/main" id="{D775EE99-165F-F644-8DE9-FB969C9F5600}"/>
              </a:ext>
            </a:extLst>
          </p:cNvPr>
          <p:cNvSpPr txBox="1"/>
          <p:nvPr/>
        </p:nvSpPr>
        <p:spPr>
          <a:xfrm>
            <a:off x="1606378" y="1192219"/>
            <a:ext cx="8921579" cy="707886"/>
          </a:xfrm>
          <a:prstGeom prst="rect">
            <a:avLst/>
          </a:prstGeom>
          <a:solidFill>
            <a:schemeClr val="accent5"/>
          </a:solidFill>
        </p:spPr>
        <p:txBody>
          <a:bodyPr wrap="square" rtlCol="0">
            <a:spAutoFit/>
          </a:bodyPr>
          <a:lstStyle/>
          <a:p>
            <a:pPr algn="ctr"/>
            <a:r>
              <a:rPr lang="en-US" sz="4000" b="1" dirty="0">
                <a:solidFill>
                  <a:schemeClr val="bg1"/>
                </a:solidFill>
                <a:latin typeface="Helvetica" pitchFamily="2" charset="0"/>
                <a:ea typeface="Times New Roman" panose="02020603050405020304" pitchFamily="18" charset="0"/>
              </a:rPr>
              <a:t>THE BENEDICTION</a:t>
            </a:r>
          </a:p>
        </p:txBody>
      </p:sp>
    </p:spTree>
    <p:extLst>
      <p:ext uri="{BB962C8B-B14F-4D97-AF65-F5344CB8AC3E}">
        <p14:creationId xmlns:p14="http://schemas.microsoft.com/office/powerpoint/2010/main" val="964271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B19807-C82B-374D-9568-EEF4EEBAB14A}"/>
              </a:ext>
            </a:extLst>
          </p:cNvPr>
          <p:cNvSpPr txBox="1"/>
          <p:nvPr/>
        </p:nvSpPr>
        <p:spPr>
          <a:xfrm>
            <a:off x="135924" y="0"/>
            <a:ext cx="12056076" cy="3359831"/>
          </a:xfrm>
          <a:prstGeom prst="rect">
            <a:avLst/>
          </a:prstGeom>
          <a:noFill/>
        </p:spPr>
        <p:txBody>
          <a:bodyPr wrap="square" rtlCol="0">
            <a:spAutoFit/>
          </a:bodyPr>
          <a:lstStyle/>
          <a:p>
            <a:pPr algn="ctr">
              <a:lnSpc>
                <a:spcPct val="150000"/>
              </a:lnSpc>
            </a:pPr>
            <a:r>
              <a:rPr lang="en-US" sz="2400" b="1" dirty="0">
                <a:latin typeface="Helvetica" pitchFamily="2" charset="0"/>
              </a:rPr>
              <a:t>1 THESSALONIANS 1:2-3</a:t>
            </a:r>
          </a:p>
          <a:p>
            <a:pPr algn="ctr">
              <a:lnSpc>
                <a:spcPct val="150000"/>
              </a:lnSpc>
            </a:pPr>
            <a:r>
              <a:rPr lang="en-US" sz="2400" dirty="0">
                <a:latin typeface="Helvetica" pitchFamily="2" charset="0"/>
              </a:rPr>
              <a:t>We always thank God for all of you and continually mention you in our prayers.  </a:t>
            </a:r>
          </a:p>
          <a:p>
            <a:pPr algn="ctr">
              <a:lnSpc>
                <a:spcPct val="150000"/>
              </a:lnSpc>
            </a:pPr>
            <a:r>
              <a:rPr lang="en-US" sz="2400" dirty="0">
                <a:latin typeface="Helvetica" pitchFamily="2" charset="0"/>
              </a:rPr>
              <a:t>We remember before our God and Father your work produced by faith, your labor prompted by love, and your endurance inspired by </a:t>
            </a:r>
          </a:p>
          <a:p>
            <a:pPr algn="ctr">
              <a:lnSpc>
                <a:spcPct val="150000"/>
              </a:lnSpc>
            </a:pPr>
            <a:r>
              <a:rPr lang="en-US" sz="2400" dirty="0">
                <a:latin typeface="Helvetica" pitchFamily="2" charset="0"/>
              </a:rPr>
              <a:t>hope in our Lord Jesus Christ. </a:t>
            </a:r>
          </a:p>
          <a:p>
            <a:pPr>
              <a:lnSpc>
                <a:spcPct val="150000"/>
              </a:lnSpc>
            </a:pPr>
            <a:r>
              <a:rPr lang="en-US" sz="2400" dirty="0">
                <a:latin typeface="Helvetica" pitchFamily="2" charset="0"/>
              </a:rPr>
              <a:t>	</a:t>
            </a:r>
            <a:endParaRPr lang="en-US" dirty="0"/>
          </a:p>
        </p:txBody>
      </p:sp>
      <p:pic>
        <p:nvPicPr>
          <p:cNvPr id="4" name="Picture 3">
            <a:extLst>
              <a:ext uri="{FF2B5EF4-FFF2-40B4-BE49-F238E27FC236}">
                <a16:creationId xmlns:a16="http://schemas.microsoft.com/office/drawing/2014/main" id="{1245365C-9E75-0840-8BC1-4445E6A08279}"/>
              </a:ext>
            </a:extLst>
          </p:cNvPr>
          <p:cNvPicPr>
            <a:picLocks noChangeAspect="1"/>
          </p:cNvPicPr>
          <p:nvPr/>
        </p:nvPicPr>
        <p:blipFill rotWithShape="1">
          <a:blip r:embed="rId3"/>
          <a:srcRect r="21301"/>
          <a:stretch/>
        </p:blipFill>
        <p:spPr>
          <a:xfrm>
            <a:off x="362262" y="3046040"/>
            <a:ext cx="3926138" cy="3661793"/>
          </a:xfrm>
          <a:prstGeom prst="rect">
            <a:avLst/>
          </a:prstGeom>
        </p:spPr>
      </p:pic>
      <p:pic>
        <p:nvPicPr>
          <p:cNvPr id="7" name="Picture 6">
            <a:extLst>
              <a:ext uri="{FF2B5EF4-FFF2-40B4-BE49-F238E27FC236}">
                <a16:creationId xmlns:a16="http://schemas.microsoft.com/office/drawing/2014/main" id="{752311B1-C901-4345-B1D1-6EAFDDAC0A9B}"/>
              </a:ext>
            </a:extLst>
          </p:cNvPr>
          <p:cNvPicPr>
            <a:picLocks noChangeAspect="1"/>
          </p:cNvPicPr>
          <p:nvPr/>
        </p:nvPicPr>
        <p:blipFill rotWithShape="1">
          <a:blip r:embed="rId4"/>
          <a:srcRect l="11549" r="8396"/>
          <a:stretch/>
        </p:blipFill>
        <p:spPr>
          <a:xfrm>
            <a:off x="4600833" y="3515497"/>
            <a:ext cx="3620530" cy="2500983"/>
          </a:xfrm>
          <a:prstGeom prst="rect">
            <a:avLst/>
          </a:prstGeom>
        </p:spPr>
      </p:pic>
      <p:pic>
        <p:nvPicPr>
          <p:cNvPr id="9" name="Picture 8">
            <a:extLst>
              <a:ext uri="{FF2B5EF4-FFF2-40B4-BE49-F238E27FC236}">
                <a16:creationId xmlns:a16="http://schemas.microsoft.com/office/drawing/2014/main" id="{27BF6C9F-86DF-2F46-94A2-0354BF573277}"/>
              </a:ext>
            </a:extLst>
          </p:cNvPr>
          <p:cNvPicPr>
            <a:picLocks noChangeAspect="1"/>
          </p:cNvPicPr>
          <p:nvPr/>
        </p:nvPicPr>
        <p:blipFill rotWithShape="1">
          <a:blip r:embed="rId5"/>
          <a:srcRect r="21302" b="12370"/>
          <a:stretch/>
        </p:blipFill>
        <p:spPr>
          <a:xfrm>
            <a:off x="8563233" y="3137936"/>
            <a:ext cx="3286897" cy="3256106"/>
          </a:xfrm>
          <a:prstGeom prst="rect">
            <a:avLst/>
          </a:prstGeom>
        </p:spPr>
      </p:pic>
    </p:spTree>
    <p:extLst>
      <p:ext uri="{BB962C8B-B14F-4D97-AF65-F5344CB8AC3E}">
        <p14:creationId xmlns:p14="http://schemas.microsoft.com/office/powerpoint/2010/main" val="3126260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2FEF-A1A3-6840-8ADB-2AE85A9DD793}"/>
              </a:ext>
            </a:extLst>
          </p:cNvPr>
          <p:cNvSpPr>
            <a:spLocks noGrp="1"/>
          </p:cNvSpPr>
          <p:nvPr>
            <p:ph type="title"/>
          </p:nvPr>
        </p:nvSpPr>
        <p:spPr>
          <a:xfrm>
            <a:off x="778475" y="2349925"/>
            <a:ext cx="3837067" cy="2672018"/>
          </a:xfrm>
        </p:spPr>
        <p:txBody>
          <a:bodyPr>
            <a:noAutofit/>
          </a:bodyPr>
          <a:lstStyle/>
          <a:p>
            <a:r>
              <a:rPr lang="en-US" sz="2200" b="1" dirty="0">
                <a:latin typeface="Helvetica" pitchFamily="2" charset="0"/>
              </a:rPr>
              <a:t>Be gracious to me, God, according to Your faithfulness; According to the greatness of Your compassion, wipe out my wrongdoings.  Wash me thoroughly from my guilt, And cleanse me from my sin.</a:t>
            </a:r>
            <a:endParaRPr lang="en-US" sz="2200" dirty="0">
              <a:latin typeface="Helvetica" pitchFamily="2" charset="0"/>
            </a:endParaRPr>
          </a:p>
        </p:txBody>
      </p:sp>
      <p:sp>
        <p:nvSpPr>
          <p:cNvPr id="4" name="TextBox 3">
            <a:extLst>
              <a:ext uri="{FF2B5EF4-FFF2-40B4-BE49-F238E27FC236}">
                <a16:creationId xmlns:a16="http://schemas.microsoft.com/office/drawing/2014/main" id="{39525B5B-E8AA-214A-8397-2F233533A1AF}"/>
              </a:ext>
            </a:extLst>
          </p:cNvPr>
          <p:cNvSpPr txBox="1"/>
          <p:nvPr/>
        </p:nvSpPr>
        <p:spPr>
          <a:xfrm>
            <a:off x="778476" y="1705232"/>
            <a:ext cx="3731740" cy="461665"/>
          </a:xfrm>
          <a:prstGeom prst="rect">
            <a:avLst/>
          </a:prstGeom>
          <a:solidFill>
            <a:schemeClr val="accent5">
              <a:lumMod val="75000"/>
            </a:schemeClr>
          </a:solidFill>
          <a:ln>
            <a:solidFill>
              <a:schemeClr val="accent5">
                <a:lumMod val="75000"/>
              </a:schemeClr>
            </a:solidFill>
          </a:ln>
        </p:spPr>
        <p:txBody>
          <a:bodyPr wrap="square" rtlCol="0">
            <a:spAutoFit/>
          </a:bodyPr>
          <a:lstStyle/>
          <a:p>
            <a:pPr algn="ctr"/>
            <a:r>
              <a:rPr lang="en-US" sz="2400" b="1" dirty="0">
                <a:solidFill>
                  <a:schemeClr val="bg1"/>
                </a:solidFill>
                <a:latin typeface="Helvetica" pitchFamily="2" charset="0"/>
              </a:rPr>
              <a:t>PSALM 51:1-2</a:t>
            </a:r>
            <a:endParaRPr lang="en-US" sz="2400" dirty="0">
              <a:solidFill>
                <a:schemeClr val="bg1"/>
              </a:solidFill>
              <a:latin typeface="Helvetica" pitchFamily="2" charset="0"/>
            </a:endParaRPr>
          </a:p>
        </p:txBody>
      </p:sp>
      <p:pic>
        <p:nvPicPr>
          <p:cNvPr id="1026" name="Picture 2" descr="Can Digital Currency Be Used to Fight Drug and Alcohol Addiction?">
            <a:extLst>
              <a:ext uri="{FF2B5EF4-FFF2-40B4-BE49-F238E27FC236}">
                <a16:creationId xmlns:a16="http://schemas.microsoft.com/office/drawing/2014/main" id="{C284D6E6-4939-3147-AC08-20881A317856}"/>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6939371" y="470325"/>
            <a:ext cx="3009900" cy="1879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BE4640-98B4-044D-B16E-571292622BA0}"/>
              </a:ext>
            </a:extLst>
          </p:cNvPr>
          <p:cNvSpPr txBox="1"/>
          <p:nvPr/>
        </p:nvSpPr>
        <p:spPr>
          <a:xfrm>
            <a:off x="6474940" y="2748553"/>
            <a:ext cx="4559644" cy="461665"/>
          </a:xfrm>
          <a:prstGeom prst="rect">
            <a:avLst/>
          </a:prstGeom>
          <a:noFill/>
        </p:spPr>
        <p:txBody>
          <a:bodyPr wrap="square" rtlCol="0">
            <a:spAutoFit/>
          </a:bodyPr>
          <a:lstStyle/>
          <a:p>
            <a:r>
              <a:rPr lang="en-US" sz="2400" dirty="0"/>
              <a:t>XXX Pictures/Movies/Videos</a:t>
            </a:r>
          </a:p>
        </p:txBody>
      </p:sp>
      <p:pic>
        <p:nvPicPr>
          <p:cNvPr id="1028" name="Picture 4" descr="Cannabis referendum: How the social harms of weed in NZ compare to ...">
            <a:extLst>
              <a:ext uri="{FF2B5EF4-FFF2-40B4-BE49-F238E27FC236}">
                <a16:creationId xmlns:a16="http://schemas.microsoft.com/office/drawing/2014/main" id="{4A81A43C-5A1C-464A-A0B6-570F78BDB8C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3461657"/>
            <a:ext cx="5605849" cy="3193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724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lking Islam Sleep In">
            <a:extLst>
              <a:ext uri="{FF2B5EF4-FFF2-40B4-BE49-F238E27FC236}">
                <a16:creationId xmlns:a16="http://schemas.microsoft.com/office/drawing/2014/main" id="{63CADEB5-4C05-E649-A616-F44036C91C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8124" y="2607486"/>
            <a:ext cx="8241956" cy="3286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875ACDF-7AB8-384C-B8C2-6AA0D52EEC54}"/>
              </a:ext>
            </a:extLst>
          </p:cNvPr>
          <p:cNvSpPr txBox="1"/>
          <p:nvPr/>
        </p:nvSpPr>
        <p:spPr>
          <a:xfrm>
            <a:off x="1059543" y="391495"/>
            <a:ext cx="10159118" cy="2215991"/>
          </a:xfrm>
          <a:prstGeom prst="rect">
            <a:avLst/>
          </a:prstGeom>
          <a:noFill/>
        </p:spPr>
        <p:txBody>
          <a:bodyPr wrap="square" rtlCol="0">
            <a:spAutoFit/>
          </a:bodyPr>
          <a:lstStyle/>
          <a:p>
            <a:pPr algn="ctr"/>
            <a:r>
              <a:rPr lang="en-US" sz="2400" b="1" dirty="0">
                <a:latin typeface="Helvetica" pitchFamily="2" charset="0"/>
              </a:rPr>
              <a:t>PROVERBS 3:5-7  </a:t>
            </a:r>
          </a:p>
          <a:p>
            <a:r>
              <a:rPr lang="en-US" sz="2400" b="1" dirty="0">
                <a:latin typeface="Helvetica" pitchFamily="2" charset="0"/>
              </a:rPr>
              <a:t>Trust in the LORD with all your heart, And do not lean on your own understanding.  In all your ways acknowledge Him,  And He will make your paths straight.  Do not be wise in your own eyes; </a:t>
            </a:r>
          </a:p>
          <a:p>
            <a:r>
              <a:rPr lang="en-US" sz="2400" b="1" dirty="0">
                <a:latin typeface="Helvetica" pitchFamily="2" charset="0"/>
              </a:rPr>
              <a:t>Fear the LORD and turn away from evil.</a:t>
            </a:r>
            <a:endParaRPr lang="en-US" sz="2400" dirty="0">
              <a:latin typeface="Helvetica" pitchFamily="2" charset="0"/>
            </a:endParaRPr>
          </a:p>
          <a:p>
            <a:endParaRPr lang="en-US" dirty="0"/>
          </a:p>
        </p:txBody>
      </p:sp>
    </p:spTree>
    <p:extLst>
      <p:ext uri="{BB962C8B-B14F-4D97-AF65-F5344CB8AC3E}">
        <p14:creationId xmlns:p14="http://schemas.microsoft.com/office/powerpoint/2010/main" val="2293754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BDBF6-E0A9-7849-AD41-5F6FE73274B5}"/>
              </a:ext>
            </a:extLst>
          </p:cNvPr>
          <p:cNvSpPr txBox="1"/>
          <p:nvPr/>
        </p:nvSpPr>
        <p:spPr>
          <a:xfrm>
            <a:off x="1" y="2985953"/>
            <a:ext cx="5560540" cy="3647152"/>
          </a:xfrm>
          <a:prstGeom prst="rect">
            <a:avLst/>
          </a:prstGeom>
          <a:noFill/>
        </p:spPr>
        <p:txBody>
          <a:bodyPr wrap="square" rtlCol="0">
            <a:spAutoFit/>
          </a:bodyPr>
          <a:lstStyle/>
          <a:p>
            <a:pPr algn="ctr"/>
            <a:endParaRPr lang="en-US" sz="2400" b="1" dirty="0"/>
          </a:p>
          <a:p>
            <a:pPr algn="ctr"/>
            <a:r>
              <a:rPr lang="en-US" sz="2400" b="1" dirty="0">
                <a:latin typeface="Helvetica" pitchFamily="2" charset="0"/>
              </a:rPr>
              <a:t>ROMANS 13:11 </a:t>
            </a:r>
          </a:p>
          <a:p>
            <a:pPr algn="ctr">
              <a:lnSpc>
                <a:spcPct val="150000"/>
              </a:lnSpc>
            </a:pPr>
            <a:r>
              <a:rPr lang="en-US" sz="2200" b="1" dirty="0">
                <a:latin typeface="Helvetica" pitchFamily="2" charset="0"/>
              </a:rPr>
              <a:t>This is all the more urgent, for you know how late it is; time is running out. </a:t>
            </a:r>
          </a:p>
          <a:p>
            <a:pPr algn="ctr">
              <a:lnSpc>
                <a:spcPct val="150000"/>
              </a:lnSpc>
            </a:pPr>
            <a:r>
              <a:rPr lang="en-US" sz="2200" b="1" u="sng" dirty="0">
                <a:latin typeface="Helvetica" pitchFamily="2" charset="0"/>
              </a:rPr>
              <a:t>WAKE UP</a:t>
            </a:r>
            <a:r>
              <a:rPr lang="en-US" sz="2200" b="1" dirty="0">
                <a:latin typeface="Helvetica" pitchFamily="2" charset="0"/>
              </a:rPr>
              <a:t>, </a:t>
            </a:r>
          </a:p>
          <a:p>
            <a:pPr algn="ctr">
              <a:lnSpc>
                <a:spcPct val="150000"/>
              </a:lnSpc>
            </a:pPr>
            <a:r>
              <a:rPr lang="en-US" sz="2200" b="1" dirty="0">
                <a:latin typeface="Helvetica" pitchFamily="2" charset="0"/>
              </a:rPr>
              <a:t>for our salvation is nearer now than when we first believed.</a:t>
            </a:r>
            <a:endParaRPr lang="en-US" sz="2200" dirty="0">
              <a:latin typeface="Helvetica" pitchFamily="2" charset="0"/>
            </a:endParaRPr>
          </a:p>
          <a:p>
            <a:endParaRPr lang="en-US" dirty="0"/>
          </a:p>
        </p:txBody>
      </p:sp>
      <p:pic>
        <p:nvPicPr>
          <p:cNvPr id="5124" name="Picture 4" descr="Wake Up Dead GIFs on Giphy">
            <a:extLst>
              <a:ext uri="{FF2B5EF4-FFF2-40B4-BE49-F238E27FC236}">
                <a16:creationId xmlns:a16="http://schemas.microsoft.com/office/drawing/2014/main" id="{1DE435A0-2904-FC44-ACD3-C2DF9C6751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57053"/>
            <a:ext cx="6019800" cy="2628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00DF4E-8E19-BE4B-8760-9919ADB11226}"/>
              </a:ext>
            </a:extLst>
          </p:cNvPr>
          <p:cNvSpPr txBox="1"/>
          <p:nvPr/>
        </p:nvSpPr>
        <p:spPr>
          <a:xfrm>
            <a:off x="6731858" y="205847"/>
            <a:ext cx="5089954" cy="2677656"/>
          </a:xfrm>
          <a:prstGeom prst="rect">
            <a:avLst/>
          </a:prstGeom>
          <a:noFill/>
        </p:spPr>
        <p:txBody>
          <a:bodyPr wrap="square" rtlCol="0">
            <a:spAutoFit/>
          </a:bodyPr>
          <a:lstStyle/>
          <a:p>
            <a:pPr algn="ctr"/>
            <a:r>
              <a:rPr lang="en-US" sz="2500" b="1" dirty="0">
                <a:solidFill>
                  <a:schemeClr val="accent5"/>
                </a:solidFill>
              </a:rPr>
              <a:t>1 THESSALONIANS 5:5-6 </a:t>
            </a:r>
          </a:p>
          <a:p>
            <a:pPr algn="ctr"/>
            <a:r>
              <a:rPr lang="en-US" sz="2500" b="1" dirty="0">
                <a:solidFill>
                  <a:schemeClr val="accent5"/>
                </a:solidFill>
              </a:rPr>
              <a:t>For you are all sons of light and sons of day.  We are not of night nor of darkness; so then, let’s not sleep as others do, but let’s be alert and sober. </a:t>
            </a:r>
            <a:endParaRPr lang="en-US" sz="2500" dirty="0">
              <a:solidFill>
                <a:schemeClr val="accent5"/>
              </a:solidFill>
            </a:endParaRPr>
          </a:p>
          <a:p>
            <a:endParaRPr lang="en-US" dirty="0"/>
          </a:p>
        </p:txBody>
      </p:sp>
      <p:pic>
        <p:nvPicPr>
          <p:cNvPr id="5126" name="Picture 6" descr="Two U.S. soldiers killed in Afghanistan as U.S.-Taliban talks continue ...">
            <a:extLst>
              <a:ext uri="{FF2B5EF4-FFF2-40B4-BE49-F238E27FC236}">
                <a16:creationId xmlns:a16="http://schemas.microsoft.com/office/drawing/2014/main" id="{E9DCBF0C-8C18-034C-A7AF-CD0AF16CFCA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79640" y="2693863"/>
            <a:ext cx="60198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278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F128C0-62AB-B049-B26A-5C21F4A1ED7E}"/>
              </a:ext>
            </a:extLst>
          </p:cNvPr>
          <p:cNvSpPr txBox="1"/>
          <p:nvPr/>
        </p:nvSpPr>
        <p:spPr>
          <a:xfrm>
            <a:off x="6650133" y="883200"/>
            <a:ext cx="5066270" cy="4801314"/>
          </a:xfrm>
          <a:prstGeom prst="rect">
            <a:avLst/>
          </a:prstGeom>
          <a:noFill/>
        </p:spPr>
        <p:txBody>
          <a:bodyPr wrap="square" rtlCol="0">
            <a:spAutoFit/>
          </a:bodyPr>
          <a:lstStyle/>
          <a:p>
            <a:pPr algn="ctr"/>
            <a:r>
              <a:rPr lang="en-US" sz="3600" b="1" dirty="0"/>
              <a:t>EPHESIANS 5:14 </a:t>
            </a:r>
          </a:p>
          <a:p>
            <a:pPr algn="ctr"/>
            <a:endParaRPr lang="en-US" sz="3600" b="1" dirty="0"/>
          </a:p>
          <a:p>
            <a:pPr algn="ctr"/>
            <a:r>
              <a:rPr lang="en-US" sz="3600" b="1" dirty="0"/>
              <a:t>Therefore it says: "Awake you, the </a:t>
            </a:r>
            <a:r>
              <a:rPr lang="en-US" sz="3600" b="1" i="1" dirty="0"/>
              <a:t>one</a:t>
            </a:r>
            <a:r>
              <a:rPr lang="en-US" sz="3600" b="1" dirty="0"/>
              <a:t> sleeping, and rise up out from the dead, and Christ will shine upon you." </a:t>
            </a:r>
            <a:endParaRPr lang="en-US" sz="3600" dirty="0"/>
          </a:p>
          <a:p>
            <a:endParaRPr lang="en-US" dirty="0"/>
          </a:p>
        </p:txBody>
      </p:sp>
      <p:sp>
        <p:nvSpPr>
          <p:cNvPr id="3" name="TextBox 2">
            <a:extLst>
              <a:ext uri="{FF2B5EF4-FFF2-40B4-BE49-F238E27FC236}">
                <a16:creationId xmlns:a16="http://schemas.microsoft.com/office/drawing/2014/main" id="{F96D20F3-A299-3846-A456-12A66631AC44}"/>
              </a:ext>
            </a:extLst>
          </p:cNvPr>
          <p:cNvSpPr txBox="1"/>
          <p:nvPr/>
        </p:nvSpPr>
        <p:spPr>
          <a:xfrm>
            <a:off x="139012" y="2273643"/>
            <a:ext cx="45719" cy="383060"/>
          </a:xfrm>
          <a:prstGeom prst="rect">
            <a:avLst/>
          </a:prstGeom>
          <a:noFill/>
        </p:spPr>
        <p:txBody>
          <a:bodyPr wrap="square" rtlCol="0">
            <a:spAutoFit/>
          </a:bodyPr>
          <a:lstStyle/>
          <a:p>
            <a:endParaRPr lang="en-US" dirty="0"/>
          </a:p>
        </p:txBody>
      </p:sp>
      <p:pic>
        <p:nvPicPr>
          <p:cNvPr id="3076" name="Picture 4" descr="Until Dawn - Seeking God in the Night Hours | A Yearning Heart's Journey">
            <a:extLst>
              <a:ext uri="{FF2B5EF4-FFF2-40B4-BE49-F238E27FC236}">
                <a16:creationId xmlns:a16="http://schemas.microsoft.com/office/drawing/2014/main" id="{FA0E1734-4366-FB43-935F-1069EDF7A6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870" y="1582057"/>
            <a:ext cx="6561505" cy="300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398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81E855-7C78-9946-8BC8-3322BC2AB12B}"/>
              </a:ext>
            </a:extLst>
          </p:cNvPr>
          <p:cNvSpPr>
            <a:spLocks noGrp="1"/>
          </p:cNvSpPr>
          <p:nvPr>
            <p:ph type="body" idx="1"/>
          </p:nvPr>
        </p:nvSpPr>
        <p:spPr>
          <a:xfrm>
            <a:off x="3334736" y="2038576"/>
            <a:ext cx="5489575" cy="3331709"/>
          </a:xfrm>
        </p:spPr>
        <p:txBody>
          <a:bodyPr>
            <a:noAutofit/>
          </a:bodyPr>
          <a:lstStyle/>
          <a:p>
            <a:r>
              <a:rPr lang="en-US" sz="2000" b="1" dirty="0">
                <a:solidFill>
                  <a:schemeClr val="tx1"/>
                </a:solidFill>
                <a:latin typeface="Helvetica" pitchFamily="2" charset="0"/>
              </a:rPr>
              <a:t>(11)For the grace of God has appeared that offers salvation to all people. (12)It teaches us to say “No” to ungodliness and worldly passions, and to live self-controlled, upright and godly lives in this present age, (13)while we wait for the blessed hope—the appearing of the glory of our great God and Savior, Jesus Christ,  (14)who gave himself for us to redeem us from all wickedness and to purify for himself a people that are his very own, eager to do what is good.</a:t>
            </a:r>
            <a:r>
              <a:rPr lang="en-US" sz="2000" dirty="0">
                <a:solidFill>
                  <a:schemeClr val="tx1"/>
                </a:solidFill>
                <a:latin typeface="Helvetica" pitchFamily="2" charset="0"/>
              </a:rPr>
              <a:t> </a:t>
            </a:r>
          </a:p>
        </p:txBody>
      </p:sp>
      <p:sp>
        <p:nvSpPr>
          <p:cNvPr id="6" name="TextBox 5">
            <a:extLst>
              <a:ext uri="{FF2B5EF4-FFF2-40B4-BE49-F238E27FC236}">
                <a16:creationId xmlns:a16="http://schemas.microsoft.com/office/drawing/2014/main" id="{636CAFDD-8E61-C84C-A246-FAF9B8E1B8B7}"/>
              </a:ext>
            </a:extLst>
          </p:cNvPr>
          <p:cNvSpPr txBox="1"/>
          <p:nvPr/>
        </p:nvSpPr>
        <p:spPr>
          <a:xfrm>
            <a:off x="3237469" y="1212153"/>
            <a:ext cx="5684108" cy="646331"/>
          </a:xfrm>
          <a:prstGeom prst="rect">
            <a:avLst/>
          </a:prstGeom>
          <a:solidFill>
            <a:schemeClr val="accent5">
              <a:lumMod val="75000"/>
            </a:schemeClr>
          </a:solidFill>
          <a:ln>
            <a:solidFill>
              <a:schemeClr val="accent5">
                <a:lumMod val="75000"/>
              </a:schemeClr>
            </a:solidFill>
          </a:ln>
        </p:spPr>
        <p:txBody>
          <a:bodyPr wrap="square" rtlCol="0">
            <a:spAutoFit/>
          </a:bodyPr>
          <a:lstStyle/>
          <a:p>
            <a:pPr algn="ctr"/>
            <a:r>
              <a:rPr lang="en-US" sz="3600" b="1" dirty="0">
                <a:solidFill>
                  <a:schemeClr val="bg1"/>
                </a:solidFill>
                <a:latin typeface="Helvetica" pitchFamily="2" charset="0"/>
              </a:rPr>
              <a:t>TITUS 2:11-14</a:t>
            </a:r>
            <a:r>
              <a:rPr lang="en-US" sz="3600" dirty="0">
                <a:solidFill>
                  <a:schemeClr val="bg1"/>
                </a:solidFill>
                <a:latin typeface="Helvetica" pitchFamily="2" charset="0"/>
              </a:rPr>
              <a:t> </a:t>
            </a:r>
          </a:p>
        </p:txBody>
      </p:sp>
    </p:spTree>
    <p:extLst>
      <p:ext uri="{BB962C8B-B14F-4D97-AF65-F5344CB8AC3E}">
        <p14:creationId xmlns:p14="http://schemas.microsoft.com/office/powerpoint/2010/main" val="2371876633"/>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Atlas</Template>
  <TotalTime>3003</TotalTime>
  <Words>2591</Words>
  <Application>Microsoft Office PowerPoint</Application>
  <PresentationFormat>Widescreen</PresentationFormat>
  <Paragraphs>190</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Calibri</vt:lpstr>
      <vt:lpstr>Calibri Light</vt:lpstr>
      <vt:lpstr>Helvetica</vt:lpstr>
      <vt:lpstr>Rockwell</vt:lpstr>
      <vt:lpstr>Wingdings</vt:lpstr>
      <vt:lpstr>Atlas</vt:lpstr>
      <vt:lpstr>Wake Up,  Get Ready, GO! </vt:lpstr>
      <vt:lpstr>God’s Mercies &amp; Blessings</vt:lpstr>
      <vt:lpstr>PowerPoint Presentation</vt:lpstr>
      <vt:lpstr>PowerPoint Presentation</vt:lpstr>
      <vt:lpstr>Be gracious to me, God, according to Your faithfulness; According to the greatness of Your compassion, wipe out my wrongdoings.  Wash me thoroughly from my guilt, And cleanse me from my sin.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AMUSED Vs. MUSED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Awake and Rise Up</dc:title>
  <dc:creator>Mary Tesarik</dc:creator>
  <cp:lastModifiedBy>Geoff Tesarik</cp:lastModifiedBy>
  <cp:revision>93</cp:revision>
  <dcterms:created xsi:type="dcterms:W3CDTF">2022-06-18T16:54:34Z</dcterms:created>
  <dcterms:modified xsi:type="dcterms:W3CDTF">2022-07-20T03:03:02Z</dcterms:modified>
</cp:coreProperties>
</file>