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3" r:id="rId4"/>
    <p:sldId id="265" r:id="rId5"/>
    <p:sldId id="267" r:id="rId6"/>
    <p:sldId id="258" r:id="rId7"/>
    <p:sldId id="275" r:id="rId8"/>
    <p:sldId id="260" r:id="rId9"/>
    <p:sldId id="276" r:id="rId10"/>
    <p:sldId id="263" r:id="rId11"/>
    <p:sldId id="277" r:id="rId12"/>
    <p:sldId id="264" r:id="rId13"/>
    <p:sldId id="274" r:id="rId14"/>
    <p:sldId id="271" r:id="rId1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250C"/>
    <a:srgbClr val="BB4F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8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C9B3221B-F2FE-45FD-8E10-D64A5A831FDE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D39E7DF0-66F9-41A6-AEA4-07AAB5D0C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177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E7DF0-66F9-41A6-AEA4-07AAB5D0C1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6759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E7DF0-66F9-41A6-AEA4-07AAB5D0C1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5822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E7DF0-66F9-41A6-AEA4-07AAB5D0C1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964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E7DF0-66F9-41A6-AEA4-07AAB5D0C14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4431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E7DF0-66F9-41A6-AEA4-07AAB5D0C14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38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E7DF0-66F9-41A6-AEA4-07AAB5D0C1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867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E7DF0-66F9-41A6-AEA4-07AAB5D0C1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66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E7DF0-66F9-41A6-AEA4-07AAB5D0C1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69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E7DF0-66F9-41A6-AEA4-07AAB5D0C1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87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E7DF0-66F9-41A6-AEA4-07AAB5D0C1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60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E7DF0-66F9-41A6-AEA4-07AAB5D0C1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406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E7DF0-66F9-41A6-AEA4-07AAB5D0C1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964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E7DF0-66F9-41A6-AEA4-07AAB5D0C1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22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6ECA3D-8E84-4E05-BCC7-04A7BE0ADE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B8B8468-7D59-4F55-B322-704D994015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A4BFFD-B76D-41D3-AFD8-977A338AE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8FFD2-D0DC-43D4-94E7-BACADF84AC19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485E825-8997-45E6-B233-21B5101F0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766CEE-6500-445E-A3A6-155F89CB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11836-05EA-44D2-9B67-22B573A68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231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8B4E6E-2A8C-4D22-BD63-5B4E4BC25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782FCCA-90AC-4982-B934-8E082C9FAC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CBD75FF-B78E-4B33-82E4-7E03BD208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8FFD2-D0DC-43D4-94E7-BACADF84AC19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F954FD6-810E-4695-BE27-C47F6E4EE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3379EB-184C-4D6D-8E34-6A2057A8D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11836-05EA-44D2-9B67-22B573A68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99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B5BCA26-DAFA-470A-B9CB-E2FA9A1A65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7465EB1-A1B1-4EC6-BE7B-C2FD8BC876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B5688E8-935A-444C-B189-E00C784E1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8FFD2-D0DC-43D4-94E7-BACADF84AC19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D7D5E8-5D3E-4744-BC70-FF47815E8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48238F-8A81-4F14-8AC4-E5F08E893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11836-05EA-44D2-9B67-22B573A68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53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AC4C19-B21D-4980-8850-DAEF42BAB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A60E94-E419-4043-AC90-0832DCB0A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3F656AC-BFDF-420A-9AD3-52110A1E0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8FFD2-D0DC-43D4-94E7-BACADF84AC19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069AC6-C261-46F2-B0D2-2AF190EFF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D1D2E49-AF76-43F6-BE16-1C8CA9203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11836-05EA-44D2-9B67-22B573A68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58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244E4C-DFC9-4F8D-8C58-BD348A3B5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7A7AB6F-C3AD-4F33-B7A0-F2EA34670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3C59B5-9B75-49EC-9655-B615DDFC3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8FFD2-D0DC-43D4-94E7-BACADF84AC19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54FEC0-D6F7-4B8D-B6FB-0A4BD5F9F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4DB3F3F-8B1D-49FD-B7C1-631901650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11836-05EA-44D2-9B67-22B573A68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234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DE0AF5-DA60-4BEE-AFE7-CF965AFA2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86B8EF-D807-428A-9DEA-9706D4BA45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2EE9650-5370-408D-99C9-A18887E4D1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6D76103-F12F-476F-926A-F5444C9F4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8FFD2-D0DC-43D4-94E7-BACADF84AC19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ACD3D92-83FA-4488-99B1-EE7AE2898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E09CCC8-B1C1-46B1-96F3-3964E9FE2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11836-05EA-44D2-9B67-22B573A68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106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F26DD0-0285-4D60-B859-9F22CF692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D5A864E-D953-47F5-9F40-D52C52255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1E2C22C-04BB-4CD4-B360-DD51C0EF7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E2F2DAB-E5E6-41DD-850C-4C67F14D0D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0364ED1-7D07-4E87-8577-D53B96EAD2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9D8446D-81C1-4B8F-9E0B-BF4423D43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8FFD2-D0DC-43D4-94E7-BACADF84AC19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6CDB35B-B341-4F8D-A71C-AA0F489B1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6FA9607-CC8A-45C2-9FA4-8CDF4F3CB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11836-05EA-44D2-9B67-22B573A68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1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D9A09C-F1E1-4081-B352-CE2686CC0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F893263-B9F6-4673-87D8-8289F544E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8FFD2-D0DC-43D4-94E7-BACADF84AC19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30AD39F-3C47-4CC3-A3B0-4D42845C1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AE6E254-5BBE-4C3E-92DC-4C1AEEC55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11836-05EA-44D2-9B67-22B573A68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7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86251E6-F73D-4DB0-AEEE-3E3CA9B41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8FFD2-D0DC-43D4-94E7-BACADF84AC19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CEC026D-08E8-4AFF-8517-230F79741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4387B56-1455-40E0-A20A-399E4B1E4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11836-05EA-44D2-9B67-22B573A68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525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64CEBF-DAF1-4B0B-B48F-DF8D89196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214879-2E81-4D09-814B-9E709FF0F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4B20A7A-EE63-42E7-9302-FEB35ED74D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34AC7A2-8F11-44EB-B92F-DB36ADF68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8FFD2-D0DC-43D4-94E7-BACADF84AC19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199B9E3-4C1F-47AC-9026-4682010CF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7CC94F1-DC9C-4C17-AEDF-01F691F62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11836-05EA-44D2-9B67-22B573A68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9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A57FC9-616A-4360-9B2E-8F31DD768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07C5311-35F8-4881-9350-DD5726EC3B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8E6AB40-EF76-46DC-809C-89C8C78E02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C620841-1C59-49D2-B46F-C3C0D2F42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8FFD2-D0DC-43D4-94E7-BACADF84AC19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7530C80-AFC9-4B68-8911-FDBE5FCA5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7BF1402-1727-40CC-870F-123339B3E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11836-05EA-44D2-9B67-22B573A68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45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A61AC68-4648-4698-BE25-3EA18D8CA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14E298D-F45E-4188-A5E3-8A54A5D79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BAD985-1B20-4580-BEB8-1D3E6822CF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8FFD2-D0DC-43D4-94E7-BACADF84AC19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EEF1CC7-570C-418D-848D-2F369D5031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7C7252F-C636-48E2-9901-63DCD4CA05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11836-05EA-44D2-9B67-22B573A68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481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Mark+9:24&amp;version=ESV#fen-ESV-24558a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4B90A5-8136-4E75-8379-80EC5ADA6C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9900" dirty="0">
                <a:latin typeface="Amatic" panose="02000803000000000000" pitchFamily="2" charset="0"/>
              </a:rPr>
              <a:t>Proper Worship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F49E459-53FD-4DCC-A648-1236285CBA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1256"/>
            <a:ext cx="9144000" cy="1186543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Amatic SC" pitchFamily="2" charset="0"/>
              </a:rPr>
              <a:t>John 4</a:t>
            </a:r>
          </a:p>
        </p:txBody>
      </p:sp>
      <p:pic>
        <p:nvPicPr>
          <p:cNvPr id="1032" name="Picture 8" descr="Image result for sun flare powerpoint backgrounds">
            <a:extLst>
              <a:ext uri="{FF2B5EF4-FFF2-40B4-BE49-F238E27FC236}">
                <a16:creationId xmlns:a16="http://schemas.microsoft.com/office/drawing/2014/main" xmlns="" id="{025A2F93-BEB5-4E43-BBB5-E4C50656F2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635" b="-52626"/>
          <a:stretch/>
        </p:blipFill>
        <p:spPr bwMode="auto">
          <a:xfrm rot="5400000">
            <a:off x="-3802206" y="2335360"/>
            <a:ext cx="6857998" cy="2187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Image result for sun flare powerpoint backgrounds">
            <a:extLst>
              <a:ext uri="{FF2B5EF4-FFF2-40B4-BE49-F238E27FC236}">
                <a16:creationId xmlns:a16="http://schemas.microsoft.com/office/drawing/2014/main" xmlns="" id="{AD87C657-D848-470D-84C1-26A2EB5CB4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635" b="-52626"/>
          <a:stretch/>
        </p:blipFill>
        <p:spPr bwMode="auto">
          <a:xfrm>
            <a:off x="1856509" y="3708565"/>
            <a:ext cx="8478982" cy="362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370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8AB8BD-86D0-4A82-9261-4777BAD13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989" y="1113346"/>
            <a:ext cx="10515600" cy="693161"/>
          </a:xfrm>
        </p:spPr>
        <p:txBody>
          <a:bodyPr>
            <a:noAutofit/>
          </a:bodyPr>
          <a:lstStyle/>
          <a:p>
            <a:pPr algn="ctr"/>
            <a:r>
              <a:rPr lang="en-US" sz="6000" dirty="0">
                <a:latin typeface="Amatic SC" pitchFamily="2" charset="0"/>
              </a:rPr>
              <a:t>3. </a:t>
            </a:r>
            <a:r>
              <a:rPr lang="en-US" sz="6000" u="sng" dirty="0">
                <a:latin typeface="Amatic SC" pitchFamily="2" charset="0"/>
              </a:rPr>
              <a:t>How</a:t>
            </a:r>
            <a:r>
              <a:rPr lang="en-US" sz="6000" dirty="0">
                <a:latin typeface="Amatic SC" pitchFamily="2" charset="0"/>
              </a:rPr>
              <a:t> do I hope to foster </a:t>
            </a:r>
            <a:r>
              <a:rPr lang="en-US" sz="6000" b="1" dirty="0">
                <a:latin typeface="Amatic SC" pitchFamily="2" charset="0"/>
              </a:rPr>
              <a:t>proper worship at Mosaic</a:t>
            </a:r>
            <a:r>
              <a:rPr lang="en-US" sz="6000" dirty="0">
                <a:latin typeface="Amatic SC" pitchFamily="2" charset="0"/>
              </a:rPr>
              <a:t>?</a:t>
            </a:r>
            <a:br>
              <a:rPr lang="en-US" sz="6000" dirty="0">
                <a:latin typeface="Amatic SC" pitchFamily="2" charset="0"/>
              </a:rPr>
            </a:b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25B0DB-EB58-47F8-AF6F-4E6DEE120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224" y="2317537"/>
            <a:ext cx="10515600" cy="10547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200" dirty="0">
                <a:latin typeface="+mj-lt"/>
              </a:rPr>
              <a:t>Primarily through </a:t>
            </a:r>
            <a:r>
              <a:rPr lang="en-US" sz="4200" b="1" dirty="0"/>
              <a:t>teaching</a:t>
            </a:r>
            <a:r>
              <a:rPr lang="en-US" sz="4200" dirty="0">
                <a:latin typeface="+mj-lt"/>
              </a:rPr>
              <a:t> and </a:t>
            </a:r>
            <a:r>
              <a:rPr lang="en-US" sz="4200" b="1" dirty="0"/>
              <a:t>song</a:t>
            </a:r>
            <a:r>
              <a:rPr lang="en-US" sz="4200" dirty="0">
                <a:latin typeface="+mj-lt"/>
              </a:rPr>
              <a:t> (art).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8" descr="Image result for sun flare powerpoint backgrounds">
            <a:extLst>
              <a:ext uri="{FF2B5EF4-FFF2-40B4-BE49-F238E27FC236}">
                <a16:creationId xmlns:a16="http://schemas.microsoft.com/office/drawing/2014/main" xmlns="" id="{85605736-06BA-4A23-92CC-BBECF2DD57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635" b="-52626"/>
          <a:stretch/>
        </p:blipFill>
        <p:spPr bwMode="auto">
          <a:xfrm rot="5400000">
            <a:off x="-3647212" y="2795156"/>
            <a:ext cx="6857998" cy="12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Image result for sun flare powerpoint backgrounds">
            <a:extLst>
              <a:ext uri="{FF2B5EF4-FFF2-40B4-BE49-F238E27FC236}">
                <a16:creationId xmlns:a16="http://schemas.microsoft.com/office/drawing/2014/main" xmlns="" id="{BD7F4038-562D-4F53-9CF7-6CB50CFED2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635" b="-52626"/>
          <a:stretch/>
        </p:blipFill>
        <p:spPr bwMode="auto">
          <a:xfrm rot="5400000">
            <a:off x="-3788352" y="2335360"/>
            <a:ext cx="6857998" cy="2187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0E86A74-8ECD-47B1-BA72-A2971D072FAF}"/>
              </a:ext>
            </a:extLst>
          </p:cNvPr>
          <p:cNvSpPr txBox="1"/>
          <p:nvPr/>
        </p:nvSpPr>
        <p:spPr>
          <a:xfrm>
            <a:off x="2215715" y="3883336"/>
            <a:ext cx="84381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Scriptural Support</a:t>
            </a:r>
            <a:r>
              <a:rPr lang="en-US" sz="2800" dirty="0"/>
              <a:t>:</a:t>
            </a:r>
          </a:p>
          <a:p>
            <a:pPr algn="ctr"/>
            <a:r>
              <a:rPr lang="en-US" sz="600" dirty="0"/>
              <a:t> </a:t>
            </a:r>
            <a:endParaRPr lang="en-US" sz="5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800" dirty="0"/>
              <a:t>Colossians 3:16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800" dirty="0"/>
              <a:t>Matthew 13:52</a:t>
            </a:r>
          </a:p>
        </p:txBody>
      </p:sp>
    </p:spTree>
    <p:extLst>
      <p:ext uri="{BB962C8B-B14F-4D97-AF65-F5344CB8AC3E}">
        <p14:creationId xmlns:p14="http://schemas.microsoft.com/office/powerpoint/2010/main" val="258842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8AB8BD-86D0-4A82-9261-4777BAD13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0946" y="1096992"/>
            <a:ext cx="10515600" cy="693161"/>
          </a:xfrm>
        </p:spPr>
        <p:txBody>
          <a:bodyPr>
            <a:noAutofit/>
          </a:bodyPr>
          <a:lstStyle/>
          <a:p>
            <a:pPr algn="ctr"/>
            <a:r>
              <a:rPr lang="en-US" sz="6000" dirty="0">
                <a:latin typeface="Amatic SC" pitchFamily="2" charset="0"/>
              </a:rPr>
              <a:t>3. </a:t>
            </a:r>
            <a:r>
              <a:rPr lang="en-US" sz="6000" u="sng" dirty="0">
                <a:latin typeface="Amatic SC" pitchFamily="2" charset="0"/>
              </a:rPr>
              <a:t>How</a:t>
            </a:r>
            <a:r>
              <a:rPr lang="en-US" sz="6000" dirty="0">
                <a:latin typeface="Amatic SC" pitchFamily="2" charset="0"/>
              </a:rPr>
              <a:t> do I hope to foster </a:t>
            </a:r>
            <a:r>
              <a:rPr lang="en-US" sz="6000" b="1" dirty="0">
                <a:latin typeface="Amatic SC" pitchFamily="2" charset="0"/>
              </a:rPr>
              <a:t>proper worship at Mosaic</a:t>
            </a:r>
            <a:r>
              <a:rPr lang="en-US" sz="6000" dirty="0">
                <a:latin typeface="Amatic SC" pitchFamily="2" charset="0"/>
              </a:rPr>
              <a:t>?</a:t>
            </a:r>
            <a:br>
              <a:rPr lang="en-US" sz="6000" dirty="0">
                <a:latin typeface="Amatic SC" pitchFamily="2" charset="0"/>
              </a:rPr>
            </a:b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25B0DB-EB58-47F8-AF6F-4E6DEE120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9704" y="2117557"/>
            <a:ext cx="10515600" cy="3930316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en-US" sz="3600" b="1" baseline="30000" dirty="0"/>
              <a:t>16 </a:t>
            </a:r>
            <a:r>
              <a:rPr lang="en-US" sz="3600" dirty="0"/>
              <a:t>Let the message of Christ dwell among you richly as you </a:t>
            </a:r>
            <a:r>
              <a:rPr lang="en-US" sz="3600" b="1" dirty="0"/>
              <a:t>teach and admonish one another </a:t>
            </a:r>
            <a:r>
              <a:rPr lang="en-US" sz="3600" dirty="0"/>
              <a:t>with all wisdom through</a:t>
            </a:r>
            <a:r>
              <a:rPr lang="en-US" sz="3600" b="1" dirty="0"/>
              <a:t> psalms, hymns, and songs from the Spirit</a:t>
            </a:r>
            <a:r>
              <a:rPr lang="en-US" sz="3600" dirty="0"/>
              <a:t>, singing to God with gratitude in your hearts. </a:t>
            </a:r>
            <a:r>
              <a:rPr lang="en-US" dirty="0"/>
              <a:t> 							 - Colossians 3:16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8" descr="Image result for sun flare powerpoint backgrounds">
            <a:extLst>
              <a:ext uri="{FF2B5EF4-FFF2-40B4-BE49-F238E27FC236}">
                <a16:creationId xmlns:a16="http://schemas.microsoft.com/office/drawing/2014/main" xmlns="" id="{85605736-06BA-4A23-92CC-BBECF2DD57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635" b="-52626"/>
          <a:stretch/>
        </p:blipFill>
        <p:spPr bwMode="auto">
          <a:xfrm rot="5400000">
            <a:off x="-3647212" y="2795156"/>
            <a:ext cx="6857998" cy="12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Image result for sun flare powerpoint backgrounds">
            <a:extLst>
              <a:ext uri="{FF2B5EF4-FFF2-40B4-BE49-F238E27FC236}">
                <a16:creationId xmlns:a16="http://schemas.microsoft.com/office/drawing/2014/main" xmlns="" id="{BD7F4038-562D-4F53-9CF7-6CB50CFED2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635" b="-52626"/>
          <a:stretch/>
        </p:blipFill>
        <p:spPr bwMode="auto">
          <a:xfrm rot="5400000">
            <a:off x="-3788352" y="2335360"/>
            <a:ext cx="6857998" cy="2187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21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25B0DB-EB58-47F8-AF6F-4E6DEE120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224" y="1825625"/>
            <a:ext cx="10515600" cy="435133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3600" b="1" baseline="30000" dirty="0"/>
              <a:t>52 </a:t>
            </a:r>
            <a:r>
              <a:rPr lang="en-US" sz="3600" dirty="0"/>
              <a:t>And he said to them, “Therefore every scribe who has been trained for the kingdom of heaven is like a master of a house, who brings out of his </a:t>
            </a:r>
            <a:r>
              <a:rPr lang="en-US" sz="3600" b="1" dirty="0"/>
              <a:t>treasure </a:t>
            </a:r>
            <a:r>
              <a:rPr lang="en-US" sz="3600" dirty="0"/>
              <a:t>what is </a:t>
            </a:r>
            <a:r>
              <a:rPr lang="en-US" sz="3600" b="1" dirty="0"/>
              <a:t>new</a:t>
            </a:r>
            <a:r>
              <a:rPr lang="en-US" sz="3600" dirty="0"/>
              <a:t> and what is </a:t>
            </a:r>
            <a:r>
              <a:rPr lang="en-US" sz="3600" b="1" dirty="0"/>
              <a:t>old</a:t>
            </a:r>
            <a:r>
              <a:rPr lang="en-US" sz="3600" dirty="0"/>
              <a:t>.”</a:t>
            </a:r>
          </a:p>
          <a:p>
            <a:pPr marL="0" indent="0">
              <a:buNone/>
            </a:pPr>
            <a:r>
              <a:rPr lang="en-US" dirty="0"/>
              <a:t> 								- Matthew 13:52</a:t>
            </a:r>
          </a:p>
        </p:txBody>
      </p:sp>
      <p:pic>
        <p:nvPicPr>
          <p:cNvPr id="6" name="Picture 8" descr="Image result for sun flare powerpoint backgrounds">
            <a:extLst>
              <a:ext uri="{FF2B5EF4-FFF2-40B4-BE49-F238E27FC236}">
                <a16:creationId xmlns:a16="http://schemas.microsoft.com/office/drawing/2014/main" xmlns="" id="{85605736-06BA-4A23-92CC-BBECF2DD57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635" b="-52626"/>
          <a:stretch/>
        </p:blipFill>
        <p:spPr bwMode="auto">
          <a:xfrm rot="5400000">
            <a:off x="-3647212" y="2795156"/>
            <a:ext cx="6857998" cy="12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Image result for sun flare powerpoint backgrounds">
            <a:extLst>
              <a:ext uri="{FF2B5EF4-FFF2-40B4-BE49-F238E27FC236}">
                <a16:creationId xmlns:a16="http://schemas.microsoft.com/office/drawing/2014/main" xmlns="" id="{BD7F4038-562D-4F53-9CF7-6CB50CFED2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635" b="-52626"/>
          <a:stretch/>
        </p:blipFill>
        <p:spPr bwMode="auto">
          <a:xfrm rot="5400000">
            <a:off x="-3788352" y="2335360"/>
            <a:ext cx="6857998" cy="2187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03B7ECBE-ABEB-4623-B596-BE98013A9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9042" y="1028413"/>
            <a:ext cx="10515600" cy="678318"/>
          </a:xfrm>
        </p:spPr>
        <p:txBody>
          <a:bodyPr>
            <a:noAutofit/>
          </a:bodyPr>
          <a:lstStyle/>
          <a:p>
            <a:pPr algn="ctr"/>
            <a:r>
              <a:rPr lang="en-US" sz="6000" dirty="0">
                <a:latin typeface="Amatic SC" pitchFamily="2" charset="0"/>
              </a:rPr>
              <a:t>3. </a:t>
            </a:r>
            <a:r>
              <a:rPr lang="en-US" sz="6000" u="sng" dirty="0">
                <a:latin typeface="Amatic SC" pitchFamily="2" charset="0"/>
              </a:rPr>
              <a:t>How</a:t>
            </a:r>
            <a:r>
              <a:rPr lang="en-US" sz="6000" dirty="0">
                <a:latin typeface="Amatic SC" pitchFamily="2" charset="0"/>
              </a:rPr>
              <a:t> do I hope to foster </a:t>
            </a:r>
            <a:r>
              <a:rPr lang="en-US" sz="6000" b="1" dirty="0">
                <a:latin typeface="Amatic SC" pitchFamily="2" charset="0"/>
              </a:rPr>
              <a:t>proper worship at Mosaic</a:t>
            </a:r>
            <a:r>
              <a:rPr lang="en-US" sz="6000" dirty="0">
                <a:latin typeface="Amatic SC" pitchFamily="2" charset="0"/>
              </a:rPr>
              <a:t>?</a:t>
            </a:r>
            <a:br>
              <a:rPr lang="en-US" sz="6000" dirty="0">
                <a:latin typeface="Amatic SC" pitchFamily="2" charset="0"/>
              </a:rPr>
            </a:b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700114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25B0DB-EB58-47F8-AF6F-4E6DEE120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224" y="3101977"/>
            <a:ext cx="10515600" cy="3860800"/>
          </a:xfrm>
        </p:spPr>
        <p:txBody>
          <a:bodyPr numCol="2"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-  Acapella music (Gregorian chant)</a:t>
            </a:r>
          </a:p>
          <a:p>
            <a:pPr marL="0" indent="0">
              <a:buNone/>
            </a:pPr>
            <a:r>
              <a:rPr lang="en-US" dirty="0"/>
              <a:t>-  Instrumental music (J.S. Bach)</a:t>
            </a:r>
          </a:p>
          <a:p>
            <a:pPr marL="0" indent="0">
              <a:buNone/>
            </a:pPr>
            <a:r>
              <a:rPr lang="en-US" dirty="0"/>
              <a:t>-  Choirs</a:t>
            </a:r>
          </a:p>
          <a:p>
            <a:pPr>
              <a:buFontTx/>
              <a:buChar char="-"/>
            </a:pPr>
            <a:r>
              <a:rPr lang="en-US" dirty="0"/>
              <a:t>Upbeat  music (Pentecostal)</a:t>
            </a:r>
          </a:p>
          <a:p>
            <a:pPr>
              <a:buFontTx/>
              <a:buChar char="-"/>
            </a:pPr>
            <a:r>
              <a:rPr lang="en-US" dirty="0"/>
              <a:t>Reflective/meditative (Taizé community)</a:t>
            </a:r>
          </a:p>
          <a:p>
            <a:pPr>
              <a:buFontTx/>
              <a:buChar char="-"/>
            </a:pPr>
            <a:r>
              <a:rPr lang="en-US" dirty="0"/>
              <a:t>Congregational prayers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Times of listening and testing the spirit (Amish)</a:t>
            </a:r>
          </a:p>
          <a:p>
            <a:pPr>
              <a:buFontTx/>
              <a:buChar char="-"/>
            </a:pPr>
            <a:r>
              <a:rPr lang="en-US" dirty="0"/>
              <a:t>Taking Communion</a:t>
            </a:r>
          </a:p>
          <a:p>
            <a:pPr>
              <a:buFontTx/>
              <a:buChar char="-"/>
            </a:pPr>
            <a:r>
              <a:rPr lang="en-US" dirty="0"/>
              <a:t>Singing in Response to a leader</a:t>
            </a:r>
          </a:p>
          <a:p>
            <a:pPr>
              <a:buFontTx/>
              <a:buChar char="-"/>
            </a:pPr>
            <a:r>
              <a:rPr lang="en-US" dirty="0"/>
              <a:t>Dancing</a:t>
            </a:r>
          </a:p>
          <a:p>
            <a:pPr>
              <a:buFontTx/>
              <a:buChar char="-"/>
            </a:pPr>
            <a:r>
              <a:rPr lang="en-US" dirty="0"/>
              <a:t>Wailing (in mourning)</a:t>
            </a:r>
          </a:p>
          <a:p>
            <a:pPr>
              <a:buFontTx/>
              <a:buChar char="-"/>
            </a:pPr>
            <a:r>
              <a:rPr lang="en-US" dirty="0"/>
              <a:t>Yelling (in victory)</a:t>
            </a:r>
          </a:p>
          <a:p>
            <a:pPr>
              <a:buFontTx/>
              <a:buChar char="-"/>
            </a:pPr>
            <a:r>
              <a:rPr lang="en-US" dirty="0"/>
              <a:t>Confession </a:t>
            </a:r>
          </a:p>
          <a:p>
            <a:pPr>
              <a:buFontTx/>
              <a:buChar char="-"/>
            </a:pPr>
            <a:endParaRPr lang="en-US" dirty="0"/>
          </a:p>
        </p:txBody>
      </p:sp>
      <p:pic>
        <p:nvPicPr>
          <p:cNvPr id="6" name="Picture 8" descr="Image result for sun flare powerpoint backgrounds">
            <a:extLst>
              <a:ext uri="{FF2B5EF4-FFF2-40B4-BE49-F238E27FC236}">
                <a16:creationId xmlns:a16="http://schemas.microsoft.com/office/drawing/2014/main" xmlns="" id="{85605736-06BA-4A23-92CC-BBECF2DD57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635" b="-52626"/>
          <a:stretch/>
        </p:blipFill>
        <p:spPr bwMode="auto">
          <a:xfrm rot="5400000">
            <a:off x="-3647212" y="2795156"/>
            <a:ext cx="6857998" cy="12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Image result for sun flare powerpoint backgrounds">
            <a:extLst>
              <a:ext uri="{FF2B5EF4-FFF2-40B4-BE49-F238E27FC236}">
                <a16:creationId xmlns:a16="http://schemas.microsoft.com/office/drawing/2014/main" xmlns="" id="{BD7F4038-562D-4F53-9CF7-6CB50CFED2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635" b="-52626"/>
          <a:stretch/>
        </p:blipFill>
        <p:spPr bwMode="auto">
          <a:xfrm rot="5400000">
            <a:off x="-3788352" y="2335360"/>
            <a:ext cx="6857998" cy="2187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xmlns="" id="{D6DA5B64-DBCE-4680-BD4C-A91E3DCA1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6" y="619824"/>
            <a:ext cx="11607801" cy="1325563"/>
          </a:xfrm>
        </p:spPr>
        <p:txBody>
          <a:bodyPr>
            <a:noAutofit/>
          </a:bodyPr>
          <a:lstStyle/>
          <a:p>
            <a:r>
              <a:rPr lang="en-US" sz="6000" dirty="0">
                <a:latin typeface="Amatic" panose="02000803000000000000" pitchFamily="2" charset="0"/>
              </a:rPr>
              <a:t>Ways Christians have historically communed with God:</a:t>
            </a:r>
            <a:br>
              <a:rPr lang="en-US" sz="6000" dirty="0">
                <a:latin typeface="Amatic" panose="02000803000000000000" pitchFamily="2" charset="0"/>
              </a:rPr>
            </a:br>
            <a:endParaRPr lang="en-US" sz="6000" dirty="0">
              <a:latin typeface="Amatic" panose="02000803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AC113E2-D049-4A9E-8951-2487220B6FAA}"/>
              </a:ext>
            </a:extLst>
          </p:cNvPr>
          <p:cNvSpPr txBox="1"/>
          <p:nvPr/>
        </p:nvSpPr>
        <p:spPr>
          <a:xfrm>
            <a:off x="1529389" y="1607516"/>
            <a:ext cx="973666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Primarily through things involving the</a:t>
            </a:r>
            <a:r>
              <a:rPr lang="en-US" sz="2800" b="1" dirty="0"/>
              <a:t> Bible </a:t>
            </a:r>
            <a:r>
              <a:rPr lang="en-US" sz="2800" dirty="0"/>
              <a:t>and </a:t>
            </a:r>
            <a:r>
              <a:rPr lang="en-US" sz="2800" b="1" dirty="0"/>
              <a:t>music.</a:t>
            </a:r>
          </a:p>
          <a:p>
            <a:pPr algn="ctr"/>
            <a:r>
              <a:rPr lang="en-US" sz="2400" dirty="0"/>
              <a:t>Some examples include…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691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8AB8BD-86D0-4A82-9261-4777BAD13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5224" y="681037"/>
            <a:ext cx="10515600" cy="693161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matic SC" pitchFamily="2" charset="0"/>
              </a:rPr>
              <a:t> Bonus</a:t>
            </a:r>
            <a:r>
              <a:rPr lang="en-US" sz="4000" b="1" dirty="0">
                <a:latin typeface="Amatic SC" pitchFamily="2" charset="0"/>
              </a:rPr>
              <a:t>:</a:t>
            </a:r>
            <a:r>
              <a:rPr lang="en-US" sz="4000" dirty="0">
                <a:latin typeface="Amatic SC" pitchFamily="2" charset="0"/>
              </a:rPr>
              <a:t> </a:t>
            </a:r>
            <a:r>
              <a:rPr lang="en-US" sz="4800" dirty="0">
                <a:latin typeface="Amatic SC" pitchFamily="2" charset="0"/>
              </a:rPr>
              <a:t/>
            </a:r>
            <a:br>
              <a:rPr lang="en-US" sz="4800" dirty="0">
                <a:latin typeface="Amatic SC" pitchFamily="2" charset="0"/>
              </a:rPr>
            </a:br>
            <a:r>
              <a:rPr lang="en-US" sz="4800" dirty="0">
                <a:latin typeface="Amatic SC" pitchFamily="2" charset="0"/>
              </a:rPr>
              <a:t>      </a:t>
            </a:r>
            <a:r>
              <a:rPr lang="en-US" sz="5400" dirty="0">
                <a:latin typeface="Amatic SC" pitchFamily="2" charset="0"/>
              </a:rPr>
              <a:t>What about when we</a:t>
            </a:r>
            <a:r>
              <a:rPr lang="en-US" sz="5400" b="1" dirty="0">
                <a:latin typeface="Amatic SC" pitchFamily="2" charset="0"/>
              </a:rPr>
              <a:t> don’t feel</a:t>
            </a:r>
            <a:r>
              <a:rPr lang="en-US" sz="5400" dirty="0">
                <a:latin typeface="Amatic SC" pitchFamily="2" charset="0"/>
              </a:rPr>
              <a:t> like worshipping God?</a:t>
            </a:r>
            <a:endParaRPr lang="en-US" sz="4800" dirty="0">
              <a:latin typeface="Amatic SC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25B0DB-EB58-47F8-AF6F-4E6DEE120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224" y="1780674"/>
            <a:ext cx="10515600" cy="494898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dirty="0">
                <a:latin typeface="+mj-lt"/>
              </a:rPr>
              <a:t>Scriptural Support: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“When my soul was </a:t>
            </a:r>
            <a:r>
              <a:rPr lang="en-US" b="1" dirty="0"/>
              <a:t>embittered</a:t>
            </a:r>
            <a:r>
              <a:rPr lang="en-US" dirty="0"/>
              <a:t>, when I was pricked in heart, I was </a:t>
            </a:r>
            <a:r>
              <a:rPr lang="en-US" b="1" dirty="0"/>
              <a:t>brutish</a:t>
            </a:r>
            <a:r>
              <a:rPr lang="en-US" dirty="0"/>
              <a:t> </a:t>
            </a:r>
            <a:r>
              <a:rPr lang="en-US" b="1" dirty="0"/>
              <a:t>and ignorant</a:t>
            </a:r>
            <a:r>
              <a:rPr lang="en-US" dirty="0"/>
              <a:t>; I was like a beast toward you.”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                                                                                 - Psalm 73:21-22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baseline="30000" dirty="0"/>
              <a:t>24 </a:t>
            </a:r>
            <a:r>
              <a:rPr lang="en-US" dirty="0"/>
              <a:t>Immediately the father of the child cried out</a:t>
            </a:r>
            <a:r>
              <a:rPr lang="en-US" baseline="30000" dirty="0"/>
              <a:t>[</a:t>
            </a:r>
            <a:r>
              <a:rPr lang="en-US" baseline="30000" dirty="0">
                <a:hlinkClick r:id="rId3" tooltip="See footnote a"/>
              </a:rPr>
              <a:t>a</a:t>
            </a:r>
            <a:r>
              <a:rPr lang="en-US" baseline="30000" dirty="0"/>
              <a:t>]</a:t>
            </a:r>
            <a:r>
              <a:rPr lang="en-US" dirty="0"/>
              <a:t> and said, “I believe; </a:t>
            </a:r>
            <a:r>
              <a:rPr lang="en-US" b="1" dirty="0"/>
              <a:t>help my unbelief!</a:t>
            </a:r>
            <a:r>
              <a:rPr lang="en-US" dirty="0"/>
              <a:t>”</a:t>
            </a:r>
          </a:p>
          <a:p>
            <a:pPr marL="0" indent="0">
              <a:buNone/>
            </a:pPr>
            <a:r>
              <a:rPr lang="en-US" dirty="0"/>
              <a:t> 							        - Mark 9:24 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8" descr="Image result for sun flare powerpoint backgrounds">
            <a:extLst>
              <a:ext uri="{FF2B5EF4-FFF2-40B4-BE49-F238E27FC236}">
                <a16:creationId xmlns:a16="http://schemas.microsoft.com/office/drawing/2014/main" xmlns="" id="{85605736-06BA-4A23-92CC-BBECF2DD57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635" b="-52626"/>
          <a:stretch/>
        </p:blipFill>
        <p:spPr bwMode="auto">
          <a:xfrm rot="5400000">
            <a:off x="-3647212" y="2795156"/>
            <a:ext cx="6857998" cy="12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Image result for sun flare powerpoint backgrounds">
            <a:extLst>
              <a:ext uri="{FF2B5EF4-FFF2-40B4-BE49-F238E27FC236}">
                <a16:creationId xmlns:a16="http://schemas.microsoft.com/office/drawing/2014/main" xmlns="" id="{BD7F4038-562D-4F53-9CF7-6CB50CFED2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635" b="-52626"/>
          <a:stretch/>
        </p:blipFill>
        <p:spPr bwMode="auto">
          <a:xfrm rot="5400000">
            <a:off x="-3788352" y="2335360"/>
            <a:ext cx="6857998" cy="2187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101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8AB8BD-86D0-4A82-9261-4777BAD13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00439"/>
          </a:xfrm>
        </p:spPr>
        <p:txBody>
          <a:bodyPr>
            <a:normAutofit/>
          </a:bodyPr>
          <a:lstStyle/>
          <a:p>
            <a:pPr algn="ctr"/>
            <a:r>
              <a:rPr lang="en-US" sz="8000" dirty="0">
                <a:latin typeface="Amatic" panose="02000803000000000000" pitchFamily="2" charset="0"/>
              </a:rPr>
              <a:t>3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25B0DB-EB58-47F8-AF6F-4E6DEE120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872" y="2161309"/>
            <a:ext cx="9912927" cy="4015654"/>
          </a:xfrm>
        </p:spPr>
        <p:txBody>
          <a:bodyPr>
            <a:normAutofit fontScale="92500"/>
          </a:bodyPr>
          <a:lstStyle/>
          <a:p>
            <a:pPr marL="514350" indent="-514350">
              <a:spcBef>
                <a:spcPts val="4800"/>
              </a:spcBef>
              <a:buFont typeface="+mj-lt"/>
              <a:buAutoNum type="arabicPeriod"/>
            </a:pPr>
            <a:r>
              <a:rPr lang="en-US" sz="6000" u="sng" dirty="0">
                <a:latin typeface="Amatic SC" pitchFamily="2" charset="0"/>
              </a:rPr>
              <a:t>Why</a:t>
            </a:r>
            <a:r>
              <a:rPr lang="en-US" sz="6000" dirty="0">
                <a:latin typeface="Amatic SC" pitchFamily="2" charset="0"/>
              </a:rPr>
              <a:t> do we gather to worship together </a:t>
            </a:r>
            <a:r>
              <a:rPr lang="en-US" sz="6000" b="1" dirty="0">
                <a:latin typeface="Amatic SC" pitchFamily="2" charset="0"/>
              </a:rPr>
              <a:t>every week</a:t>
            </a:r>
            <a:r>
              <a:rPr lang="en-US" sz="6000" dirty="0">
                <a:latin typeface="Amatic SC" pitchFamily="2" charset="0"/>
              </a:rPr>
              <a:t>?</a:t>
            </a:r>
            <a:endParaRPr lang="en-US" sz="5400" dirty="0">
              <a:latin typeface="Amatic SC" pitchFamily="2" charset="0"/>
            </a:endParaRPr>
          </a:p>
          <a:p>
            <a:pPr marL="514350" indent="-514350">
              <a:spcBef>
                <a:spcPts val="4800"/>
              </a:spcBef>
              <a:buFont typeface="+mj-lt"/>
              <a:buAutoNum type="arabicPeriod"/>
            </a:pPr>
            <a:r>
              <a:rPr lang="en-US" sz="6000" u="sng" dirty="0">
                <a:latin typeface="Amatic SC" pitchFamily="2" charset="0"/>
              </a:rPr>
              <a:t>What</a:t>
            </a:r>
            <a:r>
              <a:rPr lang="en-US" sz="6000" dirty="0">
                <a:latin typeface="Amatic SC" pitchFamily="2" charset="0"/>
              </a:rPr>
              <a:t> is </a:t>
            </a:r>
            <a:r>
              <a:rPr lang="en-US" sz="6000" b="1" dirty="0">
                <a:latin typeface="Amatic SC" pitchFamily="2" charset="0"/>
              </a:rPr>
              <a:t>proper worship</a:t>
            </a:r>
            <a:r>
              <a:rPr lang="en-US" sz="6000" dirty="0">
                <a:latin typeface="Amatic SC" pitchFamily="2" charset="0"/>
              </a:rPr>
              <a:t>?</a:t>
            </a:r>
          </a:p>
          <a:p>
            <a:pPr marL="514350" indent="-514350">
              <a:spcBef>
                <a:spcPts val="4800"/>
              </a:spcBef>
              <a:buFont typeface="+mj-lt"/>
              <a:buAutoNum type="arabicPeriod"/>
            </a:pPr>
            <a:r>
              <a:rPr lang="en-US" sz="6000" u="sng" dirty="0">
                <a:latin typeface="Amatic SC" pitchFamily="2" charset="0"/>
              </a:rPr>
              <a:t>How</a:t>
            </a:r>
            <a:r>
              <a:rPr lang="en-US" sz="6000" dirty="0">
                <a:latin typeface="Amatic SC" pitchFamily="2" charset="0"/>
              </a:rPr>
              <a:t> do I hope to foster </a:t>
            </a:r>
            <a:r>
              <a:rPr lang="en-US" sz="6000" b="1" dirty="0">
                <a:latin typeface="Amatic SC" pitchFamily="2" charset="0"/>
              </a:rPr>
              <a:t>proper worship at Mosaic</a:t>
            </a:r>
            <a:r>
              <a:rPr lang="en-US" sz="6000" dirty="0">
                <a:latin typeface="Amatic SC" pitchFamily="2" charset="0"/>
              </a:rPr>
              <a:t>?</a:t>
            </a:r>
          </a:p>
        </p:txBody>
      </p:sp>
      <p:pic>
        <p:nvPicPr>
          <p:cNvPr id="6" name="Picture 8" descr="Image result for sun flare powerpoint backgrounds">
            <a:extLst>
              <a:ext uri="{FF2B5EF4-FFF2-40B4-BE49-F238E27FC236}">
                <a16:creationId xmlns:a16="http://schemas.microsoft.com/office/drawing/2014/main" xmlns="" id="{85605736-06BA-4A23-92CC-BBECF2DD57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635" b="-52626"/>
          <a:stretch/>
        </p:blipFill>
        <p:spPr bwMode="auto">
          <a:xfrm rot="5400000">
            <a:off x="-3647212" y="2795156"/>
            <a:ext cx="6857998" cy="12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Image result for sun flare powerpoint backgrounds">
            <a:extLst>
              <a:ext uri="{FF2B5EF4-FFF2-40B4-BE49-F238E27FC236}">
                <a16:creationId xmlns:a16="http://schemas.microsoft.com/office/drawing/2014/main" xmlns="" id="{264A008D-608D-471E-8388-3ABC1DBE56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635" b="-52626"/>
          <a:stretch/>
        </p:blipFill>
        <p:spPr bwMode="auto">
          <a:xfrm rot="5400000">
            <a:off x="-3788352" y="2335360"/>
            <a:ext cx="6857998" cy="2187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1340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22DE33-4201-4D0A-AD5D-DAA3B4B6C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7846" y="39510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000" dirty="0">
                <a:latin typeface="Amatic" panose="02000803000000000000" pitchFamily="2" charset="0"/>
              </a:rPr>
              <a:t>Worship Defined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2B59DF-09D2-4E55-9ADD-3AD87620F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7846" y="2443397"/>
            <a:ext cx="10515600" cy="13255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Wor·ship</a:t>
            </a:r>
            <a:r>
              <a:rPr lang="en-US" b="1" dirty="0"/>
              <a:t>: </a:t>
            </a:r>
            <a:r>
              <a:rPr lang="en-US" dirty="0"/>
              <a:t>The </a:t>
            </a:r>
            <a:r>
              <a:rPr lang="en-US" u="sng" dirty="0"/>
              <a:t>feeling</a:t>
            </a:r>
            <a:r>
              <a:rPr lang="en-US" dirty="0"/>
              <a:t> and </a:t>
            </a:r>
            <a:r>
              <a:rPr lang="en-US" u="sng" dirty="0"/>
              <a:t>expression</a:t>
            </a:r>
            <a:r>
              <a:rPr lang="en-US" dirty="0"/>
              <a:t> of </a:t>
            </a:r>
            <a:r>
              <a:rPr lang="en-US" b="1" dirty="0"/>
              <a:t>reverence</a:t>
            </a:r>
            <a:r>
              <a:rPr lang="en-US" dirty="0"/>
              <a:t> and </a:t>
            </a:r>
            <a:r>
              <a:rPr lang="en-US" b="1" dirty="0"/>
              <a:t>adoration</a:t>
            </a:r>
            <a:r>
              <a:rPr lang="en-US" dirty="0"/>
              <a:t> for a </a:t>
            </a:r>
          </a:p>
          <a:p>
            <a:pPr marL="0" indent="0">
              <a:buNone/>
            </a:pPr>
            <a:r>
              <a:rPr lang="en-US" dirty="0"/>
              <a:t>                  deity.  (often observed in the Bible by bowing down)</a:t>
            </a:r>
          </a:p>
          <a:p>
            <a:endParaRPr lang="en-US" dirty="0"/>
          </a:p>
        </p:txBody>
      </p:sp>
      <p:pic>
        <p:nvPicPr>
          <p:cNvPr id="4" name="Picture 8" descr="Image result for sun flare powerpoint backgrounds">
            <a:extLst>
              <a:ext uri="{FF2B5EF4-FFF2-40B4-BE49-F238E27FC236}">
                <a16:creationId xmlns:a16="http://schemas.microsoft.com/office/drawing/2014/main" xmlns="" id="{55897F96-B6CF-4C89-B32A-79F082315F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635" b="-52626"/>
          <a:stretch/>
        </p:blipFill>
        <p:spPr bwMode="auto">
          <a:xfrm rot="5400000">
            <a:off x="-3788352" y="2335360"/>
            <a:ext cx="6857998" cy="2187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5ECA1D4-FD7A-4FBE-A2B5-D87101F66043}"/>
              </a:ext>
            </a:extLst>
          </p:cNvPr>
          <p:cNvSpPr txBox="1"/>
          <p:nvPr/>
        </p:nvSpPr>
        <p:spPr>
          <a:xfrm>
            <a:off x="1178684" y="3901595"/>
            <a:ext cx="1071476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Examples: </a:t>
            </a:r>
          </a:p>
          <a:p>
            <a:pPr algn="ctr"/>
            <a:r>
              <a:rPr lang="en-US" sz="4000" dirty="0">
                <a:latin typeface="+mj-lt"/>
              </a:rPr>
              <a:t>Exodus 4:31,  Exodus 12:27,  Exodus 32:8</a:t>
            </a:r>
          </a:p>
          <a:p>
            <a:pPr algn="ctr"/>
            <a:r>
              <a:rPr lang="en-US" sz="4000" dirty="0">
                <a:latin typeface="+mj-lt"/>
              </a:rPr>
              <a:t>Exodus 33:10,  Revelation 19</a:t>
            </a:r>
          </a:p>
        </p:txBody>
      </p:sp>
    </p:spTree>
    <p:extLst>
      <p:ext uri="{BB962C8B-B14F-4D97-AF65-F5344CB8AC3E}">
        <p14:creationId xmlns:p14="http://schemas.microsoft.com/office/powerpoint/2010/main" val="145554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8AB8BD-86D0-4A82-9261-4777BAD13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568" y="681037"/>
            <a:ext cx="10515600" cy="1009651"/>
          </a:xfrm>
        </p:spPr>
        <p:txBody>
          <a:bodyPr>
            <a:normAutofit fontScale="90000"/>
          </a:bodyPr>
          <a:lstStyle/>
          <a:p>
            <a:r>
              <a:rPr lang="en-US" sz="6700" dirty="0">
                <a:latin typeface="Amatic SC" pitchFamily="2" charset="0"/>
              </a:rPr>
              <a:t>1. </a:t>
            </a:r>
            <a:r>
              <a:rPr lang="en-US" sz="6700" u="sng" dirty="0">
                <a:latin typeface="Amatic SC" pitchFamily="2" charset="0"/>
              </a:rPr>
              <a:t>Why</a:t>
            </a:r>
            <a:r>
              <a:rPr lang="en-US" sz="6700" dirty="0">
                <a:latin typeface="Amatic SC" pitchFamily="2" charset="0"/>
              </a:rPr>
              <a:t> do we gather to worship together </a:t>
            </a:r>
            <a:r>
              <a:rPr lang="en-US" sz="6700" b="1" dirty="0">
                <a:latin typeface="Amatic SC" pitchFamily="2" charset="0"/>
              </a:rPr>
              <a:t>every week</a:t>
            </a:r>
            <a:r>
              <a:rPr lang="en-US" sz="6700" dirty="0">
                <a:latin typeface="Amatic SC" pitchFamily="2" charset="0"/>
              </a:rPr>
              <a:t>?</a:t>
            </a:r>
            <a:r>
              <a:rPr lang="en-US" sz="4000" dirty="0">
                <a:latin typeface="Amatic SC" pitchFamily="2" charset="0"/>
              </a:rPr>
              <a:t/>
            </a:r>
            <a:br>
              <a:rPr lang="en-US" sz="4000" dirty="0">
                <a:latin typeface="Amatic SC" pitchFamily="2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25B0DB-EB58-47F8-AF6F-4E6DEE120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568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Psalm 62:1</a:t>
            </a: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Only in God does my soul find </a:t>
            </a:r>
            <a:r>
              <a:rPr lang="en-US" b="1" dirty="0">
                <a:latin typeface="+mj-lt"/>
              </a:rPr>
              <a:t>rest</a:t>
            </a:r>
          </a:p>
          <a:p>
            <a:pPr marL="0" indent="0" algn="ctr">
              <a:buNone/>
            </a:pPr>
            <a:endParaRPr lang="en-US" dirty="0">
              <a:latin typeface="+mj-lt"/>
            </a:endParaRPr>
          </a:p>
          <a:p>
            <a:pPr marL="0" indent="0" algn="ctr">
              <a:buNone/>
            </a:pPr>
            <a:r>
              <a:rPr lang="en-US" dirty="0"/>
              <a:t>Psalm 63</a:t>
            </a: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You, God, are my God,</a:t>
            </a: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Earnestly I seek you;</a:t>
            </a:r>
          </a:p>
          <a:p>
            <a:pPr marL="0" indent="0" algn="ctr">
              <a:buNone/>
            </a:pPr>
            <a:r>
              <a:rPr lang="en-US" b="1" dirty="0">
                <a:latin typeface="+mj-lt"/>
              </a:rPr>
              <a:t>I thirst for you</a:t>
            </a:r>
            <a:r>
              <a:rPr lang="en-US" dirty="0">
                <a:latin typeface="+mj-lt"/>
              </a:rPr>
              <a:t>, </a:t>
            </a:r>
            <a:r>
              <a:rPr lang="en-US" i="1" u="sng" dirty="0">
                <a:latin typeface="+mj-lt"/>
              </a:rPr>
              <a:t>my whole being longs for you</a:t>
            </a:r>
            <a:r>
              <a:rPr lang="en-US" dirty="0">
                <a:latin typeface="+mj-lt"/>
              </a:rPr>
              <a:t>,</a:t>
            </a: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in a dry and parched land</a:t>
            </a: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where there is no water</a:t>
            </a:r>
          </a:p>
          <a:p>
            <a:pPr marL="0" indent="0" algn="ctr">
              <a:buNone/>
            </a:pPr>
            <a:endParaRPr lang="en-US" dirty="0">
              <a:latin typeface="+mj-lt"/>
            </a:endParaRPr>
          </a:p>
        </p:txBody>
      </p:sp>
      <p:pic>
        <p:nvPicPr>
          <p:cNvPr id="6" name="Picture 8" descr="Image result for sun flare powerpoint backgrounds">
            <a:extLst>
              <a:ext uri="{FF2B5EF4-FFF2-40B4-BE49-F238E27FC236}">
                <a16:creationId xmlns:a16="http://schemas.microsoft.com/office/drawing/2014/main" xmlns="" id="{85605736-06BA-4A23-92CC-BBECF2DD57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635" b="-52626"/>
          <a:stretch/>
        </p:blipFill>
        <p:spPr bwMode="auto">
          <a:xfrm rot="5400000">
            <a:off x="-3647212" y="2795156"/>
            <a:ext cx="6857998" cy="12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Image result for sun flare powerpoint backgrounds">
            <a:extLst>
              <a:ext uri="{FF2B5EF4-FFF2-40B4-BE49-F238E27FC236}">
                <a16:creationId xmlns:a16="http://schemas.microsoft.com/office/drawing/2014/main" xmlns="" id="{7CA16F42-1BC5-4859-8190-6CC53F0CCE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635" b="-52626"/>
          <a:stretch/>
        </p:blipFill>
        <p:spPr bwMode="auto">
          <a:xfrm rot="5400000">
            <a:off x="-3788352" y="2335360"/>
            <a:ext cx="6857998" cy="2187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439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8AB8BD-86D0-4A82-9261-4777BAD13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568" y="681037"/>
            <a:ext cx="10515600" cy="1009651"/>
          </a:xfrm>
        </p:spPr>
        <p:txBody>
          <a:bodyPr>
            <a:normAutofit fontScale="90000"/>
          </a:bodyPr>
          <a:lstStyle/>
          <a:p>
            <a:r>
              <a:rPr lang="en-US" sz="6700" dirty="0">
                <a:latin typeface="Amatic SC" pitchFamily="2" charset="0"/>
              </a:rPr>
              <a:t>1. </a:t>
            </a:r>
            <a:r>
              <a:rPr lang="en-US" sz="6700" u="sng" dirty="0">
                <a:latin typeface="Amatic SC" pitchFamily="2" charset="0"/>
              </a:rPr>
              <a:t>Why</a:t>
            </a:r>
            <a:r>
              <a:rPr lang="en-US" sz="6700" dirty="0">
                <a:latin typeface="Amatic SC" pitchFamily="2" charset="0"/>
              </a:rPr>
              <a:t> do we gather to worship together </a:t>
            </a:r>
            <a:r>
              <a:rPr lang="en-US" sz="6700" b="1" dirty="0">
                <a:latin typeface="Amatic SC" pitchFamily="2" charset="0"/>
              </a:rPr>
              <a:t>every week</a:t>
            </a:r>
            <a:r>
              <a:rPr lang="en-US" sz="6700" dirty="0">
                <a:latin typeface="Amatic SC" pitchFamily="2" charset="0"/>
              </a:rPr>
              <a:t>?</a:t>
            </a:r>
            <a:r>
              <a:rPr lang="en-US" sz="4000" dirty="0">
                <a:latin typeface="Amatic SC" pitchFamily="2" charset="0"/>
              </a:rPr>
              <a:t/>
            </a:r>
            <a:br>
              <a:rPr lang="en-US" sz="4000" dirty="0">
                <a:latin typeface="Amatic SC" pitchFamily="2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25B0DB-EB58-47F8-AF6F-4E6DEE120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568" y="182562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+mj-lt"/>
              </a:rPr>
              <a:t>Psalm 42</a:t>
            </a: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As the deer pants for streams of water, </a:t>
            </a: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So my soul pants for you, my God.</a:t>
            </a: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My soul thirst for God, for the living God.</a:t>
            </a:r>
          </a:p>
          <a:p>
            <a:pPr marL="0" indent="0" algn="ctr">
              <a:buNone/>
            </a:pPr>
            <a:r>
              <a:rPr lang="en-US" b="1" dirty="0">
                <a:latin typeface="+mj-lt"/>
              </a:rPr>
              <a:t>When can I go and meet with God?</a:t>
            </a:r>
          </a:p>
          <a:p>
            <a:pPr marL="0" indent="0" algn="ctr">
              <a:buNone/>
            </a:pPr>
            <a:endParaRPr lang="en-US" dirty="0">
              <a:latin typeface="+mj-lt"/>
            </a:endParaRPr>
          </a:p>
        </p:txBody>
      </p:sp>
      <p:pic>
        <p:nvPicPr>
          <p:cNvPr id="6" name="Picture 8" descr="Image result for sun flare powerpoint backgrounds">
            <a:extLst>
              <a:ext uri="{FF2B5EF4-FFF2-40B4-BE49-F238E27FC236}">
                <a16:creationId xmlns:a16="http://schemas.microsoft.com/office/drawing/2014/main" xmlns="" id="{85605736-06BA-4A23-92CC-BBECF2DD57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635" b="-52626"/>
          <a:stretch/>
        </p:blipFill>
        <p:spPr bwMode="auto">
          <a:xfrm rot="5400000">
            <a:off x="-3647212" y="2795156"/>
            <a:ext cx="6857998" cy="12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Image result for sun flare powerpoint backgrounds">
            <a:extLst>
              <a:ext uri="{FF2B5EF4-FFF2-40B4-BE49-F238E27FC236}">
                <a16:creationId xmlns:a16="http://schemas.microsoft.com/office/drawing/2014/main" xmlns="" id="{7CA16F42-1BC5-4859-8190-6CC53F0CCE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635" b="-52626"/>
          <a:stretch/>
        </p:blipFill>
        <p:spPr bwMode="auto">
          <a:xfrm rot="5400000">
            <a:off x="-3788352" y="2335360"/>
            <a:ext cx="6857998" cy="2187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8572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8AB8BD-86D0-4A82-9261-4777BAD13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568" y="681037"/>
            <a:ext cx="10515600" cy="1009651"/>
          </a:xfrm>
        </p:spPr>
        <p:txBody>
          <a:bodyPr>
            <a:normAutofit fontScale="90000"/>
          </a:bodyPr>
          <a:lstStyle/>
          <a:p>
            <a:r>
              <a:rPr lang="en-US" sz="6700" dirty="0">
                <a:latin typeface="Amatic SC" pitchFamily="2" charset="0"/>
              </a:rPr>
              <a:t>1. </a:t>
            </a:r>
            <a:r>
              <a:rPr lang="en-US" sz="6700" u="sng" dirty="0">
                <a:latin typeface="Amatic SC" pitchFamily="2" charset="0"/>
              </a:rPr>
              <a:t>Why</a:t>
            </a:r>
            <a:r>
              <a:rPr lang="en-US" sz="6700" dirty="0">
                <a:latin typeface="Amatic SC" pitchFamily="2" charset="0"/>
              </a:rPr>
              <a:t> do we gather to worship together </a:t>
            </a:r>
            <a:r>
              <a:rPr lang="en-US" sz="6700" b="1" dirty="0">
                <a:latin typeface="Amatic SC" pitchFamily="2" charset="0"/>
              </a:rPr>
              <a:t>every week</a:t>
            </a:r>
            <a:r>
              <a:rPr lang="en-US" sz="6700" dirty="0">
                <a:latin typeface="Amatic SC" pitchFamily="2" charset="0"/>
              </a:rPr>
              <a:t>?</a:t>
            </a:r>
            <a:r>
              <a:rPr lang="en-US" sz="4000" dirty="0">
                <a:latin typeface="Amatic SC" pitchFamily="2" charset="0"/>
              </a:rPr>
              <a:t/>
            </a:r>
            <a:br>
              <a:rPr lang="en-US" sz="4000" dirty="0">
                <a:latin typeface="Amatic SC" pitchFamily="2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25B0DB-EB58-47F8-AF6F-4E6DEE120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288" y="1515382"/>
            <a:ext cx="11295175" cy="19136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dirty="0">
              <a:latin typeface="Amatic" panose="02000803000000000000" pitchFamily="2" charset="0"/>
            </a:endParaRPr>
          </a:p>
          <a:p>
            <a:pPr marL="0" indent="0" algn="ctr">
              <a:buNone/>
            </a:pPr>
            <a:r>
              <a:rPr lang="en-US" sz="3000" dirty="0">
                <a:latin typeface="+mj-lt"/>
              </a:rPr>
              <a:t>Humans (being made in the image of God) 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000" dirty="0">
                <a:latin typeface="+mj-lt"/>
              </a:rPr>
              <a:t>find </a:t>
            </a:r>
            <a:r>
              <a:rPr lang="en-US" sz="3000" b="1" dirty="0">
                <a:latin typeface="+mj-lt"/>
              </a:rPr>
              <a:t>wholeness in communion with God.</a:t>
            </a:r>
          </a:p>
        </p:txBody>
      </p:sp>
      <p:pic>
        <p:nvPicPr>
          <p:cNvPr id="6" name="Picture 8" descr="Image result for sun flare powerpoint backgrounds">
            <a:extLst>
              <a:ext uri="{FF2B5EF4-FFF2-40B4-BE49-F238E27FC236}">
                <a16:creationId xmlns:a16="http://schemas.microsoft.com/office/drawing/2014/main" xmlns="" id="{85605736-06BA-4A23-92CC-BBECF2DD57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635" b="-52626"/>
          <a:stretch/>
        </p:blipFill>
        <p:spPr bwMode="auto">
          <a:xfrm rot="5400000">
            <a:off x="-3647212" y="2795156"/>
            <a:ext cx="6857998" cy="12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Image result for sun flare powerpoint backgrounds">
            <a:extLst>
              <a:ext uri="{FF2B5EF4-FFF2-40B4-BE49-F238E27FC236}">
                <a16:creationId xmlns:a16="http://schemas.microsoft.com/office/drawing/2014/main" xmlns="" id="{7CA16F42-1BC5-4859-8190-6CC53F0CCE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635" b="-52626"/>
          <a:stretch/>
        </p:blipFill>
        <p:spPr bwMode="auto">
          <a:xfrm rot="5400000">
            <a:off x="-3788352" y="2335360"/>
            <a:ext cx="6857998" cy="2187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16B8EF0-8389-4B1A-A369-9559BBC0CB21}"/>
              </a:ext>
            </a:extLst>
          </p:cNvPr>
          <p:cNvSpPr txBox="1"/>
          <p:nvPr/>
        </p:nvSpPr>
        <p:spPr>
          <a:xfrm>
            <a:off x="1549970" y="1515382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matic" panose="02000803000000000000" pitchFamily="2" charset="0"/>
              </a:rPr>
              <a:t> Because…</a:t>
            </a:r>
            <a:endParaRPr lang="en-US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3295257-A868-41EE-8755-55CF3B73EA7A}"/>
              </a:ext>
            </a:extLst>
          </p:cNvPr>
          <p:cNvSpPr txBox="1"/>
          <p:nvPr/>
        </p:nvSpPr>
        <p:spPr>
          <a:xfrm>
            <a:off x="1549970" y="3549402"/>
            <a:ext cx="975416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dirty="0">
                <a:latin typeface="+mj-lt"/>
              </a:rPr>
              <a:t>or</a:t>
            </a:r>
          </a:p>
          <a:p>
            <a:pPr algn="ctr">
              <a:spcAft>
                <a:spcPts val="600"/>
              </a:spcAft>
            </a:pPr>
            <a:r>
              <a:rPr lang="en-US" sz="2800" dirty="0">
                <a:latin typeface="+mj-lt"/>
              </a:rPr>
              <a:t>To be fully human implies </a:t>
            </a:r>
            <a:r>
              <a:rPr lang="en-US" sz="2800" b="1" dirty="0">
                <a:latin typeface="+mj-lt"/>
              </a:rPr>
              <a:t>oneness with God</a:t>
            </a:r>
            <a:r>
              <a:rPr lang="en-US" sz="2800" dirty="0">
                <a:latin typeface="+mj-lt"/>
              </a:rPr>
              <a:t>.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5B45104-A2A9-4F43-A88B-656EED862EB1}"/>
              </a:ext>
            </a:extLst>
          </p:cNvPr>
          <p:cNvSpPr txBox="1"/>
          <p:nvPr/>
        </p:nvSpPr>
        <p:spPr>
          <a:xfrm>
            <a:off x="1744703" y="4504267"/>
            <a:ext cx="936470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000" dirty="0"/>
              <a:t>or </a:t>
            </a:r>
          </a:p>
          <a:p>
            <a:pPr algn="ctr"/>
            <a:r>
              <a:rPr lang="en-US" sz="400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sz="2800" dirty="0">
                <a:latin typeface="+mj-lt"/>
              </a:rPr>
              <a:t>“You have made us for yourself, </a:t>
            </a:r>
          </a:p>
          <a:p>
            <a:pPr algn="ctr"/>
            <a:r>
              <a:rPr lang="en-US" sz="2800" dirty="0">
                <a:latin typeface="+mj-lt"/>
              </a:rPr>
              <a:t>and our heart is </a:t>
            </a:r>
            <a:r>
              <a:rPr lang="en-US" sz="2800" b="1" dirty="0">
                <a:latin typeface="+mj-lt"/>
              </a:rPr>
              <a:t>restless until it rests in you</a:t>
            </a:r>
            <a:r>
              <a:rPr lang="en-US" sz="2800" dirty="0">
                <a:latin typeface="+mj-lt"/>
              </a:rPr>
              <a:t>.” </a:t>
            </a:r>
          </a:p>
          <a:p>
            <a:pPr algn="ctr"/>
            <a:r>
              <a:rPr lang="en-US" sz="2800" dirty="0">
                <a:latin typeface="+mj-lt"/>
              </a:rPr>
              <a:t>-St. Augustine, </a:t>
            </a:r>
            <a:r>
              <a:rPr lang="en-US" sz="2800" i="1" dirty="0">
                <a:latin typeface="+mj-lt"/>
              </a:rPr>
              <a:t>Confessions</a:t>
            </a:r>
            <a:endParaRPr lang="en-US" sz="2800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0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8AB8BD-86D0-4A82-9261-4777BAD13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568" y="681037"/>
            <a:ext cx="10515600" cy="1009651"/>
          </a:xfrm>
        </p:spPr>
        <p:txBody>
          <a:bodyPr>
            <a:normAutofit fontScale="90000"/>
          </a:bodyPr>
          <a:lstStyle/>
          <a:p>
            <a:r>
              <a:rPr lang="en-US" sz="6700" dirty="0">
                <a:latin typeface="Amatic SC" pitchFamily="2" charset="0"/>
              </a:rPr>
              <a:t>1. </a:t>
            </a:r>
            <a:r>
              <a:rPr lang="en-US" sz="6700" u="sng" dirty="0">
                <a:latin typeface="Amatic SC" pitchFamily="2" charset="0"/>
              </a:rPr>
              <a:t>Why</a:t>
            </a:r>
            <a:r>
              <a:rPr lang="en-US" sz="6700" dirty="0">
                <a:latin typeface="Amatic SC" pitchFamily="2" charset="0"/>
              </a:rPr>
              <a:t> do we gather to worship together </a:t>
            </a:r>
            <a:r>
              <a:rPr lang="en-US" sz="6700" b="1" dirty="0">
                <a:latin typeface="Amatic SC" pitchFamily="2" charset="0"/>
              </a:rPr>
              <a:t>every week</a:t>
            </a:r>
            <a:r>
              <a:rPr lang="en-US" sz="6700" dirty="0">
                <a:latin typeface="Amatic SC" pitchFamily="2" charset="0"/>
              </a:rPr>
              <a:t>?</a:t>
            </a:r>
            <a:r>
              <a:rPr lang="en-US" sz="4000" dirty="0">
                <a:latin typeface="Amatic SC" pitchFamily="2" charset="0"/>
              </a:rPr>
              <a:t/>
            </a:r>
            <a:br>
              <a:rPr lang="en-US" sz="4000" dirty="0">
                <a:latin typeface="Amatic SC" pitchFamily="2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25B0DB-EB58-47F8-AF6F-4E6DEE120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288" y="1515382"/>
            <a:ext cx="11295175" cy="46615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5400" dirty="0">
                <a:latin typeface="Amatic SC" pitchFamily="2" charset="0"/>
              </a:rPr>
              <a:t>Analogy: </a:t>
            </a:r>
            <a:r>
              <a:rPr lang="en-US" sz="4800" dirty="0"/>
              <a:t>Marriage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Scriptural Support:</a:t>
            </a:r>
          </a:p>
          <a:p>
            <a:pPr algn="ctr"/>
            <a:r>
              <a:rPr lang="en-US" dirty="0"/>
              <a:t>John 17:3 (</a:t>
            </a:r>
            <a:r>
              <a:rPr lang="en-US" dirty="0" err="1"/>
              <a:t>ginosko</a:t>
            </a:r>
            <a:r>
              <a:rPr lang="en-US" dirty="0"/>
              <a:t>)</a:t>
            </a:r>
          </a:p>
          <a:p>
            <a:pPr algn="ctr"/>
            <a:r>
              <a:rPr lang="en-US" dirty="0"/>
              <a:t>Revelation 19</a:t>
            </a:r>
          </a:p>
          <a:p>
            <a:pPr algn="ctr"/>
            <a:r>
              <a:rPr lang="en-US" dirty="0"/>
              <a:t>Ephesians 5:22-23</a:t>
            </a:r>
          </a:p>
        </p:txBody>
      </p:sp>
      <p:pic>
        <p:nvPicPr>
          <p:cNvPr id="6" name="Picture 8" descr="Image result for sun flare powerpoint backgrounds">
            <a:extLst>
              <a:ext uri="{FF2B5EF4-FFF2-40B4-BE49-F238E27FC236}">
                <a16:creationId xmlns:a16="http://schemas.microsoft.com/office/drawing/2014/main" xmlns="" id="{85605736-06BA-4A23-92CC-BBECF2DD57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635" b="-52626"/>
          <a:stretch/>
        </p:blipFill>
        <p:spPr bwMode="auto">
          <a:xfrm rot="5400000">
            <a:off x="-3647212" y="2795156"/>
            <a:ext cx="6857998" cy="12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Image result for sun flare powerpoint backgrounds">
            <a:extLst>
              <a:ext uri="{FF2B5EF4-FFF2-40B4-BE49-F238E27FC236}">
                <a16:creationId xmlns:a16="http://schemas.microsoft.com/office/drawing/2014/main" xmlns="" id="{7CA16F42-1BC5-4859-8190-6CC53F0CCE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635" b="-52626"/>
          <a:stretch/>
        </p:blipFill>
        <p:spPr bwMode="auto">
          <a:xfrm rot="5400000">
            <a:off x="-3788352" y="2335360"/>
            <a:ext cx="6857998" cy="2187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591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8AB8BD-86D0-4A82-9261-4777BAD13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700" dirty="0">
                <a:latin typeface="Amatic SC" pitchFamily="2" charset="0"/>
              </a:rPr>
              <a:t>2. </a:t>
            </a:r>
            <a:r>
              <a:rPr lang="en-US" sz="6700" u="sng" dirty="0">
                <a:latin typeface="Amatic SC" pitchFamily="2" charset="0"/>
              </a:rPr>
              <a:t>What</a:t>
            </a:r>
            <a:r>
              <a:rPr lang="en-US" sz="6700" dirty="0">
                <a:latin typeface="Amatic SC" pitchFamily="2" charset="0"/>
              </a:rPr>
              <a:t> is </a:t>
            </a:r>
            <a:r>
              <a:rPr lang="en-US" sz="6700" b="1" dirty="0">
                <a:latin typeface="Amatic SC" pitchFamily="2" charset="0"/>
              </a:rPr>
              <a:t>proper worship</a:t>
            </a:r>
            <a:r>
              <a:rPr lang="en-US" sz="6700" dirty="0">
                <a:latin typeface="Amatic SC" pitchFamily="2" charset="0"/>
              </a:rPr>
              <a:t>?</a:t>
            </a:r>
            <a:r>
              <a:rPr lang="en-US" dirty="0">
                <a:latin typeface="Amatic SC" pitchFamily="2" charset="0"/>
              </a:rPr>
              <a:t/>
            </a:r>
            <a:br>
              <a:rPr lang="en-US" dirty="0">
                <a:latin typeface="Amatic SC" pitchFamily="2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25B0DB-EB58-47F8-AF6F-4E6DEE120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568" y="1860883"/>
            <a:ext cx="10515600" cy="47224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900" dirty="0"/>
              <a:t>John 4</a:t>
            </a:r>
          </a:p>
          <a:p>
            <a:pPr marL="0" indent="0" algn="ctr">
              <a:buNone/>
            </a:pPr>
            <a:endParaRPr lang="en-US" sz="500" dirty="0"/>
          </a:p>
          <a:p>
            <a:pPr marL="0" indent="0" algn="ctr">
              <a:buNone/>
            </a:pPr>
            <a:r>
              <a:rPr lang="en-US" dirty="0"/>
              <a:t>True worshipers will worship the Father in </a:t>
            </a:r>
            <a:r>
              <a:rPr lang="en-US" sz="3600" b="1" dirty="0"/>
              <a:t>Spirit</a:t>
            </a:r>
            <a:r>
              <a:rPr lang="en-US" dirty="0"/>
              <a:t> and </a:t>
            </a:r>
            <a:r>
              <a:rPr lang="en-US" sz="3600" b="1" dirty="0"/>
              <a:t>Truth</a:t>
            </a:r>
            <a:r>
              <a:rPr lang="en-US" dirty="0"/>
              <a:t>. </a:t>
            </a:r>
          </a:p>
          <a:p>
            <a:pPr marL="0" indent="0" algn="ctr">
              <a:buNone/>
            </a:pPr>
            <a:r>
              <a:rPr lang="en-US" dirty="0"/>
              <a:t>-John 4:23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Analogy: Relationship of any kind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8" descr="Image result for sun flare powerpoint backgrounds">
            <a:extLst>
              <a:ext uri="{FF2B5EF4-FFF2-40B4-BE49-F238E27FC236}">
                <a16:creationId xmlns:a16="http://schemas.microsoft.com/office/drawing/2014/main" xmlns="" id="{85605736-06BA-4A23-92CC-BBECF2DD57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635" b="-52626"/>
          <a:stretch/>
        </p:blipFill>
        <p:spPr bwMode="auto">
          <a:xfrm rot="5400000">
            <a:off x="-3647212" y="2795156"/>
            <a:ext cx="6857998" cy="12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Image result for sun flare powerpoint backgrounds">
            <a:extLst>
              <a:ext uri="{FF2B5EF4-FFF2-40B4-BE49-F238E27FC236}">
                <a16:creationId xmlns:a16="http://schemas.microsoft.com/office/drawing/2014/main" xmlns="" id="{BD7F4038-562D-4F53-9CF7-6CB50CFED2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635" b="-52626"/>
          <a:stretch/>
        </p:blipFill>
        <p:spPr bwMode="auto">
          <a:xfrm rot="5400000">
            <a:off x="-3788352" y="2335360"/>
            <a:ext cx="6857998" cy="2187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31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8AB8BD-86D0-4A82-9261-4777BAD13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5224" y="59772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dirty="0">
                <a:latin typeface="Amatic SC" pitchFamily="2" charset="0"/>
              </a:rPr>
              <a:t>2. </a:t>
            </a:r>
            <a:r>
              <a:rPr lang="en-US" sz="6700" u="sng" dirty="0">
                <a:latin typeface="Amatic SC" pitchFamily="2" charset="0"/>
              </a:rPr>
              <a:t>What</a:t>
            </a:r>
            <a:r>
              <a:rPr lang="en-US" sz="6700" dirty="0">
                <a:latin typeface="Amatic SC" pitchFamily="2" charset="0"/>
              </a:rPr>
              <a:t> is </a:t>
            </a:r>
            <a:r>
              <a:rPr lang="en-US" sz="6700" b="1" dirty="0">
                <a:latin typeface="Amatic SC" pitchFamily="2" charset="0"/>
              </a:rPr>
              <a:t>proper worship</a:t>
            </a:r>
            <a:r>
              <a:rPr lang="en-US" sz="6700" dirty="0">
                <a:latin typeface="Amatic SC" pitchFamily="2" charset="0"/>
              </a:rPr>
              <a:t>?</a:t>
            </a:r>
            <a:r>
              <a:rPr lang="en-US" dirty="0">
                <a:latin typeface="Amatic SC" pitchFamily="2" charset="0"/>
              </a:rPr>
              <a:t/>
            </a:r>
            <a:br>
              <a:rPr lang="en-US" dirty="0">
                <a:latin typeface="Amatic SC" pitchFamily="2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25B0DB-EB58-47F8-AF6F-4E6DEE120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224" y="1318092"/>
            <a:ext cx="10515600" cy="208211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latin typeface="Amatic" panose="02000803000000000000" pitchFamily="2" charset="0"/>
              </a:rPr>
              <a:t> </a:t>
            </a:r>
            <a:endParaRPr lang="en-US" dirty="0"/>
          </a:p>
          <a:p>
            <a:pPr marL="0" indent="0" algn="ctr">
              <a:buNone/>
            </a:pPr>
            <a:r>
              <a:rPr lang="en-US" sz="4000" b="1" dirty="0">
                <a:latin typeface="Amatic SC" pitchFamily="2" charset="0"/>
              </a:rPr>
              <a:t>Spirit  </a:t>
            </a:r>
            <a:r>
              <a:rPr lang="en-US" sz="3200" b="1" dirty="0">
                <a:latin typeface="Amatic" panose="02000803000000000000" pitchFamily="2" charset="0"/>
              </a:rPr>
              <a:t> (Heart, Emotions, Loves, desires, fervor)       and     </a:t>
            </a:r>
            <a:r>
              <a:rPr lang="en-US" sz="4000" b="1" dirty="0">
                <a:latin typeface="Amatic SC" pitchFamily="2" charset="0"/>
              </a:rPr>
              <a:t>Truth</a:t>
            </a:r>
            <a:r>
              <a:rPr lang="en-US" sz="3200" b="1" dirty="0">
                <a:latin typeface="Amatic" panose="02000803000000000000" pitchFamily="2" charset="0"/>
              </a:rPr>
              <a:t>   (IN accord with Reality)</a:t>
            </a:r>
          </a:p>
          <a:p>
            <a:pPr marL="0" indent="0" algn="ctr">
              <a:buNone/>
            </a:pPr>
            <a:endParaRPr lang="en-US" sz="3200" dirty="0">
              <a:latin typeface="+mj-lt"/>
            </a:endParaRP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Scriptural</a:t>
            </a:r>
            <a:r>
              <a:rPr lang="en-US" sz="3200" dirty="0">
                <a:latin typeface="+mj-lt"/>
              </a:rPr>
              <a:t> </a:t>
            </a:r>
            <a:r>
              <a:rPr lang="en-US" dirty="0">
                <a:latin typeface="+mj-lt"/>
              </a:rPr>
              <a:t>Support</a:t>
            </a:r>
            <a:r>
              <a:rPr lang="en-US" sz="3200" dirty="0">
                <a:latin typeface="+mj-lt"/>
              </a:rPr>
              <a:t>:</a:t>
            </a:r>
          </a:p>
          <a:p>
            <a:pPr marL="0" indent="0" algn="ctr">
              <a:buNone/>
            </a:pPr>
            <a:endParaRPr lang="en-US" dirty="0">
              <a:latin typeface="+mj-lt"/>
            </a:endParaRPr>
          </a:p>
        </p:txBody>
      </p:sp>
      <p:pic>
        <p:nvPicPr>
          <p:cNvPr id="6" name="Picture 8" descr="Image result for sun flare powerpoint backgrounds">
            <a:extLst>
              <a:ext uri="{FF2B5EF4-FFF2-40B4-BE49-F238E27FC236}">
                <a16:creationId xmlns:a16="http://schemas.microsoft.com/office/drawing/2014/main" xmlns="" id="{85605736-06BA-4A23-92CC-BBECF2DD57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635" b="-52626"/>
          <a:stretch/>
        </p:blipFill>
        <p:spPr bwMode="auto">
          <a:xfrm rot="5400000">
            <a:off x="-3647212" y="2795156"/>
            <a:ext cx="6857998" cy="12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Image result for sun flare powerpoint backgrounds">
            <a:extLst>
              <a:ext uri="{FF2B5EF4-FFF2-40B4-BE49-F238E27FC236}">
                <a16:creationId xmlns:a16="http://schemas.microsoft.com/office/drawing/2014/main" xmlns="" id="{BD7F4038-562D-4F53-9CF7-6CB50CFED2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635" b="-52626"/>
          <a:stretch/>
        </p:blipFill>
        <p:spPr bwMode="auto">
          <a:xfrm rot="5400000">
            <a:off x="-3788352" y="2335360"/>
            <a:ext cx="6857998" cy="2187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7AE01CA-AF62-427E-81EB-A872C8BB8883}"/>
              </a:ext>
            </a:extLst>
          </p:cNvPr>
          <p:cNvSpPr txBox="1"/>
          <p:nvPr/>
        </p:nvSpPr>
        <p:spPr>
          <a:xfrm>
            <a:off x="2592319" y="3457794"/>
            <a:ext cx="9352547" cy="353943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Isaiah 29:13  </a:t>
            </a:r>
            <a:r>
              <a:rPr lang="en-US" sz="2000" dirty="0"/>
              <a:t>(truth but not spirit)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Proverbs 19:2 </a:t>
            </a:r>
            <a:r>
              <a:rPr lang="en-US" sz="2000" dirty="0"/>
              <a:t>(spirit but not truth)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Romans 10:2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John 17:7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0"/>
            <a:endParaRPr lang="en-US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John 8:32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Philippians 1:9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John 14:7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John 16:13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93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535</Words>
  <Application>Microsoft Office PowerPoint</Application>
  <PresentationFormat>Widescreen</PresentationFormat>
  <Paragraphs>122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Amatic</vt:lpstr>
      <vt:lpstr>Amatic SC</vt:lpstr>
      <vt:lpstr>Arial</vt:lpstr>
      <vt:lpstr>Calibri</vt:lpstr>
      <vt:lpstr>Calibri Light</vt:lpstr>
      <vt:lpstr>Office Theme</vt:lpstr>
      <vt:lpstr>Proper Worship</vt:lpstr>
      <vt:lpstr>3 Questions</vt:lpstr>
      <vt:lpstr>Worship Defined</vt:lpstr>
      <vt:lpstr>1. Why do we gather to worship together every week? </vt:lpstr>
      <vt:lpstr>1. Why do we gather to worship together every week? </vt:lpstr>
      <vt:lpstr>1. Why do we gather to worship together every week? </vt:lpstr>
      <vt:lpstr>1. Why do we gather to worship together every week? </vt:lpstr>
      <vt:lpstr>2. What is proper worship? </vt:lpstr>
      <vt:lpstr>2. What is proper worship? </vt:lpstr>
      <vt:lpstr>3. How do I hope to foster proper worship at Mosaic? </vt:lpstr>
      <vt:lpstr>3. How do I hope to foster proper worship at Mosaic? </vt:lpstr>
      <vt:lpstr>3. How do I hope to foster proper worship at Mosaic? </vt:lpstr>
      <vt:lpstr>Ways Christians have historically communed with God: </vt:lpstr>
      <vt:lpstr> Bonus:        What about when we don’t feel like worshipping God?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 Worship</dc:title>
  <dc:creator>User</dc:creator>
  <cp:lastModifiedBy>User</cp:lastModifiedBy>
  <cp:revision>65</cp:revision>
  <cp:lastPrinted>2019-03-15T02:57:05Z</cp:lastPrinted>
  <dcterms:created xsi:type="dcterms:W3CDTF">2019-03-13T19:26:07Z</dcterms:created>
  <dcterms:modified xsi:type="dcterms:W3CDTF">2019-03-20T20:04:52Z</dcterms:modified>
</cp:coreProperties>
</file>