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40" r:id="rId2"/>
    <p:sldId id="442" r:id="rId3"/>
    <p:sldId id="641" r:id="rId4"/>
    <p:sldId id="662" r:id="rId5"/>
    <p:sldId id="663" r:id="rId6"/>
    <p:sldId id="664" r:id="rId7"/>
    <p:sldId id="666" r:id="rId8"/>
    <p:sldId id="665" r:id="rId9"/>
    <p:sldId id="661" r:id="rId10"/>
    <p:sldId id="581" r:id="rId11"/>
    <p:sldId id="667" r:id="rId12"/>
    <p:sldId id="668" r:id="rId1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3" d="100"/>
          <a:sy n="53" d="100"/>
        </p:scale>
        <p:origin x="1416"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7D649F-A64E-4244-9844-93581FAC36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7E09FF5-27B7-481F-99D5-630DACA3E5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EC268C3-3C97-4016-BCAC-620BE0D0F447}"/>
              </a:ext>
            </a:extLst>
          </p:cNvPr>
          <p:cNvSpPr>
            <a:spLocks noGrp="1"/>
          </p:cNvSpPr>
          <p:nvPr>
            <p:ph type="dt" sz="half" idx="10"/>
          </p:nvPr>
        </p:nvSpPr>
        <p:spPr/>
        <p:txBody>
          <a:bodyPr/>
          <a:lstStyle/>
          <a:p>
            <a:fld id="{1661F1D9-E0E2-4C02-AA54-9971D2D4F0E0}" type="datetimeFigureOut">
              <a:rPr lang="en-US" smtClean="0"/>
              <a:t>6/23/2018</a:t>
            </a:fld>
            <a:endParaRPr lang="en-US"/>
          </a:p>
        </p:txBody>
      </p:sp>
      <p:sp>
        <p:nvSpPr>
          <p:cNvPr id="5" name="Footer Placeholder 4">
            <a:extLst>
              <a:ext uri="{FF2B5EF4-FFF2-40B4-BE49-F238E27FC236}">
                <a16:creationId xmlns="" xmlns:a16="http://schemas.microsoft.com/office/drawing/2014/main" id="{E9C2E235-11D1-4B1D-BBA1-5632E5F3D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A665A7E-F1B2-4C1B-A53F-1D1470CE516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10424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26247B-36EC-4E82-A22E-FA1C9027ED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FAF5304-8996-475F-AE02-C701FB7ACE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0B924FF-61BE-43D0-866C-D5A6A0544C20}"/>
              </a:ext>
            </a:extLst>
          </p:cNvPr>
          <p:cNvSpPr>
            <a:spLocks noGrp="1"/>
          </p:cNvSpPr>
          <p:nvPr>
            <p:ph type="dt" sz="half" idx="10"/>
          </p:nvPr>
        </p:nvSpPr>
        <p:spPr/>
        <p:txBody>
          <a:bodyPr/>
          <a:lstStyle/>
          <a:p>
            <a:fld id="{1661F1D9-E0E2-4C02-AA54-9971D2D4F0E0}" type="datetimeFigureOut">
              <a:rPr lang="en-US" smtClean="0"/>
              <a:t>6/23/2018</a:t>
            </a:fld>
            <a:endParaRPr lang="en-US"/>
          </a:p>
        </p:txBody>
      </p:sp>
      <p:sp>
        <p:nvSpPr>
          <p:cNvPr id="5" name="Footer Placeholder 4">
            <a:extLst>
              <a:ext uri="{FF2B5EF4-FFF2-40B4-BE49-F238E27FC236}">
                <a16:creationId xmlns="" xmlns:a16="http://schemas.microsoft.com/office/drawing/2014/main" id="{B34A437B-2775-405F-8063-7FADF390D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71A59CD-A3D8-43C0-8990-4E9A815D66C9}"/>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30170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C987A53-791D-47F1-87CD-5C9AF1082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595D235-6D71-4B54-9E68-5BC1D83C2A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B37EBC-F9CB-4748-BFFF-EF150952934C}"/>
              </a:ext>
            </a:extLst>
          </p:cNvPr>
          <p:cNvSpPr>
            <a:spLocks noGrp="1"/>
          </p:cNvSpPr>
          <p:nvPr>
            <p:ph type="dt" sz="half" idx="10"/>
          </p:nvPr>
        </p:nvSpPr>
        <p:spPr/>
        <p:txBody>
          <a:bodyPr/>
          <a:lstStyle/>
          <a:p>
            <a:fld id="{1661F1D9-E0E2-4C02-AA54-9971D2D4F0E0}" type="datetimeFigureOut">
              <a:rPr lang="en-US" smtClean="0"/>
              <a:t>6/23/2018</a:t>
            </a:fld>
            <a:endParaRPr lang="en-US"/>
          </a:p>
        </p:txBody>
      </p:sp>
      <p:sp>
        <p:nvSpPr>
          <p:cNvPr id="5" name="Footer Placeholder 4">
            <a:extLst>
              <a:ext uri="{FF2B5EF4-FFF2-40B4-BE49-F238E27FC236}">
                <a16:creationId xmlns="" xmlns:a16="http://schemas.microsoft.com/office/drawing/2014/main" id="{4E0481AC-CF1C-4B17-88E2-5E541E10E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D1F793F-BDD1-4DF2-B598-D16216AD07CC}"/>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406630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CEF19B-7D9E-49DA-8EC0-5A27BA61B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A8789B6-A29D-45B2-A3B9-4515E11A0C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7A587C-0FE7-4763-8492-0D4BDACBB03B}"/>
              </a:ext>
            </a:extLst>
          </p:cNvPr>
          <p:cNvSpPr>
            <a:spLocks noGrp="1"/>
          </p:cNvSpPr>
          <p:nvPr>
            <p:ph type="dt" sz="half" idx="10"/>
          </p:nvPr>
        </p:nvSpPr>
        <p:spPr/>
        <p:txBody>
          <a:bodyPr/>
          <a:lstStyle/>
          <a:p>
            <a:fld id="{1661F1D9-E0E2-4C02-AA54-9971D2D4F0E0}" type="datetimeFigureOut">
              <a:rPr lang="en-US" smtClean="0"/>
              <a:t>6/23/2018</a:t>
            </a:fld>
            <a:endParaRPr lang="en-US"/>
          </a:p>
        </p:txBody>
      </p:sp>
      <p:sp>
        <p:nvSpPr>
          <p:cNvPr id="5" name="Footer Placeholder 4">
            <a:extLst>
              <a:ext uri="{FF2B5EF4-FFF2-40B4-BE49-F238E27FC236}">
                <a16:creationId xmlns="" xmlns:a16="http://schemas.microsoft.com/office/drawing/2014/main" id="{16FEB789-0F5E-49C2-8BA3-D3FB97D6C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E1CC172-0E9C-4544-8DDD-7A2DC531075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0781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3BBCA1-C53B-4F94-B01D-7E1B5CA388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DDCC335-906C-4893-AFDB-F279091F8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AAD830E-F6BF-4BAC-89AF-18299AC2F76B}"/>
              </a:ext>
            </a:extLst>
          </p:cNvPr>
          <p:cNvSpPr>
            <a:spLocks noGrp="1"/>
          </p:cNvSpPr>
          <p:nvPr>
            <p:ph type="dt" sz="half" idx="10"/>
          </p:nvPr>
        </p:nvSpPr>
        <p:spPr/>
        <p:txBody>
          <a:bodyPr/>
          <a:lstStyle/>
          <a:p>
            <a:fld id="{1661F1D9-E0E2-4C02-AA54-9971D2D4F0E0}" type="datetimeFigureOut">
              <a:rPr lang="en-US" smtClean="0"/>
              <a:t>6/23/2018</a:t>
            </a:fld>
            <a:endParaRPr lang="en-US"/>
          </a:p>
        </p:txBody>
      </p:sp>
      <p:sp>
        <p:nvSpPr>
          <p:cNvPr id="5" name="Footer Placeholder 4">
            <a:extLst>
              <a:ext uri="{FF2B5EF4-FFF2-40B4-BE49-F238E27FC236}">
                <a16:creationId xmlns="" xmlns:a16="http://schemas.microsoft.com/office/drawing/2014/main" id="{6DFC395E-F0A0-430B-9944-8762BC924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E9CC959-EB94-445B-8FEA-FBA1DE9C298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90859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2AF80C-5A06-4CDD-AA15-3CF1E5FA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03159D1-EB9B-4D0F-A659-337DA5A1C6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DCADD57-8272-4B45-A0F1-3C96AC30AF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22BBC41-899F-4225-9766-C7D96EBE430B}"/>
              </a:ext>
            </a:extLst>
          </p:cNvPr>
          <p:cNvSpPr>
            <a:spLocks noGrp="1"/>
          </p:cNvSpPr>
          <p:nvPr>
            <p:ph type="dt" sz="half" idx="10"/>
          </p:nvPr>
        </p:nvSpPr>
        <p:spPr/>
        <p:txBody>
          <a:bodyPr/>
          <a:lstStyle/>
          <a:p>
            <a:fld id="{1661F1D9-E0E2-4C02-AA54-9971D2D4F0E0}" type="datetimeFigureOut">
              <a:rPr lang="en-US" smtClean="0"/>
              <a:t>6/23/2018</a:t>
            </a:fld>
            <a:endParaRPr lang="en-US"/>
          </a:p>
        </p:txBody>
      </p:sp>
      <p:sp>
        <p:nvSpPr>
          <p:cNvPr id="6" name="Footer Placeholder 5">
            <a:extLst>
              <a:ext uri="{FF2B5EF4-FFF2-40B4-BE49-F238E27FC236}">
                <a16:creationId xmlns="" xmlns:a16="http://schemas.microsoft.com/office/drawing/2014/main" id="{EA5C9256-4D32-41E5-A171-4AAD62AA8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18A470D-CC3F-4CEE-8888-8C50DC422F9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96155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57A993-CA1B-474C-8D98-FF61906A94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CE09ACF-CC5F-4519-BA9D-82E761FD6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7816EBD-25F0-457C-96E9-F59CEA644D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C8DD864-F5D3-4A80-A9BB-ECD52F24B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F2647946-CEC8-4738-9691-9B2C701CDF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5463A63-C5CF-4024-832B-A46DC51B2191}"/>
              </a:ext>
            </a:extLst>
          </p:cNvPr>
          <p:cNvSpPr>
            <a:spLocks noGrp="1"/>
          </p:cNvSpPr>
          <p:nvPr>
            <p:ph type="dt" sz="half" idx="10"/>
          </p:nvPr>
        </p:nvSpPr>
        <p:spPr/>
        <p:txBody>
          <a:bodyPr/>
          <a:lstStyle/>
          <a:p>
            <a:fld id="{1661F1D9-E0E2-4C02-AA54-9971D2D4F0E0}" type="datetimeFigureOut">
              <a:rPr lang="en-US" smtClean="0"/>
              <a:t>6/23/2018</a:t>
            </a:fld>
            <a:endParaRPr lang="en-US"/>
          </a:p>
        </p:txBody>
      </p:sp>
      <p:sp>
        <p:nvSpPr>
          <p:cNvPr id="8" name="Footer Placeholder 7">
            <a:extLst>
              <a:ext uri="{FF2B5EF4-FFF2-40B4-BE49-F238E27FC236}">
                <a16:creationId xmlns="" xmlns:a16="http://schemas.microsoft.com/office/drawing/2014/main" id="{4B7C581D-4295-4234-BB6F-778EEA7EE1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C14FF6A-1ABA-4F33-9A60-B4D01BA8217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44391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1E83DC-36A1-47D3-9953-10256AA6B9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3A5162-21C9-4606-A7FA-00E4850DB7BF}"/>
              </a:ext>
            </a:extLst>
          </p:cNvPr>
          <p:cNvSpPr>
            <a:spLocks noGrp="1"/>
          </p:cNvSpPr>
          <p:nvPr>
            <p:ph type="dt" sz="half" idx="10"/>
          </p:nvPr>
        </p:nvSpPr>
        <p:spPr/>
        <p:txBody>
          <a:bodyPr/>
          <a:lstStyle/>
          <a:p>
            <a:fld id="{1661F1D9-E0E2-4C02-AA54-9971D2D4F0E0}" type="datetimeFigureOut">
              <a:rPr lang="en-US" smtClean="0"/>
              <a:t>6/23/2018</a:t>
            </a:fld>
            <a:endParaRPr lang="en-US"/>
          </a:p>
        </p:txBody>
      </p:sp>
      <p:sp>
        <p:nvSpPr>
          <p:cNvPr id="4" name="Footer Placeholder 3">
            <a:extLst>
              <a:ext uri="{FF2B5EF4-FFF2-40B4-BE49-F238E27FC236}">
                <a16:creationId xmlns="" xmlns:a16="http://schemas.microsoft.com/office/drawing/2014/main" id="{2DED4540-7D79-426B-A93D-28BB6AA65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FA46567-3552-4C00-A419-991C5F582F7D}"/>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375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5D98EAB-5D23-4489-A2C0-4827460EE63D}"/>
              </a:ext>
            </a:extLst>
          </p:cNvPr>
          <p:cNvSpPr>
            <a:spLocks noGrp="1"/>
          </p:cNvSpPr>
          <p:nvPr>
            <p:ph type="dt" sz="half" idx="10"/>
          </p:nvPr>
        </p:nvSpPr>
        <p:spPr/>
        <p:txBody>
          <a:bodyPr/>
          <a:lstStyle/>
          <a:p>
            <a:fld id="{1661F1D9-E0E2-4C02-AA54-9971D2D4F0E0}" type="datetimeFigureOut">
              <a:rPr lang="en-US" smtClean="0"/>
              <a:t>6/23/2018</a:t>
            </a:fld>
            <a:endParaRPr lang="en-US"/>
          </a:p>
        </p:txBody>
      </p:sp>
      <p:sp>
        <p:nvSpPr>
          <p:cNvPr id="3" name="Footer Placeholder 2">
            <a:extLst>
              <a:ext uri="{FF2B5EF4-FFF2-40B4-BE49-F238E27FC236}">
                <a16:creationId xmlns="" xmlns:a16="http://schemas.microsoft.com/office/drawing/2014/main" id="{94AC44F3-9C1B-4FA8-9FDD-8B2271FE7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8FC51A0-D76E-42A3-AA1F-525558C12131}"/>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20092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36DB74-D836-4D48-845F-DA1534BD6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32A328C-530A-4678-8D58-5553F4BD4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A41F965-9F06-4550-8B99-4CF30A449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7508DE7-8811-4860-A63E-967080A664AB}"/>
              </a:ext>
            </a:extLst>
          </p:cNvPr>
          <p:cNvSpPr>
            <a:spLocks noGrp="1"/>
          </p:cNvSpPr>
          <p:nvPr>
            <p:ph type="dt" sz="half" idx="10"/>
          </p:nvPr>
        </p:nvSpPr>
        <p:spPr/>
        <p:txBody>
          <a:bodyPr/>
          <a:lstStyle/>
          <a:p>
            <a:fld id="{1661F1D9-E0E2-4C02-AA54-9971D2D4F0E0}" type="datetimeFigureOut">
              <a:rPr lang="en-US" smtClean="0"/>
              <a:t>6/23/2018</a:t>
            </a:fld>
            <a:endParaRPr lang="en-US"/>
          </a:p>
        </p:txBody>
      </p:sp>
      <p:sp>
        <p:nvSpPr>
          <p:cNvPr id="6" name="Footer Placeholder 5">
            <a:extLst>
              <a:ext uri="{FF2B5EF4-FFF2-40B4-BE49-F238E27FC236}">
                <a16:creationId xmlns="" xmlns:a16="http://schemas.microsoft.com/office/drawing/2014/main" id="{445D43D4-1B6E-4E8F-BD56-45E91180E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0895E81-812C-43DA-B687-40136A6EC2B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88516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494A9F-2275-432A-A2BA-935631727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4E21DFA-9B7A-408E-9029-9A8C52502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980AD7F-38B3-4F78-A3E7-DAEC2EEC6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DA335AB-7E3A-4E6D-8F8A-58D957FF45D0}"/>
              </a:ext>
            </a:extLst>
          </p:cNvPr>
          <p:cNvSpPr>
            <a:spLocks noGrp="1"/>
          </p:cNvSpPr>
          <p:nvPr>
            <p:ph type="dt" sz="half" idx="10"/>
          </p:nvPr>
        </p:nvSpPr>
        <p:spPr/>
        <p:txBody>
          <a:bodyPr/>
          <a:lstStyle/>
          <a:p>
            <a:fld id="{1661F1D9-E0E2-4C02-AA54-9971D2D4F0E0}" type="datetimeFigureOut">
              <a:rPr lang="en-US" smtClean="0"/>
              <a:t>6/23/2018</a:t>
            </a:fld>
            <a:endParaRPr lang="en-US"/>
          </a:p>
        </p:txBody>
      </p:sp>
      <p:sp>
        <p:nvSpPr>
          <p:cNvPr id="6" name="Footer Placeholder 5">
            <a:extLst>
              <a:ext uri="{FF2B5EF4-FFF2-40B4-BE49-F238E27FC236}">
                <a16:creationId xmlns="" xmlns:a16="http://schemas.microsoft.com/office/drawing/2014/main" id="{C55F8E36-E446-4619-AA84-9FEBD2538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E3493C9-B508-423C-83ED-BD414652561A}"/>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50657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195E458-F24C-431D-8AED-CC4C1D445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54B244A-8486-4C41-B3E0-2CE56ADEA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15E2C90-FD38-49F3-B99A-2E1F92EB1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F1D9-E0E2-4C02-AA54-9971D2D4F0E0}" type="datetimeFigureOut">
              <a:rPr lang="en-US" smtClean="0"/>
              <a:t>6/23/2018</a:t>
            </a:fld>
            <a:endParaRPr lang="en-US"/>
          </a:p>
        </p:txBody>
      </p:sp>
      <p:sp>
        <p:nvSpPr>
          <p:cNvPr id="5" name="Footer Placeholder 4">
            <a:extLst>
              <a:ext uri="{FF2B5EF4-FFF2-40B4-BE49-F238E27FC236}">
                <a16:creationId xmlns="" xmlns:a16="http://schemas.microsoft.com/office/drawing/2014/main" id="{2ECFDC13-402F-4E6B-A957-E5B2AE3C1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D8A585B-8BDD-4726-81AF-3929B061E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EF661-ED2A-419C-82C3-C872583F532D}" type="slidenum">
              <a:rPr lang="en-US" smtClean="0"/>
              <a:t>‹#›</a:t>
            </a:fld>
            <a:endParaRPr lang="en-US"/>
          </a:p>
        </p:txBody>
      </p:sp>
    </p:spTree>
    <p:extLst>
      <p:ext uri="{BB962C8B-B14F-4D97-AF65-F5344CB8AC3E}">
        <p14:creationId xmlns:p14="http://schemas.microsoft.com/office/powerpoint/2010/main" val="371898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eter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09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1861" y="164233"/>
            <a:ext cx="11690252" cy="6413987"/>
          </a:xfrm>
        </p:spPr>
        <p:txBody>
          <a:bodyPr>
            <a:noAutofit/>
          </a:bodyPr>
          <a:lstStyle/>
          <a:p>
            <a:pPr algn="ctr"/>
            <a:r>
              <a:rPr lang="en-US" sz="6000" dirty="0">
                <a:solidFill>
                  <a:schemeClr val="bg1"/>
                </a:solidFill>
                <a:latin typeface="+mn-lt"/>
              </a:rPr>
              <a:t>What are you looking forward to </a:t>
            </a:r>
            <a:r>
              <a:rPr lang="en-US" sz="6000" dirty="0" smtClean="0">
                <a:solidFill>
                  <a:schemeClr val="bg1"/>
                </a:solidFill>
                <a:latin typeface="+mn-lt"/>
              </a:rPr>
              <a:t/>
            </a:r>
            <a:br>
              <a:rPr lang="en-US" sz="6000" dirty="0" smtClean="0">
                <a:solidFill>
                  <a:schemeClr val="bg1"/>
                </a:solidFill>
                <a:latin typeface="+mn-lt"/>
              </a:rPr>
            </a:br>
            <a:r>
              <a:rPr lang="en-US" sz="6000" dirty="0" smtClean="0">
                <a:solidFill>
                  <a:schemeClr val="bg1"/>
                </a:solidFill>
                <a:latin typeface="+mn-lt"/>
              </a:rPr>
              <a:t>in eternity?</a:t>
            </a:r>
            <a:br>
              <a:rPr lang="en-US" sz="6000" dirty="0" smtClean="0">
                <a:solidFill>
                  <a:schemeClr val="bg1"/>
                </a:solidFill>
                <a:latin typeface="+mn-lt"/>
              </a:rPr>
            </a:br>
            <a:r>
              <a:rPr lang="en-US" sz="6000" dirty="0" smtClean="0">
                <a:solidFill>
                  <a:schemeClr val="bg1"/>
                </a:solidFill>
                <a:latin typeface="+mn-lt"/>
              </a:rPr>
              <a:t>  </a:t>
            </a:r>
            <a:br>
              <a:rPr lang="en-US" sz="6000" dirty="0" smtClean="0">
                <a:solidFill>
                  <a:schemeClr val="bg1"/>
                </a:solidFill>
                <a:latin typeface="+mn-lt"/>
              </a:rPr>
            </a:br>
            <a:r>
              <a:rPr lang="en-US" sz="6000" dirty="0" smtClean="0">
                <a:solidFill>
                  <a:schemeClr val="bg1"/>
                </a:solidFill>
                <a:latin typeface="+mn-lt"/>
              </a:rPr>
              <a:t/>
            </a:r>
            <a:br>
              <a:rPr lang="en-US" sz="6000" dirty="0" smtClean="0">
                <a:solidFill>
                  <a:schemeClr val="bg1"/>
                </a:solidFill>
                <a:latin typeface="+mn-lt"/>
              </a:rPr>
            </a:br>
            <a:r>
              <a:rPr lang="en-US" sz="6000" dirty="0">
                <a:solidFill>
                  <a:schemeClr val="bg1"/>
                </a:solidFill>
                <a:latin typeface="+mn-lt"/>
              </a:rPr>
              <a:t/>
            </a:r>
            <a:br>
              <a:rPr lang="en-US" sz="6000" dirty="0">
                <a:solidFill>
                  <a:schemeClr val="bg1"/>
                </a:solidFill>
                <a:latin typeface="+mn-lt"/>
              </a:rPr>
            </a:br>
            <a:r>
              <a:rPr lang="en-US" sz="6000" dirty="0" smtClean="0">
                <a:solidFill>
                  <a:schemeClr val="bg1"/>
                </a:solidFill>
                <a:latin typeface="+mn-lt"/>
              </a:rPr>
              <a:t>Anything you’re </a:t>
            </a:r>
            <a:r>
              <a:rPr lang="en-US" sz="6000" i="1" dirty="0" smtClean="0">
                <a:solidFill>
                  <a:schemeClr val="bg1"/>
                </a:solidFill>
                <a:latin typeface="+mn-lt"/>
              </a:rPr>
              <a:t>not</a:t>
            </a:r>
            <a:r>
              <a:rPr lang="en-US" sz="6000" dirty="0" smtClean="0">
                <a:solidFill>
                  <a:schemeClr val="bg1"/>
                </a:solidFill>
                <a:latin typeface="+mn-lt"/>
              </a:rPr>
              <a:t> </a:t>
            </a:r>
            <a:r>
              <a:rPr lang="en-US" sz="6000" dirty="0">
                <a:solidFill>
                  <a:schemeClr val="bg1"/>
                </a:solidFill>
                <a:latin typeface="+mn-lt"/>
              </a:rPr>
              <a:t>looking </a:t>
            </a:r>
            <a:r>
              <a:rPr lang="en-US" sz="6000" dirty="0" smtClean="0">
                <a:solidFill>
                  <a:schemeClr val="bg1"/>
                </a:solidFill>
                <a:latin typeface="+mn-lt"/>
              </a:rPr>
              <a:t/>
            </a:r>
            <a:br>
              <a:rPr lang="en-US" sz="6000" dirty="0" smtClean="0">
                <a:solidFill>
                  <a:schemeClr val="bg1"/>
                </a:solidFill>
                <a:latin typeface="+mn-lt"/>
              </a:rPr>
            </a:br>
            <a:r>
              <a:rPr lang="en-US" sz="6000" dirty="0" smtClean="0">
                <a:solidFill>
                  <a:schemeClr val="bg1"/>
                </a:solidFill>
                <a:latin typeface="+mn-lt"/>
              </a:rPr>
              <a:t>forward to in eternity? </a:t>
            </a:r>
            <a:endParaRPr lang="en-US" sz="6000" dirty="0">
              <a:solidFill>
                <a:schemeClr val="bg1"/>
              </a:solidFill>
              <a:latin typeface="+mn-lt"/>
            </a:endParaRPr>
          </a:p>
        </p:txBody>
      </p:sp>
    </p:spTree>
    <p:extLst>
      <p:ext uri="{BB962C8B-B14F-4D97-AF65-F5344CB8AC3E}">
        <p14:creationId xmlns:p14="http://schemas.microsoft.com/office/powerpoint/2010/main" val="10384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schemeClr val="bg1"/>
                </a:solidFill>
                <a:latin typeface="+mn-lt"/>
              </a:rPr>
              <a:t>WHY </a:t>
            </a:r>
            <a:r>
              <a:rPr lang="en-US" b="1" dirty="0" smtClean="0">
                <a:solidFill>
                  <a:schemeClr val="bg1"/>
                </a:solidFill>
                <a:latin typeface="+mn-lt"/>
              </a:rPr>
              <a:t>do we tend to resist </a:t>
            </a:r>
            <a:r>
              <a:rPr lang="en-US" b="1" smtClean="0">
                <a:solidFill>
                  <a:schemeClr val="bg1"/>
                </a:solidFill>
                <a:latin typeface="+mn-lt"/>
              </a:rPr>
              <a:t>this truth of </a:t>
            </a: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divine </a:t>
            </a:r>
            <a:r>
              <a:rPr lang="en-US" b="1" dirty="0">
                <a:solidFill>
                  <a:schemeClr val="bg1"/>
                </a:solidFill>
                <a:latin typeface="+mn-lt"/>
              </a:rPr>
              <a:t>eternal </a:t>
            </a:r>
            <a:r>
              <a:rPr lang="en-US" b="1" dirty="0" smtClean="0">
                <a:solidFill>
                  <a:schemeClr val="bg1"/>
                </a:solidFill>
                <a:latin typeface="+mn-lt"/>
              </a:rPr>
              <a:t>judgment?</a:t>
            </a:r>
            <a:r>
              <a:rPr lang="en-US" dirty="0" smtClean="0">
                <a:solidFill>
                  <a:schemeClr val="bg1"/>
                </a:solidFill>
                <a:latin typeface="+mn-lt"/>
              </a:rPr>
              <a:t> </a:t>
            </a:r>
            <a:endParaRPr lang="en-US" dirty="0">
              <a:solidFill>
                <a:schemeClr val="bg1"/>
              </a:solidFill>
              <a:latin typeface="+mn-lt"/>
            </a:endParaRPr>
          </a:p>
        </p:txBody>
      </p:sp>
      <p:pic>
        <p:nvPicPr>
          <p:cNvPr id="1028" name="Picture 4" descr="Image result for God's judgment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794" y="1868109"/>
            <a:ext cx="8756412" cy="479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8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603" y="164234"/>
            <a:ext cx="11715510" cy="6564111"/>
          </a:xfrm>
        </p:spPr>
        <p:txBody>
          <a:bodyPr>
            <a:noAutofit/>
          </a:bodyPr>
          <a:lstStyle/>
          <a:p>
            <a:r>
              <a:rPr lang="en-US" sz="4800" dirty="0" smtClean="0">
                <a:solidFill>
                  <a:schemeClr val="bg1"/>
                </a:solidFill>
                <a:latin typeface="+mn-lt"/>
              </a:rPr>
              <a:t>Since what Jesus told us in these parables is true for </a:t>
            </a:r>
            <a:r>
              <a:rPr lang="en-US" sz="4800" dirty="0">
                <a:solidFill>
                  <a:schemeClr val="bg1"/>
                </a:solidFill>
                <a:latin typeface="+mn-lt"/>
              </a:rPr>
              <a:t>both </a:t>
            </a:r>
            <a:r>
              <a:rPr lang="en-US" sz="4800" dirty="0" smtClean="0">
                <a:solidFill>
                  <a:schemeClr val="bg1"/>
                </a:solidFill>
                <a:latin typeface="+mn-lt"/>
              </a:rPr>
              <a:t>saved and unsaved people</a:t>
            </a:r>
            <a:r>
              <a:rPr lang="en-US" sz="4800" dirty="0">
                <a:solidFill>
                  <a:schemeClr val="bg1"/>
                </a:solidFill>
                <a:latin typeface="+mn-lt"/>
              </a:rPr>
              <a:t>, how should that change the way </a:t>
            </a:r>
            <a:r>
              <a:rPr lang="en-US" sz="4800" dirty="0" smtClean="0">
                <a:solidFill>
                  <a:schemeClr val="bg1"/>
                </a:solidFill>
                <a:latin typeface="+mn-lt"/>
              </a:rPr>
              <a:t>WE live </a:t>
            </a:r>
            <a:r>
              <a:rPr lang="en-US" sz="4800" dirty="0">
                <a:solidFill>
                  <a:schemeClr val="bg1"/>
                </a:solidFill>
                <a:latin typeface="+mn-lt"/>
              </a:rPr>
              <a:t>this week and beyond? </a:t>
            </a:r>
            <a:r>
              <a:rPr lang="en-US" sz="4800" dirty="0" smtClean="0">
                <a:solidFill>
                  <a:schemeClr val="bg1"/>
                </a:solidFill>
                <a:latin typeface="+mn-lt"/>
              </a:rPr>
              <a:t/>
            </a:r>
            <a:br>
              <a:rPr lang="en-US" sz="4800" dirty="0" smtClean="0">
                <a:solidFill>
                  <a:schemeClr val="bg1"/>
                </a:solidFill>
                <a:latin typeface="+mn-lt"/>
              </a:rPr>
            </a:br>
            <a:r>
              <a:rPr lang="en-US" sz="4800" dirty="0">
                <a:solidFill>
                  <a:schemeClr val="bg1"/>
                </a:solidFill>
                <a:latin typeface="+mn-lt"/>
              </a:rPr>
              <a:t/>
            </a:r>
            <a:br>
              <a:rPr lang="en-US" sz="4800" dirty="0">
                <a:solidFill>
                  <a:schemeClr val="bg1"/>
                </a:solidFill>
                <a:latin typeface="+mn-lt"/>
              </a:rPr>
            </a:br>
            <a:r>
              <a:rPr lang="en-US" sz="4800" dirty="0" smtClean="0">
                <a:solidFill>
                  <a:schemeClr val="bg1"/>
                </a:solidFill>
                <a:latin typeface="+mn-lt"/>
              </a:rPr>
              <a:t>What </a:t>
            </a:r>
            <a:r>
              <a:rPr lang="en-US" sz="4800" dirty="0">
                <a:solidFill>
                  <a:schemeClr val="bg1"/>
                </a:solidFill>
                <a:latin typeface="+mn-lt"/>
              </a:rPr>
              <a:t>steps could we take to </a:t>
            </a:r>
            <a:r>
              <a:rPr lang="en-US" sz="4800" dirty="0" smtClean="0">
                <a:solidFill>
                  <a:schemeClr val="bg1"/>
                </a:solidFill>
                <a:latin typeface="+mn-lt"/>
              </a:rPr>
              <a:t>effect those changes? </a:t>
            </a:r>
            <a:endParaRPr lang="en-US" sz="4800" dirty="0">
              <a:solidFill>
                <a:schemeClr val="bg1"/>
              </a:solidFill>
              <a:latin typeface="+mn-lt"/>
            </a:endParaRPr>
          </a:p>
        </p:txBody>
      </p:sp>
    </p:spTree>
    <p:extLst>
      <p:ext uri="{BB962C8B-B14F-4D97-AF65-F5344CB8AC3E}">
        <p14:creationId xmlns:p14="http://schemas.microsoft.com/office/powerpoint/2010/main" val="188689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476" y="164234"/>
            <a:ext cx="12242043" cy="1609975"/>
          </a:xfrm>
        </p:spPr>
        <p:txBody>
          <a:bodyPr>
            <a:noAutofit/>
          </a:bodyPr>
          <a:lstStyle/>
          <a:p>
            <a:pPr algn="ctr"/>
            <a:r>
              <a:rPr lang="en-US" sz="4800" dirty="0" smtClean="0">
                <a:solidFill>
                  <a:schemeClr val="bg1"/>
                </a:solidFill>
                <a:latin typeface="+mn-lt"/>
              </a:rPr>
              <a:t>OPPORTUNITIES TO SHARE CHRIST </a:t>
            </a:r>
            <a:br>
              <a:rPr lang="en-US" sz="4800" dirty="0" smtClean="0">
                <a:solidFill>
                  <a:schemeClr val="bg1"/>
                </a:solidFill>
                <a:latin typeface="+mn-lt"/>
              </a:rPr>
            </a:br>
            <a:r>
              <a:rPr lang="en-US" sz="4800" dirty="0" smtClean="0">
                <a:solidFill>
                  <a:schemeClr val="bg1"/>
                </a:solidFill>
                <a:latin typeface="+mn-lt"/>
              </a:rPr>
              <a:t>THIS SUMMER</a:t>
            </a:r>
            <a:endParaRPr lang="en-US" sz="4800" dirty="0">
              <a:solidFill>
                <a:schemeClr val="bg1"/>
              </a:solidFill>
              <a:latin typeface="+mn-lt"/>
            </a:endParaRPr>
          </a:p>
        </p:txBody>
      </p:sp>
      <p:pic>
        <p:nvPicPr>
          <p:cNvPr id="2050" name="Picture 2" descr="Image result for franklin graham decision america pacific northwest t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76" y="1447800"/>
            <a:ext cx="238125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hurch group cam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4191000"/>
            <a:ext cx="61912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mall group di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634" y="2257282"/>
            <a:ext cx="6435725" cy="22793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two people tal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422284"/>
            <a:ext cx="3276171" cy="24357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two people pray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9475" y="1393163"/>
            <a:ext cx="3692525" cy="189203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Saturate Spoka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2764" y="2638353"/>
            <a:ext cx="9884769" cy="329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82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6"/>
                                        </p:tgtEl>
                                        <p:attrNameLst>
                                          <p:attrName>style.visibility</p:attrName>
                                        </p:attrNameLst>
                                      </p:cBhvr>
                                      <p:to>
                                        <p:strVal val="visible"/>
                                      </p:to>
                                    </p:set>
                                    <p:animEffect transition="in" filter="fade">
                                      <p:cBhvr>
                                        <p:cTn id="25" dur="500"/>
                                        <p:tgtEl>
                                          <p:spTgt spid="205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58"/>
                                        </p:tgtEl>
                                        <p:attrNameLst>
                                          <p:attrName>style.visibility</p:attrName>
                                        </p:attrNameLst>
                                      </p:cBhvr>
                                      <p:to>
                                        <p:strVal val="visible"/>
                                      </p:to>
                                    </p:set>
                                    <p:animEffect transition="in" filter="fade">
                                      <p:cBhvr>
                                        <p:cTn id="30" dur="500"/>
                                        <p:tgtEl>
                                          <p:spTgt spid="205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60"/>
                                        </p:tgtEl>
                                        <p:attrNameLst>
                                          <p:attrName>style.visibility</p:attrName>
                                        </p:attrNameLst>
                                      </p:cBhvr>
                                      <p:to>
                                        <p:strVal val="visible"/>
                                      </p:to>
                                    </p:set>
                                    <p:animEffect transition="in" filter="fade">
                                      <p:cBhvr>
                                        <p:cTn id="35"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928510"/>
            <a:ext cx="12002113" cy="872996"/>
          </a:xfrm>
        </p:spPr>
        <p:txBody>
          <a:bodyPr>
            <a:noAutofit/>
          </a:bodyPr>
          <a:lstStyle/>
          <a:p>
            <a:pPr algn="ctr"/>
            <a:r>
              <a:rPr lang="en-US" sz="5400" b="1" dirty="0">
                <a:solidFill>
                  <a:schemeClr val="bg1"/>
                </a:solidFill>
                <a:latin typeface="+mn-lt"/>
              </a:rPr>
              <a:t>	</a:t>
            </a:r>
            <a:r>
              <a:rPr lang="en-US" sz="5400" b="1" dirty="0" smtClean="0">
                <a:solidFill>
                  <a:schemeClr val="bg1"/>
                </a:solidFill>
                <a:latin typeface="+mn-lt"/>
              </a:rPr>
              <a:t>PARABLES OF JUDGMENT</a:t>
            </a:r>
            <a:endParaRPr lang="en-US" sz="5400" b="1" dirty="0">
              <a:solidFill>
                <a:schemeClr val="bg1"/>
              </a:solidFill>
              <a:latin typeface="+mn-lt"/>
            </a:endParaRPr>
          </a:p>
        </p:txBody>
      </p:sp>
    </p:spTree>
    <p:extLst>
      <p:ext uri="{BB962C8B-B14F-4D97-AF65-F5344CB8AC3E}">
        <p14:creationId xmlns:p14="http://schemas.microsoft.com/office/powerpoint/2010/main" val="199646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60421" y="1"/>
            <a:ext cx="12031579" cy="6863417"/>
          </a:xfrm>
          <a:prstGeom prst="rect">
            <a:avLst/>
          </a:prstGeom>
        </p:spPr>
        <p:txBody>
          <a:bodyPr wrap="square">
            <a:spAutoFit/>
          </a:bodyPr>
          <a:lstStyle/>
          <a:p>
            <a:r>
              <a:rPr lang="en-US" sz="4400" b="1" u="sng" dirty="0">
                <a:solidFill>
                  <a:schemeClr val="bg1"/>
                </a:solidFill>
              </a:rPr>
              <a:t>Romans </a:t>
            </a:r>
            <a:r>
              <a:rPr lang="en-US" sz="4400" b="1" u="sng" dirty="0" smtClean="0">
                <a:solidFill>
                  <a:schemeClr val="bg1"/>
                </a:solidFill>
              </a:rPr>
              <a:t>14:10-12</a:t>
            </a:r>
            <a:endParaRPr lang="en-US" sz="4400" u="sng" dirty="0">
              <a:solidFill>
                <a:schemeClr val="bg1"/>
              </a:solidFill>
            </a:endParaRPr>
          </a:p>
          <a:p>
            <a:r>
              <a:rPr lang="en-US" sz="4400" i="1" dirty="0" smtClean="0">
                <a:solidFill>
                  <a:schemeClr val="bg1"/>
                </a:solidFill>
              </a:rPr>
              <a:t>You</a:t>
            </a:r>
            <a:r>
              <a:rPr lang="en-US" sz="4400" i="1" dirty="0">
                <a:solidFill>
                  <a:schemeClr val="bg1"/>
                </a:solidFill>
              </a:rPr>
              <a:t>, then, why do you judge your brother or sister? Or why do you treat them with contempt? For </a:t>
            </a:r>
            <a:r>
              <a:rPr lang="en-US" sz="4400" i="1" u="sng" dirty="0">
                <a:solidFill>
                  <a:schemeClr val="bg1"/>
                </a:solidFill>
              </a:rPr>
              <a:t>we will all stand before God’s judgment seat.</a:t>
            </a:r>
            <a:r>
              <a:rPr lang="en-US" sz="4400" i="1" dirty="0">
                <a:solidFill>
                  <a:schemeClr val="bg1"/>
                </a:solidFill>
              </a:rPr>
              <a:t>  </a:t>
            </a:r>
            <a:r>
              <a:rPr lang="en-US" sz="4400" i="1" dirty="0" smtClean="0">
                <a:solidFill>
                  <a:schemeClr val="bg1"/>
                </a:solidFill>
              </a:rPr>
              <a:t> </a:t>
            </a:r>
            <a:r>
              <a:rPr lang="en-US" sz="4400" b="1" i="1" baseline="30000" dirty="0" smtClean="0">
                <a:solidFill>
                  <a:schemeClr val="bg1"/>
                </a:solidFill>
              </a:rPr>
              <a:t>11</a:t>
            </a:r>
            <a:r>
              <a:rPr lang="en-US" sz="4400" b="1" i="1" baseline="30000" dirty="0">
                <a:solidFill>
                  <a:schemeClr val="bg1"/>
                </a:solidFill>
              </a:rPr>
              <a:t> </a:t>
            </a:r>
            <a:r>
              <a:rPr lang="en-US" sz="4400" i="1" dirty="0">
                <a:solidFill>
                  <a:schemeClr val="bg1"/>
                </a:solidFill>
              </a:rPr>
              <a:t>It is written:</a:t>
            </a:r>
            <a:r>
              <a:rPr lang="en-US" sz="4400" dirty="0">
                <a:solidFill>
                  <a:schemeClr val="bg1"/>
                </a:solidFill>
              </a:rPr>
              <a:t> </a:t>
            </a:r>
            <a:endParaRPr lang="en-US" sz="4400" dirty="0" smtClean="0">
              <a:solidFill>
                <a:schemeClr val="bg1"/>
              </a:solidFill>
            </a:endParaRPr>
          </a:p>
          <a:p>
            <a:r>
              <a:rPr lang="en-US" sz="4400" i="1" dirty="0">
                <a:solidFill>
                  <a:schemeClr val="bg1"/>
                </a:solidFill>
              </a:rPr>
              <a:t>	</a:t>
            </a:r>
            <a:r>
              <a:rPr lang="en-US" sz="4400" i="1" dirty="0" smtClean="0">
                <a:solidFill>
                  <a:schemeClr val="bg1"/>
                </a:solidFill>
              </a:rPr>
              <a:t>“‘</a:t>
            </a:r>
            <a:r>
              <a:rPr lang="en-US" sz="4400" i="1" dirty="0">
                <a:solidFill>
                  <a:schemeClr val="bg1"/>
                </a:solidFill>
              </a:rPr>
              <a:t>As surely as I live,’ says the Lord,</a:t>
            </a:r>
            <a:br>
              <a:rPr lang="en-US" sz="4400" i="1" dirty="0">
                <a:solidFill>
                  <a:schemeClr val="bg1"/>
                </a:solidFill>
              </a:rPr>
            </a:br>
            <a:r>
              <a:rPr lang="en-US" sz="4400" i="1" dirty="0" smtClean="0">
                <a:solidFill>
                  <a:schemeClr val="bg1"/>
                </a:solidFill>
              </a:rPr>
              <a:t>	‘</a:t>
            </a:r>
            <a:r>
              <a:rPr lang="en-US" sz="4400" i="1" dirty="0">
                <a:solidFill>
                  <a:schemeClr val="bg1"/>
                </a:solidFill>
              </a:rPr>
              <a:t>every knee will bow before me;</a:t>
            </a:r>
            <a:br>
              <a:rPr lang="en-US" sz="4400" i="1" dirty="0">
                <a:solidFill>
                  <a:schemeClr val="bg1"/>
                </a:solidFill>
              </a:rPr>
            </a:br>
            <a:r>
              <a:rPr lang="en-US" sz="4400" i="1" dirty="0">
                <a:solidFill>
                  <a:schemeClr val="bg1"/>
                </a:solidFill>
              </a:rPr>
              <a:t>    </a:t>
            </a:r>
            <a:r>
              <a:rPr lang="en-US" sz="4400" i="1" dirty="0" smtClean="0">
                <a:solidFill>
                  <a:schemeClr val="bg1"/>
                </a:solidFill>
              </a:rPr>
              <a:t>	every </a:t>
            </a:r>
            <a:r>
              <a:rPr lang="en-US" sz="4400" i="1" dirty="0">
                <a:solidFill>
                  <a:schemeClr val="bg1"/>
                </a:solidFill>
              </a:rPr>
              <a:t>tongue will acknowledge God</a:t>
            </a:r>
            <a:r>
              <a:rPr lang="en-US" sz="4400" i="1" dirty="0" smtClean="0">
                <a:solidFill>
                  <a:schemeClr val="bg1"/>
                </a:solidFill>
              </a:rPr>
              <a:t>.’”</a:t>
            </a:r>
            <a:endParaRPr lang="en-US" sz="4400" dirty="0">
              <a:solidFill>
                <a:schemeClr val="bg1"/>
              </a:solidFill>
            </a:endParaRPr>
          </a:p>
          <a:p>
            <a:r>
              <a:rPr lang="en-US" sz="4400" i="1" dirty="0" smtClean="0">
                <a:solidFill>
                  <a:schemeClr val="bg1"/>
                </a:solidFill>
              </a:rPr>
              <a:t>So </a:t>
            </a:r>
            <a:r>
              <a:rPr lang="en-US" sz="4400" i="1" dirty="0">
                <a:solidFill>
                  <a:schemeClr val="bg1"/>
                </a:solidFill>
              </a:rPr>
              <a:t>then, each of us will give an account of ourselves to God.</a:t>
            </a:r>
            <a:r>
              <a:rPr lang="en-US" sz="4400" dirty="0">
                <a:solidFill>
                  <a:schemeClr val="bg1"/>
                </a:solidFill>
              </a:rPr>
              <a:t> </a:t>
            </a:r>
          </a:p>
        </p:txBody>
      </p:sp>
    </p:spTree>
    <p:extLst>
      <p:ext uri="{BB962C8B-B14F-4D97-AF65-F5344CB8AC3E}">
        <p14:creationId xmlns:p14="http://schemas.microsoft.com/office/powerpoint/2010/main" val="157489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60421" y="465222"/>
            <a:ext cx="12031579" cy="5262979"/>
          </a:xfrm>
          <a:prstGeom prst="rect">
            <a:avLst/>
          </a:prstGeom>
        </p:spPr>
        <p:txBody>
          <a:bodyPr wrap="square">
            <a:spAutoFit/>
          </a:bodyPr>
          <a:lstStyle/>
          <a:p>
            <a:r>
              <a:rPr lang="en-US" sz="4800" b="1" u="sng" dirty="0">
                <a:solidFill>
                  <a:schemeClr val="bg1"/>
                </a:solidFill>
              </a:rPr>
              <a:t>2 Corinthians 5:9, </a:t>
            </a:r>
            <a:r>
              <a:rPr lang="en-US" sz="4800" b="1" u="sng" dirty="0" smtClean="0">
                <a:solidFill>
                  <a:schemeClr val="bg1"/>
                </a:solidFill>
              </a:rPr>
              <a:t>10</a:t>
            </a:r>
            <a:endParaRPr lang="en-US" sz="4800" u="sng" dirty="0">
              <a:solidFill>
                <a:schemeClr val="bg1"/>
              </a:solidFill>
            </a:endParaRPr>
          </a:p>
          <a:p>
            <a:r>
              <a:rPr lang="en-US" sz="4800" i="1" dirty="0" smtClean="0">
                <a:solidFill>
                  <a:schemeClr val="bg1"/>
                </a:solidFill>
              </a:rPr>
              <a:t>So </a:t>
            </a:r>
            <a:r>
              <a:rPr lang="en-US" sz="4800" i="1" dirty="0">
                <a:solidFill>
                  <a:schemeClr val="bg1"/>
                </a:solidFill>
              </a:rPr>
              <a:t>we make it our goal to please him, whether we are at home in the body or away from it. </a:t>
            </a:r>
            <a:r>
              <a:rPr lang="en-US" sz="4800" b="1" i="1" baseline="30000" dirty="0">
                <a:solidFill>
                  <a:schemeClr val="bg1"/>
                </a:solidFill>
              </a:rPr>
              <a:t>10</a:t>
            </a:r>
            <a:r>
              <a:rPr lang="en-US" sz="4800" i="1" dirty="0">
                <a:solidFill>
                  <a:schemeClr val="bg1"/>
                </a:solidFill>
              </a:rPr>
              <a:t> For </a:t>
            </a:r>
            <a:r>
              <a:rPr lang="en-US" sz="4800" i="1" u="sng" dirty="0">
                <a:solidFill>
                  <a:schemeClr val="bg1"/>
                </a:solidFill>
              </a:rPr>
              <a:t>we must all appear before the judgment seat of Christ</a:t>
            </a:r>
            <a:r>
              <a:rPr lang="en-US" sz="4800" i="1" dirty="0">
                <a:solidFill>
                  <a:schemeClr val="bg1"/>
                </a:solidFill>
              </a:rPr>
              <a:t>, so that each of us may receive what is due us for the things done while in the body, whether good or bad</a:t>
            </a:r>
            <a:r>
              <a:rPr lang="en-US" sz="4800" i="1"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165990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60421" y="465222"/>
            <a:ext cx="12031579" cy="6001643"/>
          </a:xfrm>
          <a:prstGeom prst="rect">
            <a:avLst/>
          </a:prstGeom>
        </p:spPr>
        <p:txBody>
          <a:bodyPr wrap="square">
            <a:spAutoFit/>
          </a:bodyPr>
          <a:lstStyle/>
          <a:p>
            <a:r>
              <a:rPr lang="en-US" sz="4800" b="1" u="sng" dirty="0">
                <a:solidFill>
                  <a:schemeClr val="bg1"/>
                </a:solidFill>
              </a:rPr>
              <a:t>Hebrews 6:1, </a:t>
            </a:r>
            <a:r>
              <a:rPr lang="en-US" sz="4800" b="1" u="sng" dirty="0" smtClean="0">
                <a:solidFill>
                  <a:schemeClr val="bg1"/>
                </a:solidFill>
              </a:rPr>
              <a:t>2</a:t>
            </a:r>
            <a:endParaRPr lang="en-US" sz="4800" u="sng" dirty="0">
              <a:solidFill>
                <a:schemeClr val="bg1"/>
              </a:solidFill>
            </a:endParaRPr>
          </a:p>
          <a:p>
            <a:r>
              <a:rPr lang="en-US" sz="4800" i="1" dirty="0" smtClean="0">
                <a:solidFill>
                  <a:schemeClr val="bg1"/>
                </a:solidFill>
              </a:rPr>
              <a:t>Therefore </a:t>
            </a:r>
            <a:r>
              <a:rPr lang="en-US" sz="4800" i="1" dirty="0">
                <a:solidFill>
                  <a:schemeClr val="bg1"/>
                </a:solidFill>
              </a:rPr>
              <a:t>let us move beyond the </a:t>
            </a:r>
            <a:r>
              <a:rPr lang="en-US" sz="4800" i="1" u="sng" dirty="0">
                <a:solidFill>
                  <a:schemeClr val="bg1"/>
                </a:solidFill>
              </a:rPr>
              <a:t>elementary teachings</a:t>
            </a:r>
            <a:r>
              <a:rPr lang="en-US" sz="4800" i="1" dirty="0">
                <a:solidFill>
                  <a:schemeClr val="bg1"/>
                </a:solidFill>
              </a:rPr>
              <a:t> about Christ and be taken forward to maturity, not laying again the foundation of repentance from acts that lead to death, and of faith in God, </a:t>
            </a:r>
            <a:r>
              <a:rPr lang="en-US" sz="4800" b="1" i="1" baseline="30000" dirty="0">
                <a:solidFill>
                  <a:schemeClr val="bg1"/>
                </a:solidFill>
              </a:rPr>
              <a:t>2 </a:t>
            </a:r>
            <a:r>
              <a:rPr lang="en-US" sz="4800" i="1" u="sng" dirty="0">
                <a:solidFill>
                  <a:schemeClr val="bg1"/>
                </a:solidFill>
              </a:rPr>
              <a:t>instruction about </a:t>
            </a:r>
            <a:r>
              <a:rPr lang="en-US" sz="4800" i="1" dirty="0">
                <a:solidFill>
                  <a:schemeClr val="bg1"/>
                </a:solidFill>
              </a:rPr>
              <a:t>cleansing rites, the laying on of hands, the resurrection of the dead, and </a:t>
            </a:r>
            <a:r>
              <a:rPr lang="en-US" sz="4800" i="1" u="sng" dirty="0">
                <a:solidFill>
                  <a:schemeClr val="bg1"/>
                </a:solidFill>
              </a:rPr>
              <a:t>eternal judgment</a:t>
            </a:r>
            <a:r>
              <a:rPr lang="en-US" sz="4800" i="1"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382789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60421" y="465222"/>
            <a:ext cx="12031579" cy="5262979"/>
          </a:xfrm>
          <a:prstGeom prst="rect">
            <a:avLst/>
          </a:prstGeom>
        </p:spPr>
        <p:txBody>
          <a:bodyPr wrap="square">
            <a:spAutoFit/>
          </a:bodyPr>
          <a:lstStyle/>
          <a:p>
            <a:r>
              <a:rPr lang="en-US" sz="4800" b="1" u="sng" dirty="0" smtClean="0">
                <a:solidFill>
                  <a:schemeClr val="bg1"/>
                </a:solidFill>
              </a:rPr>
              <a:t>Hebrews 9:27, 28</a:t>
            </a:r>
            <a:endParaRPr lang="en-US" sz="4800" u="sng" dirty="0">
              <a:solidFill>
                <a:schemeClr val="bg1"/>
              </a:solidFill>
            </a:endParaRPr>
          </a:p>
          <a:p>
            <a:r>
              <a:rPr lang="en-US" sz="4800" i="1" dirty="0" smtClean="0">
                <a:solidFill>
                  <a:schemeClr val="bg1"/>
                </a:solidFill>
              </a:rPr>
              <a:t>Just as </a:t>
            </a:r>
            <a:r>
              <a:rPr lang="en-US" sz="4800" i="1" u="sng" dirty="0" smtClean="0">
                <a:solidFill>
                  <a:schemeClr val="bg1"/>
                </a:solidFill>
              </a:rPr>
              <a:t>people are destined to die once, and after that to face judgment</a:t>
            </a:r>
            <a:r>
              <a:rPr lang="en-US" sz="4800" i="1" dirty="0" smtClean="0">
                <a:solidFill>
                  <a:schemeClr val="bg1"/>
                </a:solidFill>
              </a:rPr>
              <a:t>, </a:t>
            </a:r>
            <a:r>
              <a:rPr lang="en-US" sz="4800" b="1" i="1" baseline="30000" dirty="0">
                <a:solidFill>
                  <a:schemeClr val="bg1"/>
                </a:solidFill>
              </a:rPr>
              <a:t>28 </a:t>
            </a:r>
            <a:r>
              <a:rPr lang="en-US" sz="4800" i="1" dirty="0">
                <a:solidFill>
                  <a:schemeClr val="bg1"/>
                </a:solidFill>
              </a:rPr>
              <a:t>so Christ was sacrificed once to take away the sins of many; and he will appear a second time, not to bear sin, but to bring salvation to those who are waiting for him</a:t>
            </a:r>
            <a:r>
              <a:rPr lang="en-US" sz="4800" i="1"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18982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59307" y="465222"/>
            <a:ext cx="11932693" cy="3785652"/>
          </a:xfrm>
          <a:prstGeom prst="rect">
            <a:avLst/>
          </a:prstGeom>
        </p:spPr>
        <p:txBody>
          <a:bodyPr wrap="square">
            <a:spAutoFit/>
          </a:bodyPr>
          <a:lstStyle/>
          <a:p>
            <a:r>
              <a:rPr lang="en-US" sz="4800" b="1" u="sng" dirty="0" smtClean="0">
                <a:solidFill>
                  <a:schemeClr val="bg1"/>
                </a:solidFill>
              </a:rPr>
              <a:t>2 Corinthians 5:10</a:t>
            </a:r>
          </a:p>
          <a:p>
            <a:r>
              <a:rPr lang="en-US" sz="4800" i="1" dirty="0" smtClean="0">
                <a:solidFill>
                  <a:schemeClr val="bg1"/>
                </a:solidFill>
              </a:rPr>
              <a:t>For </a:t>
            </a:r>
            <a:r>
              <a:rPr lang="en-US" sz="4800" i="1" dirty="0">
                <a:solidFill>
                  <a:schemeClr val="bg1"/>
                </a:solidFill>
              </a:rPr>
              <a:t>we must all appear before the judgment </a:t>
            </a:r>
            <a:endParaRPr lang="en-US" sz="4800" i="1" dirty="0" smtClean="0">
              <a:solidFill>
                <a:schemeClr val="bg1"/>
              </a:solidFill>
            </a:endParaRPr>
          </a:p>
          <a:p>
            <a:r>
              <a:rPr lang="en-US" sz="4800" i="1" dirty="0" smtClean="0">
                <a:solidFill>
                  <a:schemeClr val="bg1"/>
                </a:solidFill>
              </a:rPr>
              <a:t>seat</a:t>
            </a:r>
            <a:r>
              <a:rPr lang="en-US" sz="4800" i="1" dirty="0">
                <a:solidFill>
                  <a:schemeClr val="bg1"/>
                </a:solidFill>
              </a:rPr>
              <a:t> of Christ, so that each of us may receive what is due us for the things done while in the body, whether good or bad</a:t>
            </a:r>
            <a:r>
              <a:rPr lang="en-US" sz="4800" i="1"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255421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60421" y="272715"/>
            <a:ext cx="12031579" cy="6063198"/>
          </a:xfrm>
          <a:prstGeom prst="rect">
            <a:avLst/>
          </a:prstGeom>
        </p:spPr>
        <p:txBody>
          <a:bodyPr wrap="square">
            <a:spAutoFit/>
          </a:bodyPr>
          <a:lstStyle/>
          <a:p>
            <a:r>
              <a:rPr lang="en-US" sz="3600" b="1" u="sng" dirty="0" smtClean="0">
                <a:solidFill>
                  <a:schemeClr val="bg1"/>
                </a:solidFill>
              </a:rPr>
              <a:t>Revelation 20</a:t>
            </a:r>
          </a:p>
          <a:p>
            <a:r>
              <a:rPr lang="en-US" sz="3200" i="1" dirty="0" smtClean="0">
                <a:solidFill>
                  <a:schemeClr val="bg1"/>
                </a:solidFill>
              </a:rPr>
              <a:t>Then </a:t>
            </a:r>
            <a:r>
              <a:rPr lang="en-US" sz="3200" i="1" dirty="0">
                <a:solidFill>
                  <a:schemeClr val="bg1"/>
                </a:solidFill>
              </a:rPr>
              <a:t>I saw a great white throne and him who was seated on it. The earth and the heavens fled from his presence, and there was no place for them. </a:t>
            </a:r>
            <a:r>
              <a:rPr lang="en-US" sz="3200" b="1" i="1" baseline="30000" dirty="0">
                <a:solidFill>
                  <a:schemeClr val="bg1"/>
                </a:solidFill>
              </a:rPr>
              <a:t>12 </a:t>
            </a:r>
            <a:r>
              <a:rPr lang="en-US" sz="3200" i="1" dirty="0">
                <a:solidFill>
                  <a:schemeClr val="bg1"/>
                </a:solidFill>
              </a:rPr>
              <a:t>And I saw the dead, great and small, </a:t>
            </a:r>
            <a:endParaRPr lang="en-US" sz="3200" i="1" dirty="0" smtClean="0">
              <a:solidFill>
                <a:schemeClr val="bg1"/>
              </a:solidFill>
            </a:endParaRPr>
          </a:p>
          <a:p>
            <a:r>
              <a:rPr lang="en-US" sz="3200" i="1" dirty="0" smtClean="0">
                <a:solidFill>
                  <a:schemeClr val="bg1"/>
                </a:solidFill>
              </a:rPr>
              <a:t>standing </a:t>
            </a:r>
            <a:r>
              <a:rPr lang="en-US" sz="3200" i="1" dirty="0">
                <a:solidFill>
                  <a:schemeClr val="bg1"/>
                </a:solidFill>
              </a:rPr>
              <a:t>before the throne, and books were opened. </a:t>
            </a:r>
            <a:r>
              <a:rPr lang="en-US" sz="3200" i="1" dirty="0" smtClean="0">
                <a:solidFill>
                  <a:schemeClr val="bg1"/>
                </a:solidFill>
              </a:rPr>
              <a:t>Another book </a:t>
            </a:r>
            <a:r>
              <a:rPr lang="en-US" sz="3200" i="1" dirty="0">
                <a:solidFill>
                  <a:schemeClr val="bg1"/>
                </a:solidFill>
              </a:rPr>
              <a:t>was opened, which is the book of life. The dead were judged according to what they had done as recorded in the books. </a:t>
            </a:r>
            <a:r>
              <a:rPr lang="en-US" sz="3200" b="1" i="1" baseline="30000" dirty="0">
                <a:solidFill>
                  <a:schemeClr val="bg1"/>
                </a:solidFill>
              </a:rPr>
              <a:t>13 </a:t>
            </a:r>
            <a:r>
              <a:rPr lang="en-US" sz="3200" i="1" dirty="0">
                <a:solidFill>
                  <a:schemeClr val="bg1"/>
                </a:solidFill>
              </a:rPr>
              <a:t>The sea gave up the dead that were in it, and death and Hades gave up the dead that were in them, and each person was judged according to what they had done</a:t>
            </a:r>
            <a:r>
              <a:rPr lang="en-US" sz="3200" i="1" dirty="0" smtClean="0">
                <a:solidFill>
                  <a:schemeClr val="bg1"/>
                </a:solidFill>
              </a:rPr>
              <a:t>. </a:t>
            </a:r>
            <a:r>
              <a:rPr lang="en-US" sz="3200" b="1" i="1" baseline="30000" dirty="0">
                <a:solidFill>
                  <a:schemeClr val="bg1"/>
                </a:solidFill>
              </a:rPr>
              <a:t>14 </a:t>
            </a:r>
            <a:r>
              <a:rPr lang="en-US" sz="3200" i="1" dirty="0">
                <a:solidFill>
                  <a:schemeClr val="bg1"/>
                </a:solidFill>
              </a:rPr>
              <a:t>Then death and Hades were thrown into the lake of fire. The lake of fire is the second death. </a:t>
            </a:r>
            <a:r>
              <a:rPr lang="en-US" sz="3200" b="1" i="1" baseline="30000" dirty="0">
                <a:solidFill>
                  <a:schemeClr val="bg1"/>
                </a:solidFill>
              </a:rPr>
              <a:t>15 </a:t>
            </a:r>
            <a:r>
              <a:rPr lang="en-US" sz="3200" i="1" dirty="0">
                <a:solidFill>
                  <a:schemeClr val="bg1"/>
                </a:solidFill>
              </a:rPr>
              <a:t>Anyone whose name was not found written in the book of life was thrown into the lake of fire</a:t>
            </a:r>
            <a:r>
              <a:rPr lang="en-US" sz="3200" i="1"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38486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603" y="164234"/>
            <a:ext cx="11715510" cy="6564111"/>
          </a:xfrm>
        </p:spPr>
        <p:txBody>
          <a:bodyPr>
            <a:noAutofit/>
          </a:bodyPr>
          <a:lstStyle/>
          <a:p>
            <a:r>
              <a:rPr lang="en-US" sz="4800" dirty="0">
                <a:solidFill>
                  <a:schemeClr val="bg1"/>
                </a:solidFill>
                <a:latin typeface="+mn-lt"/>
              </a:rPr>
              <a:t>A</a:t>
            </a:r>
            <a:r>
              <a:rPr lang="en-US" sz="4800" dirty="0" smtClean="0">
                <a:solidFill>
                  <a:schemeClr val="bg1"/>
                </a:solidFill>
                <a:latin typeface="+mn-lt"/>
              </a:rPr>
              <a:t>.)  </a:t>
            </a:r>
            <a:r>
              <a:rPr lang="en-US" sz="4800" dirty="0">
                <a:solidFill>
                  <a:schemeClr val="bg1"/>
                </a:solidFill>
                <a:latin typeface="+mn-lt"/>
              </a:rPr>
              <a:t>What does this parable teach about the judgment of the righteous</a:t>
            </a:r>
            <a:r>
              <a:rPr lang="en-US" sz="4800" dirty="0" smtClean="0">
                <a:solidFill>
                  <a:schemeClr val="bg1"/>
                </a:solidFill>
                <a:latin typeface="+mn-lt"/>
              </a:rPr>
              <a:t>?</a:t>
            </a:r>
            <a:br>
              <a:rPr lang="en-US" sz="4800" dirty="0" smtClean="0">
                <a:solidFill>
                  <a:schemeClr val="bg1"/>
                </a:solidFill>
                <a:latin typeface="+mn-lt"/>
              </a:rPr>
            </a:br>
            <a:r>
              <a:rPr lang="en-US" sz="4800" dirty="0">
                <a:solidFill>
                  <a:schemeClr val="bg1"/>
                </a:solidFill>
                <a:latin typeface="+mn-lt"/>
              </a:rPr>
              <a:t/>
            </a:r>
            <a:br>
              <a:rPr lang="en-US" sz="4800" dirty="0">
                <a:solidFill>
                  <a:schemeClr val="bg1"/>
                </a:solidFill>
                <a:latin typeface="+mn-lt"/>
              </a:rPr>
            </a:br>
            <a:r>
              <a:rPr lang="en-US" sz="4800" dirty="0">
                <a:solidFill>
                  <a:schemeClr val="bg1"/>
                </a:solidFill>
                <a:latin typeface="+mn-lt"/>
              </a:rPr>
              <a:t>B</a:t>
            </a:r>
            <a:r>
              <a:rPr lang="en-US" sz="4800" dirty="0" smtClean="0">
                <a:solidFill>
                  <a:schemeClr val="bg1"/>
                </a:solidFill>
                <a:latin typeface="+mn-lt"/>
              </a:rPr>
              <a:t>.)  </a:t>
            </a:r>
            <a:r>
              <a:rPr lang="en-US" sz="4800" dirty="0">
                <a:solidFill>
                  <a:schemeClr val="bg1"/>
                </a:solidFill>
                <a:latin typeface="+mn-lt"/>
              </a:rPr>
              <a:t>What does it teach about the judgment of the unrighteous</a:t>
            </a:r>
            <a:r>
              <a:rPr lang="en-US" sz="4800" dirty="0" smtClean="0">
                <a:solidFill>
                  <a:schemeClr val="bg1"/>
                </a:solidFill>
                <a:latin typeface="+mn-lt"/>
              </a:rPr>
              <a:t>?</a:t>
            </a:r>
            <a:br>
              <a:rPr lang="en-US" sz="4800" dirty="0" smtClean="0">
                <a:solidFill>
                  <a:schemeClr val="bg1"/>
                </a:solidFill>
                <a:latin typeface="+mn-lt"/>
              </a:rPr>
            </a:br>
            <a:r>
              <a:rPr lang="en-US" sz="4800" dirty="0">
                <a:solidFill>
                  <a:schemeClr val="bg1"/>
                </a:solidFill>
                <a:latin typeface="+mn-lt"/>
              </a:rPr>
              <a:t/>
            </a:r>
            <a:br>
              <a:rPr lang="en-US" sz="4800" dirty="0">
                <a:solidFill>
                  <a:schemeClr val="bg1"/>
                </a:solidFill>
                <a:latin typeface="+mn-lt"/>
              </a:rPr>
            </a:br>
            <a:r>
              <a:rPr lang="en-US" sz="4800" dirty="0" smtClean="0">
                <a:solidFill>
                  <a:schemeClr val="bg1"/>
                </a:solidFill>
                <a:latin typeface="+mn-lt"/>
              </a:rPr>
              <a:t>C.)  </a:t>
            </a:r>
            <a:r>
              <a:rPr lang="en-US" sz="4800" dirty="0">
                <a:solidFill>
                  <a:schemeClr val="bg1"/>
                </a:solidFill>
                <a:latin typeface="+mn-lt"/>
              </a:rPr>
              <a:t>Since that is true for both groups of people, how should that change the way </a:t>
            </a:r>
            <a:r>
              <a:rPr lang="en-US" sz="4800" dirty="0" smtClean="0">
                <a:solidFill>
                  <a:schemeClr val="bg1"/>
                </a:solidFill>
                <a:latin typeface="+mn-lt"/>
              </a:rPr>
              <a:t>WE live </a:t>
            </a:r>
            <a:r>
              <a:rPr lang="en-US" sz="4800" dirty="0">
                <a:solidFill>
                  <a:schemeClr val="bg1"/>
                </a:solidFill>
                <a:latin typeface="+mn-lt"/>
              </a:rPr>
              <a:t>this week and beyond? What steps could we take to </a:t>
            </a:r>
            <a:r>
              <a:rPr lang="en-US" sz="4800" dirty="0" smtClean="0">
                <a:solidFill>
                  <a:schemeClr val="bg1"/>
                </a:solidFill>
                <a:latin typeface="+mn-lt"/>
              </a:rPr>
              <a:t>effect that change? </a:t>
            </a:r>
            <a:endParaRPr lang="en-US" sz="4800" dirty="0">
              <a:solidFill>
                <a:schemeClr val="bg1"/>
              </a:solidFill>
              <a:latin typeface="+mn-lt"/>
            </a:endParaRPr>
          </a:p>
        </p:txBody>
      </p:sp>
    </p:spTree>
    <p:extLst>
      <p:ext uri="{BB962C8B-B14F-4D97-AF65-F5344CB8AC3E}">
        <p14:creationId xmlns:p14="http://schemas.microsoft.com/office/powerpoint/2010/main" val="412413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17268</TotalTime>
  <Words>156</Words>
  <Application>Microsoft Office PowerPoint</Application>
  <PresentationFormat>Widescreen</PresentationFormat>
  <Paragraphs>22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What are you looking forward to  in eternity?      Anything you’re not looking  forward to in eternity? </vt:lpstr>
      <vt:lpstr> PARABLES OF JUDGMENT</vt:lpstr>
      <vt:lpstr>PowerPoint Presentation</vt:lpstr>
      <vt:lpstr>PowerPoint Presentation</vt:lpstr>
      <vt:lpstr>PowerPoint Presentation</vt:lpstr>
      <vt:lpstr>PowerPoint Presentation</vt:lpstr>
      <vt:lpstr>PowerPoint Presentation</vt:lpstr>
      <vt:lpstr>PowerPoint Presentation</vt:lpstr>
      <vt:lpstr>A.)  What does this parable teach about the judgment of the righteous?  B.)  What does it teach about the judgment of the unrighteous?  C.)  Since that is true for both groups of people, how should that change the way WE live this week and beyond? What steps could we take to effect that change? </vt:lpstr>
      <vt:lpstr>WHY do we tend to resist this truth of  divine eternal judgment? </vt:lpstr>
      <vt:lpstr>Since what Jesus told us in these parables is true for both saved and unsaved people, how should that change the way WE live this week and beyond?   What steps could we take to effect those changes? </vt:lpstr>
      <vt:lpstr>OPPORTUNITIES TO SHARE CHRIST  THIS SUMMER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457</cp:revision>
  <cp:lastPrinted>2018-02-11T15:11:31Z</cp:lastPrinted>
  <dcterms:created xsi:type="dcterms:W3CDTF">2017-12-02T23:39:37Z</dcterms:created>
  <dcterms:modified xsi:type="dcterms:W3CDTF">2018-06-24T14:24:24Z</dcterms:modified>
</cp:coreProperties>
</file>