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5" r:id="rId2"/>
    <p:sldId id="333" r:id="rId3"/>
    <p:sldId id="311" r:id="rId4"/>
    <p:sldId id="312" r:id="rId5"/>
    <p:sldId id="334" r:id="rId6"/>
    <p:sldId id="335" r:id="rId7"/>
    <p:sldId id="313" r:id="rId8"/>
    <p:sldId id="336" r:id="rId9"/>
    <p:sldId id="337" r:id="rId10"/>
    <p:sldId id="338" r:id="rId11"/>
    <p:sldId id="339" r:id="rId12"/>
    <p:sldId id="340" r:id="rId13"/>
    <p:sldId id="341" r:id="rId14"/>
    <p:sldId id="342" r:id="rId15"/>
    <p:sldId id="293" r:id="rId16"/>
    <p:sldId id="343" r:id="rId17"/>
    <p:sldId id="344" r:id="rId18"/>
    <p:sldId id="345" r:id="rId19"/>
    <p:sldId id="263" r:id="rId20"/>
    <p:sldId id="316" r:id="rId21"/>
    <p:sldId id="346" r:id="rId22"/>
    <p:sldId id="273" r:id="rId23"/>
    <p:sldId id="317" r:id="rId24"/>
    <p:sldId id="347" r:id="rId25"/>
    <p:sldId id="310" r:id="rId26"/>
    <p:sldId id="348" r:id="rId27"/>
    <p:sldId id="318" r:id="rId28"/>
    <p:sldId id="349" r:id="rId29"/>
    <p:sldId id="319" r:id="rId30"/>
    <p:sldId id="320" r:id="rId31"/>
    <p:sldId id="350" r:id="rId32"/>
    <p:sldId id="330" r:id="rId33"/>
    <p:sldId id="351" r:id="rId34"/>
    <p:sldId id="331" r:id="rId35"/>
    <p:sldId id="322" r:id="rId36"/>
    <p:sldId id="352"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9" r:id="rId53"/>
    <p:sldId id="368" r:id="rId54"/>
    <p:sldId id="370" r:id="rId55"/>
    <p:sldId id="371" r:id="rId56"/>
    <p:sldId id="372" r:id="rId57"/>
    <p:sldId id="373" r:id="rId58"/>
    <p:sldId id="374" r:id="rId59"/>
    <p:sldId id="375" r:id="rId60"/>
    <p:sldId id="32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40" d="100"/>
          <a:sy n="40" d="100"/>
        </p:scale>
        <p:origin x="117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749A1A-3D3D-4E1C-993B-740A88A0C910}"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42078-0480-4CDC-9EC3-26E81E65E8C9}" type="slidenum">
              <a:rPr lang="en-US" smtClean="0"/>
              <a:t>‹#›</a:t>
            </a:fld>
            <a:endParaRPr lang="en-US"/>
          </a:p>
        </p:txBody>
      </p:sp>
    </p:spTree>
    <p:extLst>
      <p:ext uri="{BB962C8B-B14F-4D97-AF65-F5344CB8AC3E}">
        <p14:creationId xmlns:p14="http://schemas.microsoft.com/office/powerpoint/2010/main" val="2580400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49A1A-3D3D-4E1C-993B-740A88A0C910}"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42078-0480-4CDC-9EC3-26E81E65E8C9}" type="slidenum">
              <a:rPr lang="en-US" smtClean="0"/>
              <a:t>‹#›</a:t>
            </a:fld>
            <a:endParaRPr lang="en-US"/>
          </a:p>
        </p:txBody>
      </p:sp>
    </p:spTree>
    <p:extLst>
      <p:ext uri="{BB962C8B-B14F-4D97-AF65-F5344CB8AC3E}">
        <p14:creationId xmlns:p14="http://schemas.microsoft.com/office/powerpoint/2010/main" val="332587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49A1A-3D3D-4E1C-993B-740A88A0C910}"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42078-0480-4CDC-9EC3-26E81E65E8C9}" type="slidenum">
              <a:rPr lang="en-US" smtClean="0"/>
              <a:t>‹#›</a:t>
            </a:fld>
            <a:endParaRPr lang="en-US"/>
          </a:p>
        </p:txBody>
      </p:sp>
    </p:spTree>
    <p:extLst>
      <p:ext uri="{BB962C8B-B14F-4D97-AF65-F5344CB8AC3E}">
        <p14:creationId xmlns:p14="http://schemas.microsoft.com/office/powerpoint/2010/main" val="224601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749A1A-3D3D-4E1C-993B-740A88A0C910}"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42078-0480-4CDC-9EC3-26E81E65E8C9}" type="slidenum">
              <a:rPr lang="en-US" smtClean="0"/>
              <a:t>‹#›</a:t>
            </a:fld>
            <a:endParaRPr lang="en-US"/>
          </a:p>
        </p:txBody>
      </p:sp>
    </p:spTree>
    <p:extLst>
      <p:ext uri="{BB962C8B-B14F-4D97-AF65-F5344CB8AC3E}">
        <p14:creationId xmlns:p14="http://schemas.microsoft.com/office/powerpoint/2010/main" val="1489884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749A1A-3D3D-4E1C-993B-740A88A0C910}" type="datetimeFigureOut">
              <a:rPr lang="en-US" smtClean="0"/>
              <a:t>4/28/2017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42078-0480-4CDC-9EC3-26E81E65E8C9}" type="slidenum">
              <a:rPr lang="en-US" smtClean="0"/>
              <a:t>‹#›</a:t>
            </a:fld>
            <a:endParaRPr lang="en-US"/>
          </a:p>
        </p:txBody>
      </p:sp>
    </p:spTree>
    <p:extLst>
      <p:ext uri="{BB962C8B-B14F-4D97-AF65-F5344CB8AC3E}">
        <p14:creationId xmlns:p14="http://schemas.microsoft.com/office/powerpoint/2010/main" val="568555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749A1A-3D3D-4E1C-993B-740A88A0C910}"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42078-0480-4CDC-9EC3-26E81E65E8C9}" type="slidenum">
              <a:rPr lang="en-US" smtClean="0"/>
              <a:t>‹#›</a:t>
            </a:fld>
            <a:endParaRPr lang="en-US"/>
          </a:p>
        </p:txBody>
      </p:sp>
    </p:spTree>
    <p:extLst>
      <p:ext uri="{BB962C8B-B14F-4D97-AF65-F5344CB8AC3E}">
        <p14:creationId xmlns:p14="http://schemas.microsoft.com/office/powerpoint/2010/main" val="4264330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749A1A-3D3D-4E1C-993B-740A88A0C910}" type="datetimeFigureOut">
              <a:rPr lang="en-US" smtClean="0"/>
              <a:t>4/28/2017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342078-0480-4CDC-9EC3-26E81E65E8C9}" type="slidenum">
              <a:rPr lang="en-US" smtClean="0"/>
              <a:t>‹#›</a:t>
            </a:fld>
            <a:endParaRPr lang="en-US"/>
          </a:p>
        </p:txBody>
      </p:sp>
    </p:spTree>
    <p:extLst>
      <p:ext uri="{BB962C8B-B14F-4D97-AF65-F5344CB8AC3E}">
        <p14:creationId xmlns:p14="http://schemas.microsoft.com/office/powerpoint/2010/main" val="196578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749A1A-3D3D-4E1C-993B-740A88A0C910}" type="datetimeFigureOut">
              <a:rPr lang="en-US" smtClean="0"/>
              <a:t>4/28/2017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42078-0480-4CDC-9EC3-26E81E65E8C9}" type="slidenum">
              <a:rPr lang="en-US" smtClean="0"/>
              <a:t>‹#›</a:t>
            </a:fld>
            <a:endParaRPr lang="en-US"/>
          </a:p>
        </p:txBody>
      </p:sp>
    </p:spTree>
    <p:extLst>
      <p:ext uri="{BB962C8B-B14F-4D97-AF65-F5344CB8AC3E}">
        <p14:creationId xmlns:p14="http://schemas.microsoft.com/office/powerpoint/2010/main" val="26172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749A1A-3D3D-4E1C-993B-740A88A0C910}" type="datetimeFigureOut">
              <a:rPr lang="en-US" smtClean="0"/>
              <a:t>4/28/2017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342078-0480-4CDC-9EC3-26E81E65E8C9}" type="slidenum">
              <a:rPr lang="en-US" smtClean="0"/>
              <a:t>‹#›</a:t>
            </a:fld>
            <a:endParaRPr lang="en-US"/>
          </a:p>
        </p:txBody>
      </p:sp>
    </p:spTree>
    <p:extLst>
      <p:ext uri="{BB962C8B-B14F-4D97-AF65-F5344CB8AC3E}">
        <p14:creationId xmlns:p14="http://schemas.microsoft.com/office/powerpoint/2010/main" val="174393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49A1A-3D3D-4E1C-993B-740A88A0C910}"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42078-0480-4CDC-9EC3-26E81E65E8C9}" type="slidenum">
              <a:rPr lang="en-US" smtClean="0"/>
              <a:t>‹#›</a:t>
            </a:fld>
            <a:endParaRPr lang="en-US"/>
          </a:p>
        </p:txBody>
      </p:sp>
    </p:spTree>
    <p:extLst>
      <p:ext uri="{BB962C8B-B14F-4D97-AF65-F5344CB8AC3E}">
        <p14:creationId xmlns:p14="http://schemas.microsoft.com/office/powerpoint/2010/main" val="2539025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49A1A-3D3D-4E1C-993B-740A88A0C910}" type="datetimeFigureOut">
              <a:rPr lang="en-US" smtClean="0"/>
              <a:t>4/28/2017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42078-0480-4CDC-9EC3-26E81E65E8C9}" type="slidenum">
              <a:rPr lang="en-US" smtClean="0"/>
              <a:t>‹#›</a:t>
            </a:fld>
            <a:endParaRPr lang="en-US"/>
          </a:p>
        </p:txBody>
      </p:sp>
    </p:spTree>
    <p:extLst>
      <p:ext uri="{BB962C8B-B14F-4D97-AF65-F5344CB8AC3E}">
        <p14:creationId xmlns:p14="http://schemas.microsoft.com/office/powerpoint/2010/main" val="3156412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49A1A-3D3D-4E1C-993B-740A88A0C910}" type="datetimeFigureOut">
              <a:rPr lang="en-US" smtClean="0"/>
              <a:t>4/28/2017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42078-0480-4CDC-9EC3-26E81E65E8C9}" type="slidenum">
              <a:rPr lang="en-US" smtClean="0"/>
              <a:t>‹#›</a:t>
            </a:fld>
            <a:endParaRPr lang="en-US"/>
          </a:p>
        </p:txBody>
      </p:sp>
    </p:spTree>
    <p:extLst>
      <p:ext uri="{BB962C8B-B14F-4D97-AF65-F5344CB8AC3E}">
        <p14:creationId xmlns:p14="http://schemas.microsoft.com/office/powerpoint/2010/main" val="3826015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7431" y="288756"/>
            <a:ext cx="9240255" cy="6160169"/>
          </a:xfrm>
          <a:prstGeom prst="rect">
            <a:avLst/>
          </a:prstGeom>
        </p:spPr>
      </p:pic>
    </p:spTree>
    <p:extLst>
      <p:ext uri="{BB962C8B-B14F-4D97-AF65-F5344CB8AC3E}">
        <p14:creationId xmlns:p14="http://schemas.microsoft.com/office/powerpoint/2010/main" val="337828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Image result for person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8230" y="117693"/>
            <a:ext cx="11773989" cy="5262979"/>
          </a:xfrm>
          <a:prstGeom prst="rect">
            <a:avLst/>
          </a:prstGeom>
        </p:spPr>
        <p:txBody>
          <a:bodyPr wrap="square">
            <a:spAutoFit/>
          </a:bodyPr>
          <a:lstStyle/>
          <a:p>
            <a:r>
              <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2 Chronicles 7:14</a:t>
            </a:r>
          </a:p>
          <a:p>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_____________, </a:t>
            </a: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who </a:t>
            </a:r>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 called </a:t>
            </a: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by my name, will humble </a:t>
            </a:r>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himself/herself </a:t>
            </a: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pray and seek my face and turn from </a:t>
            </a:r>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his/her wicked </a:t>
            </a: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ways, then I will hear from heaven, and I will forgive </a:t>
            </a:r>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______’s sin </a:t>
            </a: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will </a:t>
            </a:r>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heal ________’s land. </a:t>
            </a:r>
            <a:endPar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6174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Image result for person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8230" y="117693"/>
            <a:ext cx="11773989" cy="3046988"/>
          </a:xfrm>
          <a:prstGeom prst="rect">
            <a:avLst/>
          </a:prstGeom>
        </p:spPr>
        <p:txBody>
          <a:bodyPr wrap="square">
            <a:spAutoFit/>
          </a:bodyPr>
          <a:lstStyle/>
          <a:p>
            <a:r>
              <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Philippians 4:19</a:t>
            </a:r>
          </a:p>
          <a:p>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my God will meet all your needs according to his glorious riches in Christ Jesus.</a:t>
            </a:r>
            <a:endPar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607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Image result for person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8230" y="117693"/>
            <a:ext cx="11773989" cy="3046988"/>
          </a:xfrm>
          <a:prstGeom prst="rect">
            <a:avLst/>
          </a:prstGeom>
        </p:spPr>
        <p:txBody>
          <a:bodyPr wrap="square">
            <a:spAutoFit/>
          </a:bodyPr>
          <a:lstStyle/>
          <a:p>
            <a:r>
              <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Philippians 4:19</a:t>
            </a:r>
          </a:p>
          <a:p>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my God will meet all of _______’s needs according to his glorious riches in Christ Jesus.</a:t>
            </a:r>
            <a:endPar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1065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Image result for person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8230" y="117693"/>
            <a:ext cx="11773989" cy="2308324"/>
          </a:xfrm>
          <a:prstGeom prst="rect">
            <a:avLst/>
          </a:prstGeom>
        </p:spPr>
        <p:txBody>
          <a:bodyPr wrap="square">
            <a:spAutoFit/>
          </a:bodyPr>
          <a:lstStyle/>
          <a:p>
            <a:r>
              <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Psalm 51:10</a:t>
            </a:r>
          </a:p>
          <a:p>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Create in me a clean heart, O God, and renew a steadfast spirit within me.</a:t>
            </a:r>
            <a:endPar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6434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Image result for person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8230" y="117693"/>
            <a:ext cx="11773989" cy="3046988"/>
          </a:xfrm>
          <a:prstGeom prst="rect">
            <a:avLst/>
          </a:prstGeom>
        </p:spPr>
        <p:txBody>
          <a:bodyPr wrap="square">
            <a:spAutoFit/>
          </a:bodyPr>
          <a:lstStyle/>
          <a:p>
            <a:r>
              <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Psalm 51:10</a:t>
            </a:r>
          </a:p>
          <a:p>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Create in _________ a clean heart, O God, and renew a steadfast spirit within ______________.</a:t>
            </a:r>
            <a:endPar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569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Image result for person waiting for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889"/>
            <a:ext cx="12192000" cy="67441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67110" y="401952"/>
            <a:ext cx="11593963" cy="3598548"/>
          </a:xfrm>
        </p:spPr>
        <p:txBody>
          <a:bodyPr>
            <a:noAutofit/>
          </a:bodyPr>
          <a:lstStyle/>
          <a:p>
            <a:pPr algn="l"/>
            <a:r>
              <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Jeremiah 29:12, 13</a:t>
            </a:r>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Then you will call on me and come and pray to me, and I will listen to you. </a:t>
            </a:r>
            <a:r>
              <a:rPr lang="en-US" sz="48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13 </a:t>
            </a: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will seek me and find me when you seek me with all your heart. </a:t>
            </a:r>
            <a:endParaRPr lang="en-US" sz="4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83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Image result for person waiting for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889"/>
            <a:ext cx="12192000" cy="67441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67110" y="401952"/>
            <a:ext cx="11593963" cy="4646298"/>
          </a:xfrm>
        </p:spPr>
        <p:txBody>
          <a:bodyPr>
            <a:noAutofit/>
          </a:bodyPr>
          <a:lstStyle/>
          <a:p>
            <a:pPr algn="l"/>
            <a:r>
              <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Jeremiah 29:12, 13</a:t>
            </a:r>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a:t>
            </a: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 </a:t>
            </a:r>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 ____________, </a:t>
            </a: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come and pray to me, and I will listen to </a:t>
            </a:r>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__________. </a:t>
            </a:r>
            <a:r>
              <a:rPr lang="en-US" sz="4800" b="1"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13 </a:t>
            </a:r>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___________will </a:t>
            </a: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seek me and find me when </a:t>
            </a:r>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_________searches for me </a:t>
            </a: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all </a:t>
            </a:r>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___________’s heart</a:t>
            </a: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4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07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Image result for person waiting for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889"/>
            <a:ext cx="12192000" cy="67441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67110" y="401952"/>
            <a:ext cx="11593963" cy="3046098"/>
          </a:xfrm>
        </p:spPr>
        <p:txBody>
          <a:bodyPr>
            <a:noAutofit/>
          </a:bodyPr>
          <a:lstStyle/>
          <a:p>
            <a:pPr algn="l"/>
            <a:r>
              <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6:21</a:t>
            </a:r>
            <a:br>
              <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a:solidFill>
                  <a:schemeClr val="bg1"/>
                </a:solidFill>
                <a:latin typeface="Arial" panose="020B0604020202020204" pitchFamily="34" charset="0"/>
                <a:cs typeface="Arial" panose="020B0604020202020204" pitchFamily="34" charset="0"/>
              </a:rPr>
              <a:t>For where </a:t>
            </a:r>
            <a:r>
              <a:rPr lang="en-US" sz="4800" b="1" dirty="0" smtClean="0">
                <a:solidFill>
                  <a:schemeClr val="bg1"/>
                </a:solidFill>
                <a:latin typeface="Arial" panose="020B0604020202020204" pitchFamily="34" charset="0"/>
                <a:cs typeface="Arial" panose="020B0604020202020204" pitchFamily="34" charset="0"/>
              </a:rPr>
              <a:t>__________’s treasure </a:t>
            </a:r>
            <a:r>
              <a:rPr lang="en-US" sz="4800" b="1" dirty="0">
                <a:solidFill>
                  <a:schemeClr val="bg1"/>
                </a:solidFill>
                <a:latin typeface="Arial" panose="020B0604020202020204" pitchFamily="34" charset="0"/>
                <a:cs typeface="Arial" panose="020B0604020202020204" pitchFamily="34" charset="0"/>
              </a:rPr>
              <a:t>is, there </a:t>
            </a:r>
            <a:r>
              <a:rPr lang="en-US" sz="4800" b="1" dirty="0" smtClean="0">
                <a:solidFill>
                  <a:schemeClr val="bg1"/>
                </a:solidFill>
                <a:latin typeface="Arial" panose="020B0604020202020204" pitchFamily="34" charset="0"/>
                <a:cs typeface="Arial" panose="020B0604020202020204" pitchFamily="34" charset="0"/>
              </a:rPr>
              <a:t>________’s heart </a:t>
            </a:r>
            <a:r>
              <a:rPr lang="en-US" sz="4800" b="1" dirty="0">
                <a:solidFill>
                  <a:schemeClr val="bg1"/>
                </a:solidFill>
                <a:latin typeface="Arial" panose="020B0604020202020204" pitchFamily="34" charset="0"/>
                <a:cs typeface="Arial" panose="020B0604020202020204" pitchFamily="34" charset="0"/>
              </a:rPr>
              <a:t>will be also.</a:t>
            </a:r>
            <a:endParaRPr lang="en-US" sz="4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68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Image result for group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0967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67110" y="401952"/>
            <a:ext cx="11593963" cy="4722498"/>
          </a:xfrm>
        </p:spPr>
        <p:txBody>
          <a:bodyPr>
            <a:noAutofit/>
          </a:bodyPr>
          <a:lstStyle/>
          <a:p>
            <a:pPr algn="l"/>
            <a:r>
              <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Matthew 18:19, 20</a:t>
            </a:r>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smtClean="0">
                <a:solidFill>
                  <a:schemeClr val="bg1"/>
                </a:solidFill>
                <a:latin typeface="Arial" panose="020B0604020202020204" pitchFamily="34" charset="0"/>
                <a:cs typeface="Arial" panose="020B0604020202020204" pitchFamily="34" charset="0"/>
              </a:rPr>
              <a:t>Again, truly I tell you that if two of you on earth agree about anything they ask for, it will be done for them by my Father in heaven.  For where two or three gather in my name, there am I with them.</a:t>
            </a:r>
            <a:endParaRPr lang="en-US" sz="4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951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Image result for group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0967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64826" y="1"/>
            <a:ext cx="11662348" cy="2895600"/>
          </a:xfrm>
        </p:spPr>
        <p:txBody>
          <a:bodyPr>
            <a:noAutofit/>
          </a:bodyPr>
          <a:lstStyle/>
          <a:p>
            <a:pPr algn="l"/>
            <a:r>
              <a:rPr lang="en-US" sz="4400" b="1" u="sng" dirty="0" smtClean="0">
                <a:solidFill>
                  <a:schemeClr val="bg1"/>
                </a:solidFill>
                <a:latin typeface="Arial" panose="020B0604020202020204" pitchFamily="34" charset="0"/>
                <a:cs typeface="Arial" panose="020B0604020202020204" pitchFamily="34" charset="0"/>
              </a:rPr>
              <a:t>John 15:7</a:t>
            </a:r>
            <a:br>
              <a:rPr lang="en-US" sz="4400" b="1" u="sng" dirty="0" smtClean="0">
                <a:solidFill>
                  <a:schemeClr val="bg1"/>
                </a:solidFill>
                <a:latin typeface="Arial" panose="020B0604020202020204" pitchFamily="34" charset="0"/>
                <a:cs typeface="Arial" panose="020B0604020202020204" pitchFamily="34" charset="0"/>
              </a:rPr>
            </a:br>
            <a:r>
              <a:rPr lang="en-US" sz="4400" b="1" dirty="0" smtClean="0">
                <a:solidFill>
                  <a:schemeClr val="bg1"/>
                </a:solidFill>
                <a:latin typeface="Arial" panose="020B0604020202020204" pitchFamily="34" charset="0"/>
                <a:cs typeface="Arial" panose="020B0604020202020204" pitchFamily="34" charset="0"/>
              </a:rPr>
              <a:t>If you remain in me and my words remain in you, ask whatever you wish, and it will be given you.</a:t>
            </a:r>
            <a:endParaRPr lang="en-US" sz="4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827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993145" y="428178"/>
            <a:ext cx="10789552" cy="5262979"/>
          </a:xfrm>
          <a:prstGeom prst="rect">
            <a:avLst/>
          </a:prstGeom>
        </p:spPr>
        <p:txBody>
          <a:bodyPr wrap="square">
            <a:spAutoFit/>
          </a:bodyPr>
          <a:lstStyle/>
          <a:p>
            <a:r>
              <a:rPr lang="en-US" sz="4800" u="sng" dirty="0" smtClean="0">
                <a:solidFill>
                  <a:schemeClr val="bg1"/>
                </a:solidFill>
                <a:latin typeface="Arial" panose="020B0604020202020204" pitchFamily="34" charset="0"/>
                <a:cs typeface="Arial" panose="020B0604020202020204" pitchFamily="34" charset="0"/>
              </a:rPr>
              <a:t>2 CORNTHIANS 10</a:t>
            </a:r>
          </a:p>
          <a:p>
            <a:r>
              <a:rPr lang="en-US" sz="4800" baseline="30000" dirty="0" smtClean="0">
                <a:solidFill>
                  <a:schemeClr val="bg1"/>
                </a:solidFill>
                <a:latin typeface="Arial" panose="020B0604020202020204" pitchFamily="34" charset="0"/>
                <a:cs typeface="Arial" panose="020B0604020202020204" pitchFamily="34" charset="0"/>
              </a:rPr>
              <a:t>3</a:t>
            </a:r>
            <a:r>
              <a:rPr lang="en-US" sz="4800" baseline="30000" dirty="0">
                <a:solidFill>
                  <a:schemeClr val="bg1"/>
                </a:solidFill>
                <a:latin typeface="Arial" panose="020B0604020202020204" pitchFamily="34" charset="0"/>
                <a:cs typeface="Arial" panose="020B0604020202020204" pitchFamily="34" charset="0"/>
              </a:rPr>
              <a:t> </a:t>
            </a:r>
            <a:r>
              <a:rPr lang="en-US" sz="4800" dirty="0">
                <a:solidFill>
                  <a:schemeClr val="bg1"/>
                </a:solidFill>
                <a:latin typeface="Arial" panose="020B0604020202020204" pitchFamily="34" charset="0"/>
                <a:cs typeface="Arial" panose="020B0604020202020204" pitchFamily="34" charset="0"/>
              </a:rPr>
              <a:t>For though we live in the world, we do not wage war as the world does. </a:t>
            </a:r>
            <a:r>
              <a:rPr lang="en-US" sz="4800" baseline="30000" dirty="0">
                <a:solidFill>
                  <a:schemeClr val="bg1"/>
                </a:solidFill>
                <a:latin typeface="Arial" panose="020B0604020202020204" pitchFamily="34" charset="0"/>
                <a:cs typeface="Arial" panose="020B0604020202020204" pitchFamily="34" charset="0"/>
              </a:rPr>
              <a:t>4 </a:t>
            </a:r>
            <a:r>
              <a:rPr lang="en-US" sz="4800" dirty="0">
                <a:solidFill>
                  <a:schemeClr val="bg1"/>
                </a:solidFill>
                <a:latin typeface="Arial" panose="020B0604020202020204" pitchFamily="34" charset="0"/>
                <a:cs typeface="Arial" panose="020B0604020202020204" pitchFamily="34" charset="0"/>
              </a:rPr>
              <a:t>The weapons we fight with are not the weapons of the world. On the contrary, they have divine power to demolish strongholds. </a:t>
            </a:r>
            <a:endPar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312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pic>
        <p:nvPicPr>
          <p:cNvPr id="1331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590550"/>
            <a:ext cx="8572500" cy="857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37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pic>
        <p:nvPicPr>
          <p:cNvPr id="15362" name="Picture 2" descr="Image result for The Circle Ma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465137"/>
            <a:ext cx="9445625" cy="5866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36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2" descr="Image result for spring r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1659"/>
            <a:ext cx="12319454" cy="76996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5759" y="313510"/>
            <a:ext cx="11599817" cy="3046988"/>
          </a:xfrm>
          <a:prstGeom prst="rect">
            <a:avLst/>
          </a:prstGeom>
        </p:spPr>
        <p:txBody>
          <a:bodyPr wrap="square">
            <a:spAutoFit/>
          </a:bodyPr>
          <a:lstStyle/>
          <a:p>
            <a:r>
              <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Hosea 6:3</a:t>
            </a:r>
            <a:endPar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 will come to us like the rain, </a:t>
            </a:r>
          </a:p>
          <a:p>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like the spring rain </a:t>
            </a:r>
          </a:p>
          <a:p>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watering the earth.</a:t>
            </a:r>
            <a:endPar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00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0" name="Picture 2" descr="Image result for movie War ro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0"/>
            <a:ext cx="1310445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04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4" name="Picture 2" descr="Image result for Fervent 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0"/>
            <a:ext cx="10287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23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4098" name="Picture 2" descr="Image result for disciples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5" y="-49649"/>
            <a:ext cx="12280265" cy="69076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8441" y="192504"/>
            <a:ext cx="11678195" cy="6740307"/>
          </a:xfrm>
          <a:prstGeom prst="rect">
            <a:avLst/>
          </a:prstGeom>
        </p:spPr>
        <p:txBody>
          <a:bodyPr wrap="square">
            <a:spAutoFit/>
          </a:bodyPr>
          <a:lstStyle/>
          <a:p>
            <a:r>
              <a:rPr lang="en-US" sz="4800" b="1" dirty="0" smtClean="0">
                <a:latin typeface="Arial" panose="020B0604020202020204" pitchFamily="34" charset="0"/>
                <a:ea typeface="Calibri" panose="020F0502020204030204" pitchFamily="34" charset="0"/>
                <a:cs typeface="Arial" panose="020B0604020202020204" pitchFamily="34" charset="0"/>
              </a:rPr>
              <a:t>Isaiah 40:28-31</a:t>
            </a:r>
          </a:p>
          <a:p>
            <a:r>
              <a:rPr lang="en-US" sz="4800" dirty="0"/>
              <a:t>Do you not know?</a:t>
            </a:r>
            <a:br>
              <a:rPr lang="en-US" sz="4800" dirty="0"/>
            </a:br>
            <a:r>
              <a:rPr lang="en-US" sz="4800" dirty="0"/>
              <a:t>    Have you not heard?</a:t>
            </a:r>
            <a:br>
              <a:rPr lang="en-US" sz="4800" dirty="0"/>
            </a:br>
            <a:r>
              <a:rPr lang="en-US" sz="4800" dirty="0"/>
              <a:t>The </a:t>
            </a:r>
            <a:r>
              <a:rPr lang="en-US" sz="4800" cap="small" dirty="0"/>
              <a:t>Lord</a:t>
            </a:r>
            <a:r>
              <a:rPr lang="en-US" sz="4800" dirty="0"/>
              <a:t> is the everlasting God,</a:t>
            </a:r>
            <a:br>
              <a:rPr lang="en-US" sz="4800" dirty="0"/>
            </a:br>
            <a:r>
              <a:rPr lang="en-US" sz="4800" dirty="0"/>
              <a:t>    the Creator of the ends of the earth.</a:t>
            </a:r>
            <a:br>
              <a:rPr lang="en-US" sz="4800" dirty="0"/>
            </a:br>
            <a:r>
              <a:rPr lang="en-US" sz="4800" dirty="0"/>
              <a:t>He will not grow tired or weary,</a:t>
            </a:r>
            <a:br>
              <a:rPr lang="en-US" sz="4800" dirty="0"/>
            </a:br>
            <a:r>
              <a:rPr lang="en-US" sz="4800" dirty="0"/>
              <a:t>    and his understanding no one can fathom.</a:t>
            </a:r>
            <a:br>
              <a:rPr lang="en-US" sz="4800" dirty="0"/>
            </a:br>
            <a:r>
              <a:rPr lang="en-US" sz="4800" baseline="30000" dirty="0"/>
              <a:t>29 </a:t>
            </a:r>
            <a:r>
              <a:rPr lang="en-US" sz="4800" dirty="0"/>
              <a:t>He gives strength to the weary</a:t>
            </a:r>
            <a:br>
              <a:rPr lang="en-US" sz="4800" dirty="0"/>
            </a:br>
            <a:r>
              <a:rPr lang="en-US" sz="4800" dirty="0"/>
              <a:t>    and increases the power of the weak</a:t>
            </a:r>
            <a:r>
              <a:rPr lang="en-US" sz="4800" dirty="0" smtClean="0"/>
              <a:t>.</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9729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4098" name="Picture 2" descr="Image result for disciples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5" y="-49649"/>
            <a:ext cx="12280265" cy="69076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3805" y="403353"/>
            <a:ext cx="11678195" cy="6001643"/>
          </a:xfrm>
          <a:prstGeom prst="rect">
            <a:avLst/>
          </a:prstGeom>
        </p:spPr>
        <p:txBody>
          <a:bodyPr wrap="square">
            <a:spAutoFit/>
          </a:bodyPr>
          <a:lstStyle/>
          <a:p>
            <a:r>
              <a:rPr lang="en-US" sz="4800" b="1" dirty="0" smtClean="0">
                <a:latin typeface="Arial" panose="020B0604020202020204" pitchFamily="34" charset="0"/>
                <a:ea typeface="Calibri" panose="020F0502020204030204" pitchFamily="34" charset="0"/>
                <a:cs typeface="Arial" panose="020B0604020202020204" pitchFamily="34" charset="0"/>
              </a:rPr>
              <a:t>Isaiah 40</a:t>
            </a:r>
          </a:p>
          <a:p>
            <a:r>
              <a:rPr lang="en-US" sz="4800" baseline="30000" dirty="0" smtClean="0"/>
              <a:t>30</a:t>
            </a:r>
            <a:r>
              <a:rPr lang="en-US" sz="4800" baseline="30000" dirty="0"/>
              <a:t> </a:t>
            </a:r>
            <a:r>
              <a:rPr lang="en-US" sz="4800" dirty="0"/>
              <a:t>Even youths grow tired and weary,</a:t>
            </a:r>
            <a:br>
              <a:rPr lang="en-US" sz="4800" dirty="0"/>
            </a:br>
            <a:r>
              <a:rPr lang="en-US" sz="4800" dirty="0"/>
              <a:t>    and young men stumble and fall;</a:t>
            </a:r>
            <a:br>
              <a:rPr lang="en-US" sz="4800" dirty="0"/>
            </a:br>
            <a:r>
              <a:rPr lang="en-US" sz="4800" baseline="30000" dirty="0"/>
              <a:t>31 </a:t>
            </a:r>
            <a:r>
              <a:rPr lang="en-US" sz="4800" dirty="0"/>
              <a:t>but those who hope in the </a:t>
            </a:r>
            <a:r>
              <a:rPr lang="en-US" sz="4800" cap="small" dirty="0"/>
              <a:t>Lord</a:t>
            </a:r>
            <a:r>
              <a:rPr lang="en-US" sz="4800" dirty="0"/>
              <a:t/>
            </a:r>
            <a:br>
              <a:rPr lang="en-US" sz="4800" dirty="0"/>
            </a:br>
            <a:r>
              <a:rPr lang="en-US" sz="4800" dirty="0"/>
              <a:t>    will renew their strength.</a:t>
            </a:r>
            <a:br>
              <a:rPr lang="en-US" sz="4800" dirty="0"/>
            </a:br>
            <a:r>
              <a:rPr lang="en-US" sz="4800" dirty="0"/>
              <a:t>They will soar on wings like eagles;</a:t>
            </a:r>
            <a:br>
              <a:rPr lang="en-US" sz="4800" dirty="0"/>
            </a:br>
            <a:r>
              <a:rPr lang="en-US" sz="4800" dirty="0"/>
              <a:t>    they will run and not grow weary,</a:t>
            </a:r>
            <a:br>
              <a:rPr lang="en-US" sz="4800" dirty="0"/>
            </a:br>
            <a:r>
              <a:rPr lang="en-US" sz="4800" dirty="0"/>
              <a:t>    they will walk and not be faint.</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8771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4098" name="Picture 2" descr="Image result for disciples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5" y="-49649"/>
            <a:ext cx="12280265" cy="69076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2769" y="487327"/>
            <a:ext cx="11678195" cy="4524315"/>
          </a:xfrm>
          <a:prstGeom prst="rect">
            <a:avLst/>
          </a:prstGeom>
        </p:spPr>
        <p:txBody>
          <a:bodyPr wrap="square">
            <a:spAutoFit/>
          </a:bodyPr>
          <a:lstStyle/>
          <a:p>
            <a:r>
              <a:rPr lang="en-US" sz="4800" b="1" dirty="0" smtClean="0">
                <a:latin typeface="Arial" panose="020B0604020202020204" pitchFamily="34" charset="0"/>
                <a:ea typeface="Calibri" panose="020F0502020204030204" pitchFamily="34" charset="0"/>
                <a:cs typeface="Arial" panose="020B0604020202020204" pitchFamily="34" charset="0"/>
              </a:rPr>
              <a:t>Lamentations 3:22, 23</a:t>
            </a:r>
          </a:p>
          <a:p>
            <a:r>
              <a:rPr lang="en-US" sz="4800" dirty="0">
                <a:latin typeface="Arial" panose="020B0604020202020204" pitchFamily="34" charset="0"/>
                <a:cs typeface="Arial" panose="020B0604020202020204" pitchFamily="34" charset="0"/>
              </a:rPr>
              <a:t>Because of the </a:t>
            </a:r>
            <a:r>
              <a:rPr lang="en-US" sz="4800" cap="small" dirty="0">
                <a:latin typeface="Arial" panose="020B0604020202020204" pitchFamily="34" charset="0"/>
                <a:cs typeface="Arial" panose="020B0604020202020204" pitchFamily="34" charset="0"/>
              </a:rPr>
              <a:t>Lord</a:t>
            </a:r>
            <a:r>
              <a:rPr lang="en-US" sz="4800" dirty="0">
                <a:latin typeface="Arial" panose="020B0604020202020204" pitchFamily="34" charset="0"/>
                <a:cs typeface="Arial" panose="020B0604020202020204" pitchFamily="34" charset="0"/>
              </a:rPr>
              <a:t>’s great love we are not consumed,</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    for his compassions never fail.</a:t>
            </a:r>
            <a:br>
              <a:rPr lang="en-US" sz="4800" dirty="0">
                <a:latin typeface="Arial" panose="020B0604020202020204" pitchFamily="34" charset="0"/>
                <a:cs typeface="Arial" panose="020B0604020202020204" pitchFamily="34" charset="0"/>
              </a:rPr>
            </a:br>
            <a:r>
              <a:rPr lang="en-US" sz="4800" dirty="0" smtClean="0">
                <a:latin typeface="Arial" panose="020B0604020202020204" pitchFamily="34" charset="0"/>
                <a:cs typeface="Arial" panose="020B0604020202020204" pitchFamily="34" charset="0"/>
              </a:rPr>
              <a:t>They </a:t>
            </a:r>
            <a:r>
              <a:rPr lang="en-US" sz="4800" dirty="0">
                <a:latin typeface="Arial" panose="020B0604020202020204" pitchFamily="34" charset="0"/>
                <a:cs typeface="Arial" panose="020B0604020202020204" pitchFamily="34" charset="0"/>
              </a:rPr>
              <a:t>are new every morning;</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    great is your faithfulness.</a:t>
            </a:r>
            <a:endParaRPr lang="en-US" sz="4800" b="1"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842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4098" name="Picture 2" descr="Image result for disciples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5" y="-49649"/>
            <a:ext cx="12280265" cy="69076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2769" y="487327"/>
            <a:ext cx="11678195" cy="3046988"/>
          </a:xfrm>
          <a:prstGeom prst="rect">
            <a:avLst/>
          </a:prstGeom>
        </p:spPr>
        <p:txBody>
          <a:bodyPr wrap="square">
            <a:spAutoFit/>
          </a:bodyPr>
          <a:lstStyle/>
          <a:p>
            <a:r>
              <a:rPr lang="en-US" sz="4800" b="1" dirty="0" smtClean="0">
                <a:latin typeface="Arial" panose="020B0604020202020204" pitchFamily="34" charset="0"/>
                <a:ea typeface="Calibri" panose="020F0502020204030204" pitchFamily="34" charset="0"/>
                <a:cs typeface="Arial" panose="020B0604020202020204" pitchFamily="34" charset="0"/>
              </a:rPr>
              <a:t>Isaiah 49:16</a:t>
            </a:r>
          </a:p>
          <a:p>
            <a:r>
              <a:rPr lang="en-US" sz="4800" dirty="0" smtClean="0">
                <a:latin typeface="Arial" panose="020B0604020202020204" pitchFamily="34" charset="0"/>
                <a:cs typeface="Arial" panose="020B0604020202020204" pitchFamily="34" charset="0"/>
              </a:rPr>
              <a:t>See</a:t>
            </a:r>
            <a:r>
              <a:rPr lang="en-US" sz="4800" dirty="0">
                <a:latin typeface="Arial" panose="020B0604020202020204" pitchFamily="34" charset="0"/>
                <a:cs typeface="Arial" panose="020B0604020202020204" pitchFamily="34" charset="0"/>
              </a:rPr>
              <a:t>, I have engraved you on the </a:t>
            </a:r>
            <a:endParaRPr lang="en-US" sz="4800" dirty="0" smtClean="0">
              <a:latin typeface="Arial" panose="020B0604020202020204" pitchFamily="34" charset="0"/>
              <a:cs typeface="Arial" panose="020B0604020202020204" pitchFamily="34" charset="0"/>
            </a:endParaRPr>
          </a:p>
          <a:p>
            <a:r>
              <a:rPr lang="en-US" sz="4800" dirty="0">
                <a:latin typeface="Arial" panose="020B0604020202020204" pitchFamily="34" charset="0"/>
                <a:cs typeface="Arial" panose="020B0604020202020204" pitchFamily="34" charset="0"/>
              </a:rPr>
              <a:t>	</a:t>
            </a:r>
            <a:r>
              <a:rPr lang="en-US" sz="4800" dirty="0" smtClean="0">
                <a:latin typeface="Arial" panose="020B0604020202020204" pitchFamily="34" charset="0"/>
                <a:cs typeface="Arial" panose="020B0604020202020204" pitchFamily="34" charset="0"/>
              </a:rPr>
              <a:t>palms </a:t>
            </a:r>
            <a:r>
              <a:rPr lang="en-US" sz="4800" dirty="0">
                <a:latin typeface="Arial" panose="020B0604020202020204" pitchFamily="34" charset="0"/>
                <a:cs typeface="Arial" panose="020B0604020202020204" pitchFamily="34" charset="0"/>
              </a:rPr>
              <a:t>of my hands;</a:t>
            </a: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    your walls are ever before me.</a:t>
            </a:r>
            <a:endParaRPr lang="en-US" sz="4800" b="1"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0757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9458" name="Picture 2" descr="Image result for fearl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97400"/>
            <a:ext cx="12229599" cy="570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98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20842" y="160421"/>
            <a:ext cx="11710737" cy="6001643"/>
          </a:xfrm>
          <a:prstGeom prst="rect">
            <a:avLst/>
          </a:prstGeom>
        </p:spPr>
        <p:txBody>
          <a:bodyPr wrap="square">
            <a:spAutoFit/>
          </a:bodyPr>
          <a:lstStyle/>
          <a:p>
            <a:r>
              <a:rPr lang="en-US" sz="4800" u="sng" dirty="0">
                <a:solidFill>
                  <a:schemeClr val="bg1"/>
                </a:solidFill>
                <a:latin typeface="Arial" panose="020B0604020202020204" pitchFamily="34" charset="0"/>
                <a:cs typeface="Arial" panose="020B0604020202020204" pitchFamily="34" charset="0"/>
              </a:rPr>
              <a:t>2 CORNTHIANS 10</a:t>
            </a:r>
          </a:p>
          <a:p>
            <a:r>
              <a:rPr lang="en-US" sz="4800" baseline="30000" dirty="0" smtClean="0">
                <a:solidFill>
                  <a:schemeClr val="bg1"/>
                </a:solidFill>
                <a:latin typeface="Arial" panose="020B0604020202020204" pitchFamily="34" charset="0"/>
                <a:cs typeface="Arial" panose="020B0604020202020204" pitchFamily="34" charset="0"/>
              </a:rPr>
              <a:t>5</a:t>
            </a:r>
            <a:r>
              <a:rPr lang="en-US" sz="4800" baseline="30000" dirty="0">
                <a:solidFill>
                  <a:schemeClr val="bg1"/>
                </a:solidFill>
                <a:latin typeface="Arial" panose="020B0604020202020204" pitchFamily="34" charset="0"/>
                <a:cs typeface="Arial" panose="020B0604020202020204" pitchFamily="34" charset="0"/>
              </a:rPr>
              <a:t> </a:t>
            </a:r>
            <a:r>
              <a:rPr lang="en-US" sz="4800" dirty="0">
                <a:solidFill>
                  <a:schemeClr val="bg1"/>
                </a:solidFill>
                <a:latin typeface="Arial" panose="020B0604020202020204" pitchFamily="34" charset="0"/>
                <a:cs typeface="Arial" panose="020B0604020202020204" pitchFamily="34" charset="0"/>
              </a:rPr>
              <a:t>We demolish arguments and every pretension that sets itself up against the knowledge of God, and we take captive every thought to make it obedient to Christ. </a:t>
            </a:r>
            <a:r>
              <a:rPr lang="en-US" sz="4800" baseline="30000" dirty="0">
                <a:solidFill>
                  <a:schemeClr val="bg1"/>
                </a:solidFill>
                <a:latin typeface="Arial" panose="020B0604020202020204" pitchFamily="34" charset="0"/>
                <a:cs typeface="Arial" panose="020B0604020202020204" pitchFamily="34" charset="0"/>
              </a:rPr>
              <a:t>6 </a:t>
            </a:r>
            <a:r>
              <a:rPr lang="en-US" sz="4800" dirty="0">
                <a:solidFill>
                  <a:schemeClr val="bg1"/>
                </a:solidFill>
                <a:latin typeface="Arial" panose="020B0604020202020204" pitchFamily="34" charset="0"/>
                <a:cs typeface="Arial" panose="020B0604020202020204" pitchFamily="34" charset="0"/>
              </a:rPr>
              <a:t>And we will be ready to punish every act of disobedience, once your obedience is complete.</a:t>
            </a:r>
            <a:endPar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18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52858" y="13064"/>
            <a:ext cx="12039141" cy="6740307"/>
          </a:xfrm>
          <a:prstGeom prst="rect">
            <a:avLst/>
          </a:prstGeom>
        </p:spPr>
        <p:txBody>
          <a:bodyPr wrap="square">
            <a:spAutoFit/>
          </a:bodyPr>
          <a:lstStyle/>
          <a:p>
            <a:r>
              <a:rPr lang="en-US" sz="4800" b="1" u="sng" dirty="0" smtClean="0">
                <a:solidFill>
                  <a:schemeClr val="bg1"/>
                </a:solidFill>
                <a:latin typeface="Arial" panose="020B0604020202020204" pitchFamily="34" charset="0"/>
                <a:cs typeface="Arial" panose="020B0604020202020204" pitchFamily="34" charset="0"/>
              </a:rPr>
              <a:t>Joshua 1:8-9</a:t>
            </a:r>
          </a:p>
          <a:p>
            <a:r>
              <a:rPr lang="en-US" sz="4800" dirty="0" smtClean="0">
                <a:solidFill>
                  <a:schemeClr val="bg1"/>
                </a:solidFill>
                <a:latin typeface="Arial" panose="020B0604020202020204" pitchFamily="34" charset="0"/>
                <a:cs typeface="Arial" panose="020B0604020202020204" pitchFamily="34" charset="0"/>
              </a:rPr>
              <a:t>Keep </a:t>
            </a:r>
            <a:r>
              <a:rPr lang="en-US" sz="4800" dirty="0">
                <a:solidFill>
                  <a:schemeClr val="bg1"/>
                </a:solidFill>
                <a:latin typeface="Arial" panose="020B0604020202020204" pitchFamily="34" charset="0"/>
                <a:cs typeface="Arial" panose="020B0604020202020204" pitchFamily="34" charset="0"/>
              </a:rPr>
              <a:t>this Book of the Law always on your lips; meditate on it day and night, so that you may be careful to do everything written in it. Then you will be prosperous and successful. </a:t>
            </a:r>
            <a:r>
              <a:rPr lang="en-US" sz="4800" baseline="30000" dirty="0">
                <a:solidFill>
                  <a:schemeClr val="bg1"/>
                </a:solidFill>
                <a:latin typeface="Arial" panose="020B0604020202020204" pitchFamily="34" charset="0"/>
                <a:cs typeface="Arial" panose="020B0604020202020204" pitchFamily="34" charset="0"/>
              </a:rPr>
              <a:t>9 </a:t>
            </a:r>
            <a:r>
              <a:rPr lang="en-US" sz="4800" dirty="0">
                <a:solidFill>
                  <a:schemeClr val="bg1"/>
                </a:solidFill>
                <a:latin typeface="Arial" panose="020B0604020202020204" pitchFamily="34" charset="0"/>
                <a:cs typeface="Arial" panose="020B0604020202020204" pitchFamily="34" charset="0"/>
              </a:rPr>
              <a:t>Have I not commanded you? Be strong and courageous. Do not be afraid; do not be discouraged, for the </a:t>
            </a:r>
            <a:r>
              <a:rPr lang="en-US" sz="4800" cap="small" dirty="0">
                <a:solidFill>
                  <a:schemeClr val="bg1"/>
                </a:solidFill>
                <a:latin typeface="Arial" panose="020B0604020202020204" pitchFamily="34" charset="0"/>
                <a:cs typeface="Arial" panose="020B0604020202020204" pitchFamily="34" charset="0"/>
              </a:rPr>
              <a:t>Lord</a:t>
            </a:r>
            <a:r>
              <a:rPr lang="en-US" sz="4800" dirty="0">
                <a:solidFill>
                  <a:schemeClr val="bg1"/>
                </a:solidFill>
                <a:latin typeface="Arial" panose="020B0604020202020204" pitchFamily="34" charset="0"/>
                <a:cs typeface="Arial" panose="020B0604020202020204" pitchFamily="34" charset="0"/>
              </a:rPr>
              <a:t> your God will be with you wherever you go.”</a:t>
            </a:r>
            <a:endParaRPr lang="en-US" sz="4800" b="1" u="sng"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678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754439" y="1649359"/>
            <a:ext cx="10434930" cy="3046988"/>
          </a:xfrm>
          <a:prstGeom prst="rect">
            <a:avLst/>
          </a:prstGeom>
        </p:spPr>
        <p:txBody>
          <a:bodyPr wrap="square">
            <a:spAutoFit/>
          </a:bodyPr>
          <a:lstStyle/>
          <a:p>
            <a:pPr algn="ctr"/>
            <a:r>
              <a:rPr lang="en-US" sz="4800" b="1" u="sng" dirty="0" smtClean="0">
                <a:solidFill>
                  <a:schemeClr val="bg1"/>
                </a:solidFill>
                <a:latin typeface="Arial" panose="020B0604020202020204" pitchFamily="34" charset="0"/>
                <a:cs typeface="Arial" panose="020B0604020202020204" pitchFamily="34" charset="0"/>
              </a:rPr>
              <a:t>2 Timothy 1:7</a:t>
            </a:r>
            <a:endParaRPr lang="en-US" sz="4800" b="1" u="sng" dirty="0" smtClean="0">
              <a:solidFill>
                <a:schemeClr val="bg1"/>
              </a:solidFill>
              <a:latin typeface="Arial" panose="020B0604020202020204" pitchFamily="34" charset="0"/>
              <a:cs typeface="Arial" panose="020B0604020202020204" pitchFamily="34" charset="0"/>
            </a:endParaRPr>
          </a:p>
          <a:p>
            <a:pPr algn="ctr"/>
            <a:r>
              <a:rPr lang="en-US" sz="4800" dirty="0" smtClean="0">
                <a:solidFill>
                  <a:schemeClr val="bg1"/>
                </a:solidFill>
                <a:latin typeface="Arial" panose="020B0604020202020204" pitchFamily="34" charset="0"/>
                <a:cs typeface="Arial" panose="020B0604020202020204" pitchFamily="34" charset="0"/>
              </a:rPr>
              <a:t>God has not given us a spirit of fear, but of power and of love and of a sound mind.</a:t>
            </a:r>
            <a:endParaRPr lang="en-US" sz="4800" b="1" u="sng"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811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2" name="Picture 2" descr="Image result for embr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02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1043" y="625646"/>
            <a:ext cx="11478126" cy="5262979"/>
          </a:xfrm>
          <a:prstGeom prst="rect">
            <a:avLst/>
          </a:prstGeom>
        </p:spPr>
        <p:txBody>
          <a:bodyPr wrap="square">
            <a:spAutoFit/>
          </a:bodyPr>
          <a:lstStyle/>
          <a:p>
            <a:r>
              <a:rPr lang="en-US" sz="4800" b="1" u="sng"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Jeremiah 1:4-8</a:t>
            </a:r>
          </a:p>
          <a:p>
            <a:r>
              <a:rPr lang="en-US" sz="4800" b="1" baseline="30000"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4800" b="1" baseline="30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sz="4800" b="1" cap="small"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Lord</a:t>
            </a:r>
            <a: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said to me,</a:t>
            </a:r>
          </a:p>
          <a:p>
            <a:r>
              <a:rPr lang="en-US" sz="4800" b="1" baseline="300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a:t>
            </a:r>
            <a: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“Before I formed you in your mother’s womb I chose you.</a:t>
            </a:r>
            <a:b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Before you were born I set you apart.</a:t>
            </a:r>
            <a:b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4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appointed you to be a prophet to the nations.”</a:t>
            </a:r>
          </a:p>
        </p:txBody>
      </p:sp>
    </p:spTree>
    <p:extLst>
      <p:ext uri="{BB962C8B-B14F-4D97-AF65-F5344CB8AC3E}">
        <p14:creationId xmlns:p14="http://schemas.microsoft.com/office/powerpoint/2010/main" val="178060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82" name="Picture 2" descr="Image result for embry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02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1043" y="-26685"/>
            <a:ext cx="11478126" cy="6740307"/>
          </a:xfrm>
          <a:prstGeom prst="rect">
            <a:avLst/>
          </a:prstGeom>
        </p:spPr>
        <p:txBody>
          <a:bodyPr wrap="square">
            <a:spAutoFit/>
          </a:bodyPr>
          <a:lstStyle/>
          <a:p>
            <a:r>
              <a:rPr lang="en-US" sz="4800" b="1" u="sng" dirty="0" smtClean="0">
                <a:solidFill>
                  <a:srgbClr val="FFFF00"/>
                </a:solidFill>
                <a:latin typeface="Arial" panose="020B0604020202020204" pitchFamily="34" charset="0"/>
                <a:cs typeface="Arial" panose="020B0604020202020204" pitchFamily="34" charset="0"/>
              </a:rPr>
              <a:t>Jeremiah 1:4-8</a:t>
            </a:r>
            <a:r>
              <a:rPr lang="en-US" sz="4800" b="1" baseline="30000" dirty="0">
                <a:solidFill>
                  <a:srgbClr val="FFFF00"/>
                </a:solidFill>
                <a:latin typeface="Arial" panose="020B0604020202020204" pitchFamily="34" charset="0"/>
                <a:cs typeface="Arial" panose="020B0604020202020204" pitchFamily="34" charset="0"/>
              </a:rPr>
              <a:t>  </a:t>
            </a:r>
            <a:endParaRPr lang="en-US" sz="4800" b="1" baseline="30000" dirty="0" smtClean="0">
              <a:solidFill>
                <a:srgbClr val="FFFF00"/>
              </a:solidFill>
              <a:latin typeface="Arial" panose="020B0604020202020204" pitchFamily="34" charset="0"/>
              <a:cs typeface="Arial" panose="020B0604020202020204" pitchFamily="34" charset="0"/>
            </a:endParaRPr>
          </a:p>
          <a:p>
            <a:r>
              <a:rPr lang="en-US" sz="4800" dirty="0" smtClean="0">
                <a:solidFill>
                  <a:srgbClr val="FFFF00"/>
                </a:solidFill>
                <a:latin typeface="Arial" panose="020B0604020202020204" pitchFamily="34" charset="0"/>
                <a:cs typeface="Arial" panose="020B0604020202020204" pitchFamily="34" charset="0"/>
              </a:rPr>
              <a:t>I </a:t>
            </a:r>
            <a:r>
              <a:rPr lang="en-US" sz="4800" dirty="0">
                <a:solidFill>
                  <a:srgbClr val="FFFF00"/>
                </a:solidFill>
                <a:latin typeface="Arial" panose="020B0604020202020204" pitchFamily="34" charset="0"/>
                <a:cs typeface="Arial" panose="020B0604020202020204" pitchFamily="34" charset="0"/>
              </a:rPr>
              <a:t>answered, “Oh, Lord </a:t>
            </a:r>
            <a:r>
              <a:rPr lang="en-US" sz="4800" cap="small" dirty="0">
                <a:solidFill>
                  <a:srgbClr val="FFFF00"/>
                </a:solidFill>
                <a:latin typeface="Arial" panose="020B0604020202020204" pitchFamily="34" charset="0"/>
                <a:cs typeface="Arial" panose="020B0604020202020204" pitchFamily="34" charset="0"/>
              </a:rPr>
              <a:t>God</a:t>
            </a:r>
            <a:r>
              <a:rPr lang="en-US" sz="4800" dirty="0">
                <a:solidFill>
                  <a:srgbClr val="FFFF00"/>
                </a:solidFill>
                <a:latin typeface="Arial" panose="020B0604020202020204" pitchFamily="34" charset="0"/>
                <a:cs typeface="Arial" panose="020B0604020202020204" pitchFamily="34" charset="0"/>
              </a:rPr>
              <a:t>, I really do not know how to speak well enough for that, for I am too young.” </a:t>
            </a:r>
            <a:r>
              <a:rPr lang="en-US" sz="4800" baseline="30000" dirty="0">
                <a:solidFill>
                  <a:srgbClr val="FFFF00"/>
                </a:solidFill>
                <a:latin typeface="Arial" panose="020B0604020202020204" pitchFamily="34" charset="0"/>
                <a:cs typeface="Arial" panose="020B0604020202020204" pitchFamily="34" charset="0"/>
              </a:rPr>
              <a:t>7 </a:t>
            </a:r>
            <a:r>
              <a:rPr lang="en-US" sz="4800" dirty="0">
                <a:solidFill>
                  <a:srgbClr val="FFFF00"/>
                </a:solidFill>
                <a:latin typeface="Arial" panose="020B0604020202020204" pitchFamily="34" charset="0"/>
                <a:cs typeface="Arial" panose="020B0604020202020204" pitchFamily="34" charset="0"/>
              </a:rPr>
              <a:t>The </a:t>
            </a:r>
            <a:r>
              <a:rPr lang="en-US" sz="4800" cap="small" dirty="0">
                <a:solidFill>
                  <a:srgbClr val="FFFF00"/>
                </a:solidFill>
                <a:latin typeface="Arial" panose="020B0604020202020204" pitchFamily="34" charset="0"/>
                <a:cs typeface="Arial" panose="020B0604020202020204" pitchFamily="34" charset="0"/>
              </a:rPr>
              <a:t>Lord</a:t>
            </a:r>
            <a:r>
              <a:rPr lang="en-US" sz="4800" dirty="0">
                <a:solidFill>
                  <a:srgbClr val="FFFF00"/>
                </a:solidFill>
                <a:latin typeface="Arial" panose="020B0604020202020204" pitchFamily="34" charset="0"/>
                <a:cs typeface="Arial" panose="020B0604020202020204" pitchFamily="34" charset="0"/>
              </a:rPr>
              <a:t> said to me, “Do not say, ‘I am too young.’ But go to whomever I send you and say whatever I tell you. </a:t>
            </a:r>
            <a:r>
              <a:rPr lang="en-US" sz="4800" baseline="30000" dirty="0">
                <a:solidFill>
                  <a:srgbClr val="FFFF00"/>
                </a:solidFill>
                <a:latin typeface="Arial" panose="020B0604020202020204" pitchFamily="34" charset="0"/>
                <a:cs typeface="Arial" panose="020B0604020202020204" pitchFamily="34" charset="0"/>
              </a:rPr>
              <a:t>8 </a:t>
            </a:r>
            <a:r>
              <a:rPr lang="en-US" sz="4800" dirty="0">
                <a:solidFill>
                  <a:srgbClr val="FFFF00"/>
                </a:solidFill>
                <a:latin typeface="Arial" panose="020B0604020202020204" pitchFamily="34" charset="0"/>
                <a:cs typeface="Arial" panose="020B0604020202020204" pitchFamily="34" charset="0"/>
              </a:rPr>
              <a:t>Do not be afraid of those to whom I send you, for I will be with you to protect you,” says the </a:t>
            </a:r>
            <a:r>
              <a:rPr lang="en-US" sz="4800" cap="small" dirty="0">
                <a:solidFill>
                  <a:srgbClr val="FFFF00"/>
                </a:solidFill>
                <a:latin typeface="Arial" panose="020B0604020202020204" pitchFamily="34" charset="0"/>
                <a:cs typeface="Arial" panose="020B0604020202020204" pitchFamily="34" charset="0"/>
              </a:rPr>
              <a:t>Lord</a:t>
            </a:r>
            <a:r>
              <a:rPr lang="en-US" sz="4800" dirty="0">
                <a:solidFill>
                  <a:srgbClr val="FFFF00"/>
                </a:solidFill>
                <a:latin typeface="Arial" panose="020B0604020202020204" pitchFamily="34" charset="0"/>
                <a:cs typeface="Arial" panose="020B0604020202020204" pitchFamily="34" charset="0"/>
              </a:rPr>
              <a:t>.</a:t>
            </a:r>
            <a:endParaRPr lang="en-US" sz="4800" u="sng" dirty="0" smtClean="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020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06" name="Picture 2" descr="Image result for praying for each o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93" y="2785765"/>
            <a:ext cx="12212888" cy="81444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1263" y="192506"/>
            <a:ext cx="11333748" cy="4524315"/>
          </a:xfrm>
          <a:prstGeom prst="rect">
            <a:avLst/>
          </a:prstGeom>
        </p:spPr>
        <p:txBody>
          <a:bodyPr wrap="square">
            <a:spAutoFit/>
          </a:bodyPr>
          <a:lstStyle/>
          <a:p>
            <a:r>
              <a:rPr lang="en-US" sz="4800" b="1" u="sng" dirty="0" smtClean="0">
                <a:solidFill>
                  <a:schemeClr val="bg1"/>
                </a:solidFill>
                <a:latin typeface="Arial" panose="020B0604020202020204" pitchFamily="34" charset="0"/>
                <a:cs typeface="Arial" panose="020B0604020202020204" pitchFamily="34" charset="0"/>
              </a:rPr>
              <a:t>James 5:16, 17</a:t>
            </a:r>
          </a:p>
          <a:p>
            <a:r>
              <a:rPr lang="en-US" sz="4800" dirty="0" smtClean="0">
                <a:solidFill>
                  <a:schemeClr val="bg1"/>
                </a:solidFill>
                <a:latin typeface="Arial" panose="020B0604020202020204" pitchFamily="34" charset="0"/>
                <a:cs typeface="Arial" panose="020B0604020202020204" pitchFamily="34" charset="0"/>
              </a:rPr>
              <a:t>Therefore </a:t>
            </a:r>
            <a:r>
              <a:rPr lang="en-US" sz="4800" dirty="0">
                <a:solidFill>
                  <a:schemeClr val="bg1"/>
                </a:solidFill>
                <a:latin typeface="Arial" panose="020B0604020202020204" pitchFamily="34" charset="0"/>
                <a:cs typeface="Arial" panose="020B0604020202020204" pitchFamily="34" charset="0"/>
              </a:rPr>
              <a:t>confess your sins to each other and pray for each other so that you may be healed. The prayer of a righteous person is powerful and effective.</a:t>
            </a:r>
          </a:p>
        </p:txBody>
      </p:sp>
    </p:spTree>
    <p:extLst>
      <p:ext uri="{BB962C8B-B14F-4D97-AF65-F5344CB8AC3E}">
        <p14:creationId xmlns:p14="http://schemas.microsoft.com/office/powerpoint/2010/main" val="238039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204650" y="339511"/>
            <a:ext cx="11678195" cy="6001643"/>
          </a:xfrm>
          <a:prstGeom prst="rect">
            <a:avLst/>
          </a:prstGeom>
        </p:spPr>
        <p:txBody>
          <a:bodyPr wrap="square">
            <a:spAutoFit/>
          </a:bodyPr>
          <a:lstStyle/>
          <a:p>
            <a:r>
              <a:rPr lang="en-US" sz="4800" b="1" u="sng"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Romans 3:10—</a:t>
            </a: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There is none righteous, no not one.</a:t>
            </a:r>
            <a:endParaRPr lang="en-US" sz="48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US" sz="480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I John 1:9—</a:t>
            </a:r>
          </a:p>
          <a:p>
            <a:r>
              <a:rPr lang="en-US" sz="4800" i="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If we confess our sins, he is faithful and just to forgive us our sins and to cleanse us from all unrighteousness.</a:t>
            </a:r>
          </a:p>
          <a:p>
            <a:endParaRPr lang="en-US" sz="480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5163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204650" y="339511"/>
            <a:ext cx="11678195" cy="3785652"/>
          </a:xfrm>
          <a:prstGeom prst="rect">
            <a:avLst/>
          </a:prstGeom>
        </p:spPr>
        <p:txBody>
          <a:bodyPr wrap="square">
            <a:spAutoFit/>
          </a:bodyPr>
          <a:lstStyle/>
          <a:p>
            <a:r>
              <a:rPr lang="en-US" sz="4800" b="1" i="1" u="sng"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Psalm 139:23-24</a:t>
            </a:r>
            <a:endParaRPr lang="en-US" sz="4800" i="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en-US" sz="4800" i="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Search me, O God, and know my heart; try me, and know my anxieties; and see if there is any wicked way in me, and lead me in the way everlasting.</a:t>
            </a:r>
          </a:p>
        </p:txBody>
      </p:sp>
    </p:spTree>
    <p:extLst>
      <p:ext uri="{BB962C8B-B14F-4D97-AF65-F5344CB8AC3E}">
        <p14:creationId xmlns:p14="http://schemas.microsoft.com/office/powerpoint/2010/main" val="17303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204650" y="192505"/>
            <a:ext cx="11778803" cy="6247864"/>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Philippians 4:6-7</a:t>
            </a:r>
          </a:p>
          <a:p>
            <a:r>
              <a:rPr lang="en-US" sz="4400" i="1" dirty="0" smtClean="0">
                <a:solidFill>
                  <a:schemeClr val="bg1"/>
                </a:solidFill>
                <a:latin typeface="Arial" panose="020B0604020202020204" pitchFamily="34" charset="0"/>
                <a:ea typeface="Calibri" panose="020F0502020204030204" pitchFamily="34" charset="0"/>
                <a:cs typeface="Arial" panose="020B0604020202020204" pitchFamily="34" charset="0"/>
              </a:rPr>
              <a:t>Don’t worry about anything; instead pray about everything, tell God your needs and don’t forget to thank Him for His answers.  If you do this you will experience God’s peace, which is far more wonderful than the human mind can understand.  His peace will keep your thoughts and your hearts quiet and at rest as you trust in Christ Jesus. </a:t>
            </a:r>
            <a:endParaRPr lang="en-US" sz="4400" i="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6276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204650" y="192505"/>
            <a:ext cx="11778803" cy="4524315"/>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Psalm 145:18, 19</a:t>
            </a: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The Lord is near all who call out to Him, all who call out to Him with integrity.  He fulfills the desires of those who fear Him.  He hears their cry for help and saves them.  </a:t>
            </a:r>
            <a:endParaRPr lang="en-US" sz="4800" i="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1909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204650" y="192505"/>
            <a:ext cx="11778803" cy="6247864"/>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2 Corinthians 2:5-7</a:t>
            </a:r>
          </a:p>
          <a:p>
            <a:r>
              <a:rPr lang="en-US" sz="4400" i="1" dirty="0" smtClean="0">
                <a:solidFill>
                  <a:schemeClr val="bg1"/>
                </a:solidFill>
                <a:latin typeface="Arial" panose="020B0604020202020204" pitchFamily="34" charset="0"/>
                <a:ea typeface="Calibri" panose="020F0502020204030204" pitchFamily="34" charset="0"/>
                <a:cs typeface="Arial" panose="020B0604020202020204" pitchFamily="34" charset="0"/>
              </a:rPr>
              <a:t>If anyone has caused grief, he has not so much grieved me as he has grieved all of you, to some extent—not to put it too severely.  The punishment inflicted on him by the majority is sufficient for him.  Now instead, you ought to forgive and comfort him, so that he will not be overwhelmed by excessive sorrow.  I urge you, therefore, to reaffirm your love for him.  </a:t>
            </a:r>
            <a:endParaRPr lang="en-US" sz="4400" i="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800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3 by 5 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22" y="-930442"/>
            <a:ext cx="10943632" cy="82296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74594">
            <a:off x="4170948" y="2274837"/>
            <a:ext cx="5037221" cy="2308324"/>
          </a:xfrm>
          <a:prstGeom prst="rect">
            <a:avLst/>
          </a:prstGeom>
          <a:noFill/>
        </p:spPr>
        <p:txBody>
          <a:bodyPr wrap="square" rtlCol="0">
            <a:spAutoFit/>
          </a:bodyPr>
          <a:lstStyle/>
          <a:p>
            <a:r>
              <a:rPr lang="en-US" sz="3600" b="1" dirty="0" smtClean="0">
                <a:latin typeface="Bradley Hand ITC" panose="03070402050302030203" pitchFamily="66" charset="0"/>
              </a:rPr>
              <a:t>Luke 12:34</a:t>
            </a:r>
          </a:p>
          <a:p>
            <a:r>
              <a:rPr lang="en-US" sz="3600" b="1" dirty="0" smtClean="0">
                <a:latin typeface="Bradley Hand ITC" panose="03070402050302030203" pitchFamily="66" charset="0"/>
              </a:rPr>
              <a:t>For where your treasure is, there your heart will be also.</a:t>
            </a:r>
            <a:endParaRPr lang="en-US" sz="3600" b="1" dirty="0">
              <a:latin typeface="Bradley Hand ITC" panose="03070402050302030203" pitchFamily="66" charset="0"/>
            </a:endParaRPr>
          </a:p>
        </p:txBody>
      </p:sp>
    </p:spTree>
    <p:extLst>
      <p:ext uri="{BB962C8B-B14F-4D97-AF65-F5344CB8AC3E}">
        <p14:creationId xmlns:p14="http://schemas.microsoft.com/office/powerpoint/2010/main" val="320830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80587" y="914400"/>
            <a:ext cx="11778803" cy="1569660"/>
          </a:xfrm>
          <a:prstGeom prst="rect">
            <a:avLst/>
          </a:prstGeom>
        </p:spPr>
        <p:txBody>
          <a:bodyPr wrap="square">
            <a:spAutoFit/>
          </a:bodyPr>
          <a:lstStyle/>
          <a:p>
            <a:pPr algn="ctr"/>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Galatians 5:1</a:t>
            </a:r>
          </a:p>
          <a:p>
            <a:pPr algn="ctr"/>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It was for freedom that Christ set us free.</a:t>
            </a:r>
            <a:endParaRPr lang="en-US" sz="4800" i="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880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13197" y="-2622"/>
            <a:ext cx="11778803" cy="6740307"/>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Ephesians 1:15-20</a:t>
            </a: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Therefore I also, after I heard of your faith in the Lord Jesus and your love for all the saints, do not cease to give thanks for you, making mention of you in my prayers; that the God of our Lord Jesus Christ, the Father of glory, may give to you the spirit of wisdom and revelation in the knowledge of Him…</a:t>
            </a:r>
            <a:endParaRPr lang="en-US" sz="4800" i="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717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13197" y="21441"/>
            <a:ext cx="11778803" cy="6740307"/>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Ephesians 1:15-20</a:t>
            </a: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…the eyes of your understanding being enlightened; that you may know what is the exceeding greatness of His power toward us who believe, according to the working of His mighty power which He worked in Christ when he raised Him from the dead and seated Him at His right hand in the heavenly places.  </a:t>
            </a:r>
            <a:endParaRPr lang="en-US" sz="4800" i="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45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13197" y="21441"/>
            <a:ext cx="11778803" cy="4524315"/>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Romans 5:1,2</a:t>
            </a:r>
            <a:endPar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Therefore, since we have been justified through faith, we have peace with God through our Lord Jesus Christ, through whom we have gained access by faith into this grace in which we now stand.</a:t>
            </a:r>
          </a:p>
        </p:txBody>
      </p:sp>
    </p:spTree>
    <p:extLst>
      <p:ext uri="{BB962C8B-B14F-4D97-AF65-F5344CB8AC3E}">
        <p14:creationId xmlns:p14="http://schemas.microsoft.com/office/powerpoint/2010/main" val="53748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13197" y="21441"/>
            <a:ext cx="11778803" cy="6001643"/>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Romans 3:23</a:t>
            </a:r>
            <a:endPar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For all have sinned and fall short of the glory of God.</a:t>
            </a:r>
            <a:endParaRPr lang="en-US" sz="48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endParaRPr lang="en-US" sz="4800" i="1"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Romans 6:23</a:t>
            </a:r>
            <a:endPar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For the wages of sin is death, but the gift of God is eternal life in Jesus Christ our Lord.</a:t>
            </a:r>
          </a:p>
        </p:txBody>
      </p:sp>
    </p:spTree>
    <p:extLst>
      <p:ext uri="{BB962C8B-B14F-4D97-AF65-F5344CB8AC3E}">
        <p14:creationId xmlns:p14="http://schemas.microsoft.com/office/powerpoint/2010/main" val="8624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13197" y="21441"/>
            <a:ext cx="11778803" cy="3046988"/>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John 3:16</a:t>
            </a:r>
            <a:endPar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t>For God so loved the world that he gave his only son, that whoever believes in him shall have eternal life.</a:t>
            </a:r>
            <a:endPar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4706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13197" y="21441"/>
            <a:ext cx="11778803" cy="3785652"/>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John 14:27</a:t>
            </a:r>
            <a:endPar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t>Peace I leave with you; my peace I give you; I do not give to you as the world gives.  Do not let your hearts be troubled and do not be afraid.</a:t>
            </a:r>
            <a:endPar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3893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13197" y="21441"/>
            <a:ext cx="11778803" cy="3785652"/>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John 16:33</a:t>
            </a:r>
            <a:endPar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b="1" i="1" dirty="0" smtClean="0">
                <a:solidFill>
                  <a:schemeClr val="bg1"/>
                </a:solidFill>
                <a:latin typeface="Arial" panose="020B0604020202020204" pitchFamily="34" charset="0"/>
                <a:ea typeface="Calibri" panose="020F0502020204030204" pitchFamily="34" charset="0"/>
                <a:cs typeface="Arial" panose="020B0604020202020204" pitchFamily="34" charset="0"/>
              </a:rPr>
              <a:t>I have told you these things, so that in me you may have peace.  In this world you will have trouble.  But take heart! I have overcome the world.</a:t>
            </a:r>
            <a:endPar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53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13197" y="21441"/>
            <a:ext cx="11778803" cy="6740307"/>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Colossians 3:15-17</a:t>
            </a:r>
            <a:endPar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Let the peace of Christ rule in your hearts, since as members of one body you were called to peace.  And be thankful.  Let the word of Christ dwell in you richly as you teach and admonish one another with all wisdom and as you sing psalm, hymns and spiritual songs with gratitude in your hearts to God.  </a:t>
            </a:r>
          </a:p>
        </p:txBody>
      </p:sp>
    </p:spTree>
    <p:extLst>
      <p:ext uri="{BB962C8B-B14F-4D97-AF65-F5344CB8AC3E}">
        <p14:creationId xmlns:p14="http://schemas.microsoft.com/office/powerpoint/2010/main" val="57039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13197" y="21441"/>
            <a:ext cx="11778803" cy="3785652"/>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Colossians 3:15-17</a:t>
            </a:r>
            <a:endPar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And whatever you do, whether in word or deed, do it all in the name of the Lord Jesus, giving thanks to God the Father through him. </a:t>
            </a:r>
          </a:p>
        </p:txBody>
      </p:sp>
    </p:spTree>
    <p:extLst>
      <p:ext uri="{BB962C8B-B14F-4D97-AF65-F5344CB8AC3E}">
        <p14:creationId xmlns:p14="http://schemas.microsoft.com/office/powerpoint/2010/main" val="271538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3 by 5 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27" y="-1034731"/>
            <a:ext cx="10943632" cy="82296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74594">
            <a:off x="4170948" y="2274837"/>
            <a:ext cx="5037221" cy="2308324"/>
          </a:xfrm>
          <a:prstGeom prst="rect">
            <a:avLst/>
          </a:prstGeom>
          <a:noFill/>
        </p:spPr>
        <p:txBody>
          <a:bodyPr wrap="square" rtlCol="0">
            <a:spAutoFit/>
          </a:bodyPr>
          <a:lstStyle/>
          <a:p>
            <a:r>
              <a:rPr lang="en-US" sz="3600" b="1" dirty="0" smtClean="0">
                <a:latin typeface="Bradley Hand ITC" panose="03070402050302030203" pitchFamily="66" charset="0"/>
              </a:rPr>
              <a:t>Luke 12:34</a:t>
            </a:r>
          </a:p>
          <a:p>
            <a:r>
              <a:rPr lang="en-US" sz="3600" b="1" dirty="0" smtClean="0">
                <a:latin typeface="Bradley Hand ITC" panose="03070402050302030203" pitchFamily="66" charset="0"/>
              </a:rPr>
              <a:t>For where _________’s treasure is, there her/his heart will be also.</a:t>
            </a:r>
            <a:endParaRPr lang="en-US" sz="3600" b="1" dirty="0">
              <a:latin typeface="Bradley Hand ITC" panose="03070402050302030203" pitchFamily="66" charset="0"/>
            </a:endParaRPr>
          </a:p>
        </p:txBody>
      </p:sp>
    </p:spTree>
    <p:extLst>
      <p:ext uri="{BB962C8B-B14F-4D97-AF65-F5344CB8AC3E}">
        <p14:creationId xmlns:p14="http://schemas.microsoft.com/office/powerpoint/2010/main" val="16747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13197" y="21441"/>
            <a:ext cx="11778803" cy="6740307"/>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Ephesians 3:12</a:t>
            </a:r>
            <a:endPar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In him and through faith in him, ________ may approach God with freedom and confidence.</a:t>
            </a:r>
          </a:p>
          <a:p>
            <a:endParaRPr lang="en-US" sz="4800" i="1"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Psalm 20:4</a:t>
            </a:r>
            <a:endPar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May he give </a:t>
            </a:r>
            <a:r>
              <a:rPr lang="en-US" sz="4800" i="1" dirty="0">
                <a:solidFill>
                  <a:schemeClr val="bg1"/>
                </a:solidFill>
                <a:latin typeface="Arial" panose="020B0604020202020204" pitchFamily="34" charset="0"/>
                <a:ea typeface="Calibri" panose="020F0502020204030204" pitchFamily="34" charset="0"/>
                <a:cs typeface="Arial" panose="020B0604020202020204" pitchFamily="34" charset="0"/>
              </a:rPr>
              <a:t>__________</a:t>
            </a:r>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 the desires of his/her heart and make all his/her plans succeed.   </a:t>
            </a:r>
          </a:p>
        </p:txBody>
      </p:sp>
    </p:spTree>
    <p:extLst>
      <p:ext uri="{BB962C8B-B14F-4D97-AF65-F5344CB8AC3E}">
        <p14:creationId xmlns:p14="http://schemas.microsoft.com/office/powerpoint/2010/main" val="195791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13197" y="21441"/>
            <a:ext cx="11778803" cy="4524315"/>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Psalm 40:2</a:t>
            </a:r>
            <a:endPar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He lifted _______ out of the pit of despair, 	out of the mud and mire. </a:t>
            </a: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He set ________’s feet on solid ground 	and steadied him/her as he/she walked 	along.</a:t>
            </a:r>
          </a:p>
        </p:txBody>
      </p:sp>
    </p:spTree>
    <p:extLst>
      <p:ext uri="{BB962C8B-B14F-4D97-AF65-F5344CB8AC3E}">
        <p14:creationId xmlns:p14="http://schemas.microsoft.com/office/powerpoint/2010/main" val="367400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13197" y="21441"/>
            <a:ext cx="11778803" cy="3785652"/>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Psalm 18:30</a:t>
            </a:r>
            <a:endPar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As for God, His way is perfect: </a:t>
            </a:r>
          </a:p>
          <a:p>
            <a:r>
              <a:rPr lang="en-US" sz="4800" i="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The word of Jehovah is tried; </a:t>
            </a:r>
          </a:p>
          <a:p>
            <a:r>
              <a:rPr lang="en-US" sz="4800" i="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He is a shield unto __________ who takes refuge in Him.</a:t>
            </a:r>
          </a:p>
        </p:txBody>
      </p:sp>
    </p:spTree>
    <p:extLst>
      <p:ext uri="{BB962C8B-B14F-4D97-AF65-F5344CB8AC3E}">
        <p14:creationId xmlns:p14="http://schemas.microsoft.com/office/powerpoint/2010/main" val="10819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13197" y="21441"/>
            <a:ext cx="11778803" cy="6740307"/>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Psalm 55:22</a:t>
            </a:r>
            <a:endPar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_______, case your burden on the Lord and He will sustain you.</a:t>
            </a:r>
          </a:p>
          <a:p>
            <a:endParaRPr lang="en-US" sz="4800" i="1"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Psalm 143:1</a:t>
            </a:r>
            <a:endPar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Lord, hear _________’s prayer.  Listen to _________’s cry for mercy.  Come to help _________ because of you are loyal and good.</a:t>
            </a:r>
          </a:p>
        </p:txBody>
      </p:sp>
    </p:spTree>
    <p:extLst>
      <p:ext uri="{BB962C8B-B14F-4D97-AF65-F5344CB8AC3E}">
        <p14:creationId xmlns:p14="http://schemas.microsoft.com/office/powerpoint/2010/main" val="38893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13197" y="21441"/>
            <a:ext cx="11778803" cy="6740307"/>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Psalm 92:4</a:t>
            </a:r>
            <a:endParaRPr lang="en-US" sz="4800" b="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For you, O Lord, have made _________ glad by what You have done.  ________ will sing for joy at the works of your hands.</a:t>
            </a:r>
            <a:endParaRPr lang="en-US" sz="4800" i="1"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3 John 2</a:t>
            </a:r>
            <a:endParaRPr lang="en-US" sz="48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Dear ________, I pray that you may enjoy good health and that all may go well with you, even as your soul is getting along well.</a:t>
            </a:r>
          </a:p>
        </p:txBody>
      </p:sp>
    </p:spTree>
    <p:extLst>
      <p:ext uri="{BB962C8B-B14F-4D97-AF65-F5344CB8AC3E}">
        <p14:creationId xmlns:p14="http://schemas.microsoft.com/office/powerpoint/2010/main" val="424797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13197" y="21441"/>
            <a:ext cx="11778803" cy="6001643"/>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3 John 4</a:t>
            </a:r>
            <a:endParaRPr lang="en-US" sz="48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I have no greater joy than to hear that my [grand]children are walking in the truth.</a:t>
            </a:r>
          </a:p>
          <a:p>
            <a:endParaRPr lang="en-US" sz="4800" i="1"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2 Corinthians 5:17</a:t>
            </a:r>
            <a:endParaRPr lang="en-US" sz="48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Therefore, if _______ is in Christ, ______ is a new creature.  The old things passed away; behold, new things have come. </a:t>
            </a:r>
          </a:p>
        </p:txBody>
      </p:sp>
    </p:spTree>
    <p:extLst>
      <p:ext uri="{BB962C8B-B14F-4D97-AF65-F5344CB8AC3E}">
        <p14:creationId xmlns:p14="http://schemas.microsoft.com/office/powerpoint/2010/main" val="27542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13197" y="21441"/>
            <a:ext cx="11778803" cy="3785652"/>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Ezekiel 36:26</a:t>
            </a: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I will give _________ a new heart and put a new spirit within him/her.  I will remove _______’s heart of stone and give ______ a heart of flesh.</a:t>
            </a:r>
          </a:p>
        </p:txBody>
      </p:sp>
    </p:spTree>
    <p:extLst>
      <p:ext uri="{BB962C8B-B14F-4D97-AF65-F5344CB8AC3E}">
        <p14:creationId xmlns:p14="http://schemas.microsoft.com/office/powerpoint/2010/main" val="84638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13197" y="21441"/>
            <a:ext cx="11778803" cy="5262979"/>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John 8:31, 32</a:t>
            </a: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The Jesus said to _______ who believed Him, “If _______ abides in my word, _______ is my disciple indeed.  And _______ shall know the truth and the truth shall make _______ free.</a:t>
            </a:r>
          </a:p>
          <a:p>
            <a:endPar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455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13197" y="21441"/>
            <a:ext cx="11778803" cy="6001643"/>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Ephesians 3:16-19</a:t>
            </a:r>
            <a:endPar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I pray that out of his glorious riches he may strengthen you with power through his Spirit in your inner being so that Christ may dwell in your hearts through faith.  And I pray that you, being rooted and established in love, may have power, together with all the saints, to grasp…</a:t>
            </a:r>
          </a:p>
        </p:txBody>
      </p:sp>
    </p:spTree>
    <p:extLst>
      <p:ext uri="{BB962C8B-B14F-4D97-AF65-F5344CB8AC3E}">
        <p14:creationId xmlns:p14="http://schemas.microsoft.com/office/powerpoint/2010/main" val="136708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413197" y="21441"/>
            <a:ext cx="11778803" cy="4524315"/>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Ephesians 3:16-19</a:t>
            </a:r>
            <a:endPar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en-US" sz="4800" i="1" dirty="0" smtClean="0">
                <a:solidFill>
                  <a:schemeClr val="bg1"/>
                </a:solidFill>
                <a:latin typeface="Arial" panose="020B0604020202020204" pitchFamily="34" charset="0"/>
                <a:ea typeface="Calibri" panose="020F0502020204030204" pitchFamily="34" charset="0"/>
                <a:cs typeface="Arial" panose="020B0604020202020204" pitchFamily="34" charset="0"/>
              </a:rPr>
              <a:t>…how wide and long and high and deep is the love of Christ, and to know this love that surpasses knowledge—that you may be filled to the measure of all the fullness of God.  </a:t>
            </a:r>
          </a:p>
        </p:txBody>
      </p:sp>
    </p:spTree>
    <p:extLst>
      <p:ext uri="{BB962C8B-B14F-4D97-AF65-F5344CB8AC3E}">
        <p14:creationId xmlns:p14="http://schemas.microsoft.com/office/powerpoint/2010/main" val="281140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3 by 5 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6747"/>
            <a:ext cx="11306267" cy="85023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44431" y="2558080"/>
            <a:ext cx="6344749" cy="646331"/>
          </a:xfrm>
          <a:prstGeom prst="rect">
            <a:avLst/>
          </a:prstGeom>
          <a:noFill/>
        </p:spPr>
        <p:txBody>
          <a:bodyPr wrap="square" rtlCol="0">
            <a:spAutoFit/>
          </a:bodyPr>
          <a:lstStyle/>
          <a:p>
            <a:r>
              <a:rPr lang="en-US" sz="3600" b="1" dirty="0" smtClean="0">
                <a:latin typeface="Arial" panose="020B0604020202020204" pitchFamily="34" charset="0"/>
                <a:cs typeface="Arial" panose="020B0604020202020204" pitchFamily="34" charset="0"/>
              </a:rPr>
              <a:t>Customized Prayer Strategy</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387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7170" name="Picture 2" descr="Image result for individual pray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204"/>
            <a:ext cx="6678410" cy="331941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prayer 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86" y="3189832"/>
            <a:ext cx="6530861" cy="366816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he Washing Fly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8981" y="-158204"/>
            <a:ext cx="5643019" cy="7214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68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animEffect transition="in" filter="fade">
                                      <p:cBhvr>
                                        <p:cTn id="9" dur="500"/>
                                        <p:tgtEl>
                                          <p:spTgt spid="7172"/>
                                        </p:tgtEl>
                                      </p:cBhvr>
                                    </p:animEffect>
                                  </p:childTnLst>
                                </p:cTn>
                              </p:par>
                              <p:par>
                                <p:cTn id="10" presetID="10" presetClass="entr" presetSubtype="0" fill="hold" nodeType="with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fade">
                                      <p:cBhvr>
                                        <p:cTn id="12"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Image result for person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8230" y="117693"/>
            <a:ext cx="11773989" cy="6001643"/>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Deuteronomy 6</a:t>
            </a:r>
          </a:p>
          <a:p>
            <a:r>
              <a:rPr lang="en-US" sz="4800" b="1" baseline="30000" dirty="0">
                <a:solidFill>
                  <a:schemeClr val="bg1"/>
                </a:solidFill>
                <a:latin typeface="Arial" panose="020B0604020202020204" pitchFamily="34" charset="0"/>
                <a:cs typeface="Arial" panose="020B0604020202020204" pitchFamily="34" charset="0"/>
              </a:rPr>
              <a:t>4 </a:t>
            </a:r>
            <a:r>
              <a:rPr lang="en-US" sz="4800" b="1" dirty="0">
                <a:solidFill>
                  <a:schemeClr val="bg1"/>
                </a:solidFill>
                <a:latin typeface="Arial" panose="020B0604020202020204" pitchFamily="34" charset="0"/>
                <a:cs typeface="Arial" panose="020B0604020202020204" pitchFamily="34" charset="0"/>
              </a:rPr>
              <a:t>Hear, O Israel: The </a:t>
            </a:r>
            <a:r>
              <a:rPr lang="en-US" sz="4800" b="1" cap="small" dirty="0">
                <a:solidFill>
                  <a:schemeClr val="bg1"/>
                </a:solidFill>
                <a:latin typeface="Arial" panose="020B0604020202020204" pitchFamily="34" charset="0"/>
                <a:cs typeface="Arial" panose="020B0604020202020204" pitchFamily="34" charset="0"/>
              </a:rPr>
              <a:t>Lord</a:t>
            </a:r>
            <a:r>
              <a:rPr lang="en-US" sz="4800" b="1" dirty="0">
                <a:solidFill>
                  <a:schemeClr val="bg1"/>
                </a:solidFill>
                <a:latin typeface="Arial" panose="020B0604020202020204" pitchFamily="34" charset="0"/>
                <a:cs typeface="Arial" panose="020B0604020202020204" pitchFamily="34" charset="0"/>
              </a:rPr>
              <a:t> our God, the </a:t>
            </a:r>
            <a:r>
              <a:rPr lang="en-US" sz="4800" b="1" cap="small" dirty="0">
                <a:solidFill>
                  <a:schemeClr val="bg1"/>
                </a:solidFill>
                <a:latin typeface="Arial" panose="020B0604020202020204" pitchFamily="34" charset="0"/>
                <a:cs typeface="Arial" panose="020B0604020202020204" pitchFamily="34" charset="0"/>
              </a:rPr>
              <a:t>Lord</a:t>
            </a:r>
            <a:r>
              <a:rPr lang="en-US" sz="4800" b="1" dirty="0">
                <a:solidFill>
                  <a:schemeClr val="bg1"/>
                </a:solidFill>
                <a:latin typeface="Arial" panose="020B0604020202020204" pitchFamily="34" charset="0"/>
                <a:cs typeface="Arial" panose="020B0604020202020204" pitchFamily="34" charset="0"/>
              </a:rPr>
              <a:t> is one. </a:t>
            </a:r>
            <a:r>
              <a:rPr lang="en-US" sz="4800" b="1" baseline="30000" dirty="0">
                <a:solidFill>
                  <a:schemeClr val="bg1"/>
                </a:solidFill>
                <a:latin typeface="Arial" panose="020B0604020202020204" pitchFamily="34" charset="0"/>
                <a:cs typeface="Arial" panose="020B0604020202020204" pitchFamily="34" charset="0"/>
              </a:rPr>
              <a:t>5 </a:t>
            </a:r>
            <a:r>
              <a:rPr lang="en-US" sz="4800" b="1" dirty="0">
                <a:solidFill>
                  <a:schemeClr val="bg1"/>
                </a:solidFill>
                <a:latin typeface="Arial" panose="020B0604020202020204" pitchFamily="34" charset="0"/>
                <a:cs typeface="Arial" panose="020B0604020202020204" pitchFamily="34" charset="0"/>
              </a:rPr>
              <a:t>Love the </a:t>
            </a:r>
            <a:r>
              <a:rPr lang="en-US" sz="4800" b="1" cap="small" dirty="0">
                <a:solidFill>
                  <a:schemeClr val="bg1"/>
                </a:solidFill>
                <a:latin typeface="Arial" panose="020B0604020202020204" pitchFamily="34" charset="0"/>
                <a:cs typeface="Arial" panose="020B0604020202020204" pitchFamily="34" charset="0"/>
              </a:rPr>
              <a:t>Lord</a:t>
            </a:r>
            <a:r>
              <a:rPr lang="en-US" sz="4800" b="1" dirty="0">
                <a:solidFill>
                  <a:schemeClr val="bg1"/>
                </a:solidFill>
                <a:latin typeface="Arial" panose="020B0604020202020204" pitchFamily="34" charset="0"/>
                <a:cs typeface="Arial" panose="020B0604020202020204" pitchFamily="34" charset="0"/>
              </a:rPr>
              <a:t> your God with all your heart and with all your soul and with all your strength. </a:t>
            </a:r>
            <a:r>
              <a:rPr lang="en-US" sz="4800" b="1" baseline="30000" dirty="0">
                <a:solidFill>
                  <a:schemeClr val="bg1"/>
                </a:solidFill>
                <a:latin typeface="Arial" panose="020B0604020202020204" pitchFamily="34" charset="0"/>
                <a:cs typeface="Arial" panose="020B0604020202020204" pitchFamily="34" charset="0"/>
              </a:rPr>
              <a:t>6 </a:t>
            </a:r>
            <a:r>
              <a:rPr lang="en-US" sz="4800" b="1" dirty="0">
                <a:solidFill>
                  <a:schemeClr val="bg1"/>
                </a:solidFill>
                <a:latin typeface="Arial" panose="020B0604020202020204" pitchFamily="34" charset="0"/>
                <a:cs typeface="Arial" panose="020B0604020202020204" pitchFamily="34" charset="0"/>
              </a:rPr>
              <a:t>These commandments that I give you today are to be on your hearts. </a:t>
            </a:r>
            <a:r>
              <a:rPr lang="en-US" sz="4800" b="1" baseline="30000" dirty="0">
                <a:solidFill>
                  <a:schemeClr val="bg1"/>
                </a:solidFill>
                <a:latin typeface="Arial" panose="020B0604020202020204" pitchFamily="34" charset="0"/>
                <a:cs typeface="Arial" panose="020B0604020202020204" pitchFamily="34" charset="0"/>
              </a:rPr>
              <a:t>7 </a:t>
            </a:r>
            <a:r>
              <a:rPr lang="en-US" sz="4800" b="1" dirty="0">
                <a:solidFill>
                  <a:schemeClr val="bg1"/>
                </a:solidFill>
                <a:latin typeface="Arial" panose="020B0604020202020204" pitchFamily="34" charset="0"/>
                <a:cs typeface="Arial" panose="020B0604020202020204" pitchFamily="34" charset="0"/>
              </a:rPr>
              <a:t>Impress them on your children. </a:t>
            </a:r>
            <a:endParaRPr lang="en-US" sz="4800" b="1" i="1" baseline="30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20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Image result for person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8230" y="117693"/>
            <a:ext cx="11773989" cy="6740307"/>
          </a:xfrm>
          <a:prstGeom prst="rect">
            <a:avLst/>
          </a:prstGeom>
        </p:spPr>
        <p:txBody>
          <a:bodyPr wrap="square">
            <a:spAutoFit/>
          </a:bodyPr>
          <a:lstStyle/>
          <a:p>
            <a:r>
              <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rPr>
              <a:t>Deuteronomy 6</a:t>
            </a:r>
          </a:p>
          <a:p>
            <a:r>
              <a:rPr lang="en-US" sz="4800" b="1" dirty="0" smtClean="0">
                <a:solidFill>
                  <a:schemeClr val="bg1"/>
                </a:solidFill>
                <a:latin typeface="Arial" panose="020B0604020202020204" pitchFamily="34" charset="0"/>
                <a:cs typeface="Arial" panose="020B0604020202020204" pitchFamily="34" charset="0"/>
              </a:rPr>
              <a:t>Talk </a:t>
            </a:r>
            <a:r>
              <a:rPr lang="en-US" sz="4800" b="1" dirty="0">
                <a:solidFill>
                  <a:schemeClr val="bg1"/>
                </a:solidFill>
                <a:latin typeface="Arial" panose="020B0604020202020204" pitchFamily="34" charset="0"/>
                <a:cs typeface="Arial" panose="020B0604020202020204" pitchFamily="34" charset="0"/>
              </a:rPr>
              <a:t>about them when you sit at home and when you walk along the road, when you lie down and when you get up. </a:t>
            </a:r>
            <a:r>
              <a:rPr lang="en-US" sz="4800" b="1" baseline="30000" dirty="0">
                <a:solidFill>
                  <a:schemeClr val="bg1"/>
                </a:solidFill>
                <a:latin typeface="Arial" panose="020B0604020202020204" pitchFamily="34" charset="0"/>
                <a:cs typeface="Arial" panose="020B0604020202020204" pitchFamily="34" charset="0"/>
              </a:rPr>
              <a:t>8 </a:t>
            </a:r>
            <a:r>
              <a:rPr lang="en-US" sz="4800" b="1" dirty="0">
                <a:solidFill>
                  <a:schemeClr val="bg1"/>
                </a:solidFill>
                <a:latin typeface="Arial" panose="020B0604020202020204" pitchFamily="34" charset="0"/>
                <a:cs typeface="Arial" panose="020B0604020202020204" pitchFamily="34" charset="0"/>
              </a:rPr>
              <a:t>Tie them as symbols on your hands and bind them on your foreheads. </a:t>
            </a:r>
            <a:r>
              <a:rPr lang="en-US" sz="4800" b="1" baseline="30000" dirty="0">
                <a:solidFill>
                  <a:schemeClr val="bg1"/>
                </a:solidFill>
                <a:latin typeface="Arial" panose="020B0604020202020204" pitchFamily="34" charset="0"/>
                <a:cs typeface="Arial" panose="020B0604020202020204" pitchFamily="34" charset="0"/>
              </a:rPr>
              <a:t>9 </a:t>
            </a:r>
            <a:r>
              <a:rPr lang="en-US" sz="4800" b="1" dirty="0">
                <a:solidFill>
                  <a:schemeClr val="bg1"/>
                </a:solidFill>
                <a:latin typeface="Arial" panose="020B0604020202020204" pitchFamily="34" charset="0"/>
                <a:cs typeface="Arial" panose="020B0604020202020204" pitchFamily="34" charset="0"/>
              </a:rPr>
              <a:t>Write them on the doorframes of your houses and on your gates.</a:t>
            </a:r>
            <a:endParaRPr lang="en-US" sz="4800" b="1" u="sng"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100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Image result for person pray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8230" y="117693"/>
            <a:ext cx="11773989" cy="5262979"/>
          </a:xfrm>
          <a:prstGeom prst="rect">
            <a:avLst/>
          </a:prstGeom>
        </p:spPr>
        <p:txBody>
          <a:bodyPr wrap="square">
            <a:spAutoFit/>
          </a:bodyPr>
          <a:lstStyle/>
          <a:p>
            <a:r>
              <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2 Chronicles 7:14</a:t>
            </a:r>
          </a:p>
          <a:p>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a:t>
            </a:r>
            <a:r>
              <a:rPr lang="en-US" sz="4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my people, who are called by my name, will humble themselves and pray and seek my face and turn from their wicked ways, then I will hear from heaven, and I will forgive their sin and will </a:t>
            </a:r>
            <a:r>
              <a:rPr lang="en-US" sz="4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HEAL THEIR LAND. </a:t>
            </a:r>
            <a:endParaRPr lang="en-US" sz="4800" b="1" u="sng" dirty="0"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988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2495</TotalTime>
  <Words>1508</Words>
  <Application>Microsoft Office PowerPoint</Application>
  <PresentationFormat>Widescreen</PresentationFormat>
  <Paragraphs>124</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Bradley Hand ITC</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Jeremiah 29:12, 13 Then you will call on me and come and pray to me, and I will listen to you. 13 You will seek me and find me when you seek me with all your heart. </vt:lpstr>
      <vt:lpstr>Jeremiah 29:12, 13 Call on me, ____________, and come and pray to me, and I will listen to __________. 13 ___________will seek me and find me when _________searches for me with all ___________’s heart. </vt:lpstr>
      <vt:lpstr>Matthew 6:21  For where __________’s treasure is, there ________’s heart will be also.</vt:lpstr>
      <vt:lpstr>Matthew 18:19, 20 Again, truly I tell you that if two of you on earth agree about anything they ask for, it will be done for them by my Father in heaven.  For where two or three gather in my name, there am I with them.</vt:lpstr>
      <vt:lpstr>John 15:7 If you remain in me and my words remain in you, ask whatever you wish, and it will be given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12:23-28 “The hour has come for the Son of Man to be glorified.24 Very truly I tell you, unless a kernel of wheat falls to the ground and dies, it remains only a single seed. But if it dies, it produces many seeds. 25 Anyone who loves their life will lose it, while anyone who hates their life in this world will keep it for eternal life. 26 Whoever serves me must follow me; and where I am, my servant also will be. My Father will honor the one who serves me.</dc:title>
  <dc:creator>User</dc:creator>
  <cp:lastModifiedBy>User</cp:lastModifiedBy>
  <cp:revision>96</cp:revision>
  <dcterms:created xsi:type="dcterms:W3CDTF">2016-03-25T23:01:57Z</dcterms:created>
  <dcterms:modified xsi:type="dcterms:W3CDTF">2017-04-28T20:22:10Z</dcterms:modified>
</cp:coreProperties>
</file>