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86" r:id="rId2"/>
    <p:sldId id="581" r:id="rId3"/>
    <p:sldId id="601" r:id="rId4"/>
    <p:sldId id="442" r:id="rId5"/>
    <p:sldId id="602" r:id="rId6"/>
    <p:sldId id="603" r:id="rId7"/>
    <p:sldId id="604" r:id="rId8"/>
    <p:sldId id="605" r:id="rId9"/>
    <p:sldId id="606" r:id="rId10"/>
    <p:sldId id="607" r:id="rId11"/>
    <p:sldId id="608" r:id="rId12"/>
    <p:sldId id="609" r:id="rId13"/>
    <p:sldId id="610" r:id="rId14"/>
    <p:sldId id="611" r:id="rId15"/>
    <p:sldId id="612" r:id="rId16"/>
    <p:sldId id="613" r:id="rId17"/>
    <p:sldId id="614" r:id="rId18"/>
    <p:sldId id="615" r:id="rId19"/>
    <p:sldId id="616" r:id="rId20"/>
    <p:sldId id="589" r:id="rId21"/>
    <p:sldId id="625" r:id="rId22"/>
    <p:sldId id="626" r:id="rId23"/>
    <p:sldId id="617" r:id="rId24"/>
    <p:sldId id="618" r:id="rId25"/>
    <p:sldId id="620" r:id="rId26"/>
    <p:sldId id="621" r:id="rId27"/>
    <p:sldId id="622" r:id="rId28"/>
    <p:sldId id="623" r:id="rId29"/>
    <p:sldId id="619" r:id="rId30"/>
    <p:sldId id="624" r:id="rId31"/>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7D649F-A64E-4244-9844-93581FAC36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7E09FF5-27B7-481F-99D5-630DACA3E5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EC268C3-3C97-4016-BCAC-620BE0D0F447}"/>
              </a:ext>
            </a:extLst>
          </p:cNvPr>
          <p:cNvSpPr>
            <a:spLocks noGrp="1"/>
          </p:cNvSpPr>
          <p:nvPr>
            <p:ph type="dt" sz="half" idx="10"/>
          </p:nvPr>
        </p:nvSpPr>
        <p:spPr/>
        <p:txBody>
          <a:bodyPr/>
          <a:lstStyle/>
          <a:p>
            <a:fld id="{1661F1D9-E0E2-4C02-AA54-9971D2D4F0E0}" type="datetimeFigureOut">
              <a:rPr lang="en-US" smtClean="0"/>
              <a:t>5/20/2018</a:t>
            </a:fld>
            <a:endParaRPr lang="en-US"/>
          </a:p>
        </p:txBody>
      </p:sp>
      <p:sp>
        <p:nvSpPr>
          <p:cNvPr id="5" name="Footer Placeholder 4">
            <a:extLst>
              <a:ext uri="{FF2B5EF4-FFF2-40B4-BE49-F238E27FC236}">
                <a16:creationId xmlns:a16="http://schemas.microsoft.com/office/drawing/2014/main" xmlns="" id="{E9C2E235-11D1-4B1D-BBA1-5632E5F3D3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A665A7E-F1B2-4C1B-A53F-1D1470CE516F}"/>
              </a:ext>
            </a:extLst>
          </p:cNvPr>
          <p:cNvSpPr>
            <a:spLocks noGrp="1"/>
          </p:cNvSpPr>
          <p:nvPr>
            <p:ph type="sldNum" sz="quarter" idx="12"/>
          </p:nvPr>
        </p:nvSpPr>
        <p:spPr/>
        <p:txBody>
          <a:bodyPr/>
          <a:lstStyle/>
          <a:p>
            <a:fld id="{639EF661-ED2A-419C-82C3-C872583F532D}" type="slidenum">
              <a:rPr lang="en-US" smtClean="0"/>
              <a:t>‹#›</a:t>
            </a:fld>
            <a:endParaRPr lang="en-US"/>
          </a:p>
        </p:txBody>
      </p:sp>
    </p:spTree>
    <p:extLst>
      <p:ext uri="{BB962C8B-B14F-4D97-AF65-F5344CB8AC3E}">
        <p14:creationId xmlns:p14="http://schemas.microsoft.com/office/powerpoint/2010/main" val="1104245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26247B-36EC-4E82-A22E-FA1C9027EDF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FAF5304-8996-475F-AE02-C701FB7ACED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0B924FF-61BE-43D0-866C-D5A6A0544C20}"/>
              </a:ext>
            </a:extLst>
          </p:cNvPr>
          <p:cNvSpPr>
            <a:spLocks noGrp="1"/>
          </p:cNvSpPr>
          <p:nvPr>
            <p:ph type="dt" sz="half" idx="10"/>
          </p:nvPr>
        </p:nvSpPr>
        <p:spPr/>
        <p:txBody>
          <a:bodyPr/>
          <a:lstStyle/>
          <a:p>
            <a:fld id="{1661F1D9-E0E2-4C02-AA54-9971D2D4F0E0}" type="datetimeFigureOut">
              <a:rPr lang="en-US" smtClean="0"/>
              <a:t>5/20/2018</a:t>
            </a:fld>
            <a:endParaRPr lang="en-US"/>
          </a:p>
        </p:txBody>
      </p:sp>
      <p:sp>
        <p:nvSpPr>
          <p:cNvPr id="5" name="Footer Placeholder 4">
            <a:extLst>
              <a:ext uri="{FF2B5EF4-FFF2-40B4-BE49-F238E27FC236}">
                <a16:creationId xmlns:a16="http://schemas.microsoft.com/office/drawing/2014/main" xmlns="" id="{B34A437B-2775-405F-8063-7FADF390D7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71A59CD-A3D8-43C0-8990-4E9A815D66C9}"/>
              </a:ext>
            </a:extLst>
          </p:cNvPr>
          <p:cNvSpPr>
            <a:spLocks noGrp="1"/>
          </p:cNvSpPr>
          <p:nvPr>
            <p:ph type="sldNum" sz="quarter" idx="12"/>
          </p:nvPr>
        </p:nvSpPr>
        <p:spPr/>
        <p:txBody>
          <a:bodyPr/>
          <a:lstStyle/>
          <a:p>
            <a:fld id="{639EF661-ED2A-419C-82C3-C872583F532D}" type="slidenum">
              <a:rPr lang="en-US" smtClean="0"/>
              <a:t>‹#›</a:t>
            </a:fld>
            <a:endParaRPr lang="en-US"/>
          </a:p>
        </p:txBody>
      </p:sp>
    </p:spTree>
    <p:extLst>
      <p:ext uri="{BB962C8B-B14F-4D97-AF65-F5344CB8AC3E}">
        <p14:creationId xmlns:p14="http://schemas.microsoft.com/office/powerpoint/2010/main" val="2301708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C987A53-791D-47F1-87CD-5C9AF1082C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595D235-6D71-4B54-9E68-5BC1D83C2AE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9B37EBC-F9CB-4748-BFFF-EF150952934C}"/>
              </a:ext>
            </a:extLst>
          </p:cNvPr>
          <p:cNvSpPr>
            <a:spLocks noGrp="1"/>
          </p:cNvSpPr>
          <p:nvPr>
            <p:ph type="dt" sz="half" idx="10"/>
          </p:nvPr>
        </p:nvSpPr>
        <p:spPr/>
        <p:txBody>
          <a:bodyPr/>
          <a:lstStyle/>
          <a:p>
            <a:fld id="{1661F1D9-E0E2-4C02-AA54-9971D2D4F0E0}" type="datetimeFigureOut">
              <a:rPr lang="en-US" smtClean="0"/>
              <a:t>5/20/2018</a:t>
            </a:fld>
            <a:endParaRPr lang="en-US"/>
          </a:p>
        </p:txBody>
      </p:sp>
      <p:sp>
        <p:nvSpPr>
          <p:cNvPr id="5" name="Footer Placeholder 4">
            <a:extLst>
              <a:ext uri="{FF2B5EF4-FFF2-40B4-BE49-F238E27FC236}">
                <a16:creationId xmlns:a16="http://schemas.microsoft.com/office/drawing/2014/main" xmlns="" id="{4E0481AC-CF1C-4B17-88E2-5E541E10E8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D1F793F-BDD1-4DF2-B598-D16216AD07CC}"/>
              </a:ext>
            </a:extLst>
          </p:cNvPr>
          <p:cNvSpPr>
            <a:spLocks noGrp="1"/>
          </p:cNvSpPr>
          <p:nvPr>
            <p:ph type="sldNum" sz="quarter" idx="12"/>
          </p:nvPr>
        </p:nvSpPr>
        <p:spPr/>
        <p:txBody>
          <a:bodyPr/>
          <a:lstStyle/>
          <a:p>
            <a:fld id="{639EF661-ED2A-419C-82C3-C872583F532D}" type="slidenum">
              <a:rPr lang="en-US" smtClean="0"/>
              <a:t>‹#›</a:t>
            </a:fld>
            <a:endParaRPr lang="en-US"/>
          </a:p>
        </p:txBody>
      </p:sp>
    </p:spTree>
    <p:extLst>
      <p:ext uri="{BB962C8B-B14F-4D97-AF65-F5344CB8AC3E}">
        <p14:creationId xmlns:p14="http://schemas.microsoft.com/office/powerpoint/2010/main" val="406630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CEF19B-7D9E-49DA-8EC0-5A27BA61B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A8789B6-A29D-45B2-A3B9-4515E11A0C6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27A587C-0FE7-4763-8492-0D4BDACBB03B}"/>
              </a:ext>
            </a:extLst>
          </p:cNvPr>
          <p:cNvSpPr>
            <a:spLocks noGrp="1"/>
          </p:cNvSpPr>
          <p:nvPr>
            <p:ph type="dt" sz="half" idx="10"/>
          </p:nvPr>
        </p:nvSpPr>
        <p:spPr/>
        <p:txBody>
          <a:bodyPr/>
          <a:lstStyle/>
          <a:p>
            <a:fld id="{1661F1D9-E0E2-4C02-AA54-9971D2D4F0E0}" type="datetimeFigureOut">
              <a:rPr lang="en-US" smtClean="0"/>
              <a:t>5/20/2018</a:t>
            </a:fld>
            <a:endParaRPr lang="en-US"/>
          </a:p>
        </p:txBody>
      </p:sp>
      <p:sp>
        <p:nvSpPr>
          <p:cNvPr id="5" name="Footer Placeholder 4">
            <a:extLst>
              <a:ext uri="{FF2B5EF4-FFF2-40B4-BE49-F238E27FC236}">
                <a16:creationId xmlns:a16="http://schemas.microsoft.com/office/drawing/2014/main" xmlns="" id="{16FEB789-0F5E-49C2-8BA3-D3FB97D6CC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E1CC172-0E9C-4544-8DDD-7A2DC5310758}"/>
              </a:ext>
            </a:extLst>
          </p:cNvPr>
          <p:cNvSpPr>
            <a:spLocks noGrp="1"/>
          </p:cNvSpPr>
          <p:nvPr>
            <p:ph type="sldNum" sz="quarter" idx="12"/>
          </p:nvPr>
        </p:nvSpPr>
        <p:spPr/>
        <p:txBody>
          <a:bodyPr/>
          <a:lstStyle/>
          <a:p>
            <a:fld id="{639EF661-ED2A-419C-82C3-C872583F532D}" type="slidenum">
              <a:rPr lang="en-US" smtClean="0"/>
              <a:t>‹#›</a:t>
            </a:fld>
            <a:endParaRPr lang="en-US"/>
          </a:p>
        </p:txBody>
      </p:sp>
    </p:spTree>
    <p:extLst>
      <p:ext uri="{BB962C8B-B14F-4D97-AF65-F5344CB8AC3E}">
        <p14:creationId xmlns:p14="http://schemas.microsoft.com/office/powerpoint/2010/main" val="2507813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3BBCA1-C53B-4F94-B01D-7E1B5CA388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DDCC335-906C-4893-AFDB-F279091F85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AAAD830E-F6BF-4BAC-89AF-18299AC2F76B}"/>
              </a:ext>
            </a:extLst>
          </p:cNvPr>
          <p:cNvSpPr>
            <a:spLocks noGrp="1"/>
          </p:cNvSpPr>
          <p:nvPr>
            <p:ph type="dt" sz="half" idx="10"/>
          </p:nvPr>
        </p:nvSpPr>
        <p:spPr/>
        <p:txBody>
          <a:bodyPr/>
          <a:lstStyle/>
          <a:p>
            <a:fld id="{1661F1D9-E0E2-4C02-AA54-9971D2D4F0E0}" type="datetimeFigureOut">
              <a:rPr lang="en-US" smtClean="0"/>
              <a:t>5/20/2018</a:t>
            </a:fld>
            <a:endParaRPr lang="en-US"/>
          </a:p>
        </p:txBody>
      </p:sp>
      <p:sp>
        <p:nvSpPr>
          <p:cNvPr id="5" name="Footer Placeholder 4">
            <a:extLst>
              <a:ext uri="{FF2B5EF4-FFF2-40B4-BE49-F238E27FC236}">
                <a16:creationId xmlns:a16="http://schemas.microsoft.com/office/drawing/2014/main" xmlns="" id="{6DFC395E-F0A0-430B-9944-8762BC9243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E9CC959-EB94-445B-8FEA-FBA1DE9C298B}"/>
              </a:ext>
            </a:extLst>
          </p:cNvPr>
          <p:cNvSpPr>
            <a:spLocks noGrp="1"/>
          </p:cNvSpPr>
          <p:nvPr>
            <p:ph type="sldNum" sz="quarter" idx="12"/>
          </p:nvPr>
        </p:nvSpPr>
        <p:spPr/>
        <p:txBody>
          <a:bodyPr/>
          <a:lstStyle/>
          <a:p>
            <a:fld id="{639EF661-ED2A-419C-82C3-C872583F532D}" type="slidenum">
              <a:rPr lang="en-US" smtClean="0"/>
              <a:t>‹#›</a:t>
            </a:fld>
            <a:endParaRPr lang="en-US"/>
          </a:p>
        </p:txBody>
      </p:sp>
    </p:spTree>
    <p:extLst>
      <p:ext uri="{BB962C8B-B14F-4D97-AF65-F5344CB8AC3E}">
        <p14:creationId xmlns:p14="http://schemas.microsoft.com/office/powerpoint/2010/main" val="2908595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2AF80C-5A06-4CDD-AA15-3CF1E5FA95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03159D1-EB9B-4D0F-A659-337DA5A1C66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DCADD57-8272-4B45-A0F1-3C96AC30AFD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22BBC41-899F-4225-9766-C7D96EBE430B}"/>
              </a:ext>
            </a:extLst>
          </p:cNvPr>
          <p:cNvSpPr>
            <a:spLocks noGrp="1"/>
          </p:cNvSpPr>
          <p:nvPr>
            <p:ph type="dt" sz="half" idx="10"/>
          </p:nvPr>
        </p:nvSpPr>
        <p:spPr/>
        <p:txBody>
          <a:bodyPr/>
          <a:lstStyle/>
          <a:p>
            <a:fld id="{1661F1D9-E0E2-4C02-AA54-9971D2D4F0E0}" type="datetimeFigureOut">
              <a:rPr lang="en-US" smtClean="0"/>
              <a:t>5/20/2018</a:t>
            </a:fld>
            <a:endParaRPr lang="en-US"/>
          </a:p>
        </p:txBody>
      </p:sp>
      <p:sp>
        <p:nvSpPr>
          <p:cNvPr id="6" name="Footer Placeholder 5">
            <a:extLst>
              <a:ext uri="{FF2B5EF4-FFF2-40B4-BE49-F238E27FC236}">
                <a16:creationId xmlns:a16="http://schemas.microsoft.com/office/drawing/2014/main" xmlns="" id="{EA5C9256-4D32-41E5-A171-4AAD62AA8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18A470D-CC3F-4CEE-8888-8C50DC422F98}"/>
              </a:ext>
            </a:extLst>
          </p:cNvPr>
          <p:cNvSpPr>
            <a:spLocks noGrp="1"/>
          </p:cNvSpPr>
          <p:nvPr>
            <p:ph type="sldNum" sz="quarter" idx="12"/>
          </p:nvPr>
        </p:nvSpPr>
        <p:spPr/>
        <p:txBody>
          <a:bodyPr/>
          <a:lstStyle/>
          <a:p>
            <a:fld id="{639EF661-ED2A-419C-82C3-C872583F532D}" type="slidenum">
              <a:rPr lang="en-US" smtClean="0"/>
              <a:t>‹#›</a:t>
            </a:fld>
            <a:endParaRPr lang="en-US"/>
          </a:p>
        </p:txBody>
      </p:sp>
    </p:spTree>
    <p:extLst>
      <p:ext uri="{BB962C8B-B14F-4D97-AF65-F5344CB8AC3E}">
        <p14:creationId xmlns:p14="http://schemas.microsoft.com/office/powerpoint/2010/main" val="3961558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57A993-CA1B-474C-8D98-FF61906A94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CE09ACF-CC5F-4519-BA9D-82E761FD6A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C7816EBD-25F0-457C-96E9-F59CEA644DC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C8DD864-F5D3-4A80-A9BB-ECD52F24B9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2647946-CEC8-4738-9691-9B2C701CDFD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5463A63-C5CF-4024-832B-A46DC51B2191}"/>
              </a:ext>
            </a:extLst>
          </p:cNvPr>
          <p:cNvSpPr>
            <a:spLocks noGrp="1"/>
          </p:cNvSpPr>
          <p:nvPr>
            <p:ph type="dt" sz="half" idx="10"/>
          </p:nvPr>
        </p:nvSpPr>
        <p:spPr/>
        <p:txBody>
          <a:bodyPr/>
          <a:lstStyle/>
          <a:p>
            <a:fld id="{1661F1D9-E0E2-4C02-AA54-9971D2D4F0E0}" type="datetimeFigureOut">
              <a:rPr lang="en-US" smtClean="0"/>
              <a:t>5/20/2018</a:t>
            </a:fld>
            <a:endParaRPr lang="en-US"/>
          </a:p>
        </p:txBody>
      </p:sp>
      <p:sp>
        <p:nvSpPr>
          <p:cNvPr id="8" name="Footer Placeholder 7">
            <a:extLst>
              <a:ext uri="{FF2B5EF4-FFF2-40B4-BE49-F238E27FC236}">
                <a16:creationId xmlns:a16="http://schemas.microsoft.com/office/drawing/2014/main" xmlns="" id="{4B7C581D-4295-4234-BB6F-778EEA7EE1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C14FF6A-1ABA-4F33-9A60-B4D01BA8217B}"/>
              </a:ext>
            </a:extLst>
          </p:cNvPr>
          <p:cNvSpPr>
            <a:spLocks noGrp="1"/>
          </p:cNvSpPr>
          <p:nvPr>
            <p:ph type="sldNum" sz="quarter" idx="12"/>
          </p:nvPr>
        </p:nvSpPr>
        <p:spPr/>
        <p:txBody>
          <a:bodyPr/>
          <a:lstStyle/>
          <a:p>
            <a:fld id="{639EF661-ED2A-419C-82C3-C872583F532D}" type="slidenum">
              <a:rPr lang="en-US" smtClean="0"/>
              <a:t>‹#›</a:t>
            </a:fld>
            <a:endParaRPr lang="en-US"/>
          </a:p>
        </p:txBody>
      </p:sp>
    </p:spTree>
    <p:extLst>
      <p:ext uri="{BB962C8B-B14F-4D97-AF65-F5344CB8AC3E}">
        <p14:creationId xmlns:p14="http://schemas.microsoft.com/office/powerpoint/2010/main" val="344391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1E83DC-36A1-47D3-9953-10256AA6B9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13A5162-21C9-4606-A7FA-00E4850DB7BF}"/>
              </a:ext>
            </a:extLst>
          </p:cNvPr>
          <p:cNvSpPr>
            <a:spLocks noGrp="1"/>
          </p:cNvSpPr>
          <p:nvPr>
            <p:ph type="dt" sz="half" idx="10"/>
          </p:nvPr>
        </p:nvSpPr>
        <p:spPr/>
        <p:txBody>
          <a:bodyPr/>
          <a:lstStyle/>
          <a:p>
            <a:fld id="{1661F1D9-E0E2-4C02-AA54-9971D2D4F0E0}" type="datetimeFigureOut">
              <a:rPr lang="en-US" smtClean="0"/>
              <a:t>5/20/2018</a:t>
            </a:fld>
            <a:endParaRPr lang="en-US"/>
          </a:p>
        </p:txBody>
      </p:sp>
      <p:sp>
        <p:nvSpPr>
          <p:cNvPr id="4" name="Footer Placeholder 3">
            <a:extLst>
              <a:ext uri="{FF2B5EF4-FFF2-40B4-BE49-F238E27FC236}">
                <a16:creationId xmlns:a16="http://schemas.microsoft.com/office/drawing/2014/main" xmlns="" id="{2DED4540-7D79-426B-A93D-28BB6AA658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1FA46567-3552-4C00-A419-991C5F582F7D}"/>
              </a:ext>
            </a:extLst>
          </p:cNvPr>
          <p:cNvSpPr>
            <a:spLocks noGrp="1"/>
          </p:cNvSpPr>
          <p:nvPr>
            <p:ph type="sldNum" sz="quarter" idx="12"/>
          </p:nvPr>
        </p:nvSpPr>
        <p:spPr/>
        <p:txBody>
          <a:bodyPr/>
          <a:lstStyle/>
          <a:p>
            <a:fld id="{639EF661-ED2A-419C-82C3-C872583F532D}" type="slidenum">
              <a:rPr lang="en-US" smtClean="0"/>
              <a:t>‹#›</a:t>
            </a:fld>
            <a:endParaRPr lang="en-US"/>
          </a:p>
        </p:txBody>
      </p:sp>
    </p:spTree>
    <p:extLst>
      <p:ext uri="{BB962C8B-B14F-4D97-AF65-F5344CB8AC3E}">
        <p14:creationId xmlns:p14="http://schemas.microsoft.com/office/powerpoint/2010/main" val="2537550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5D98EAB-5D23-4489-A2C0-4827460EE63D}"/>
              </a:ext>
            </a:extLst>
          </p:cNvPr>
          <p:cNvSpPr>
            <a:spLocks noGrp="1"/>
          </p:cNvSpPr>
          <p:nvPr>
            <p:ph type="dt" sz="half" idx="10"/>
          </p:nvPr>
        </p:nvSpPr>
        <p:spPr/>
        <p:txBody>
          <a:bodyPr/>
          <a:lstStyle/>
          <a:p>
            <a:fld id="{1661F1D9-E0E2-4C02-AA54-9971D2D4F0E0}" type="datetimeFigureOut">
              <a:rPr lang="en-US" smtClean="0"/>
              <a:t>5/20/2018</a:t>
            </a:fld>
            <a:endParaRPr lang="en-US"/>
          </a:p>
        </p:txBody>
      </p:sp>
      <p:sp>
        <p:nvSpPr>
          <p:cNvPr id="3" name="Footer Placeholder 2">
            <a:extLst>
              <a:ext uri="{FF2B5EF4-FFF2-40B4-BE49-F238E27FC236}">
                <a16:creationId xmlns:a16="http://schemas.microsoft.com/office/drawing/2014/main" xmlns="" id="{94AC44F3-9C1B-4FA8-9FDD-8B2271FE7B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F8FC51A0-D76E-42A3-AA1F-525558C12131}"/>
              </a:ext>
            </a:extLst>
          </p:cNvPr>
          <p:cNvSpPr>
            <a:spLocks noGrp="1"/>
          </p:cNvSpPr>
          <p:nvPr>
            <p:ph type="sldNum" sz="quarter" idx="12"/>
          </p:nvPr>
        </p:nvSpPr>
        <p:spPr/>
        <p:txBody>
          <a:bodyPr/>
          <a:lstStyle/>
          <a:p>
            <a:fld id="{639EF661-ED2A-419C-82C3-C872583F532D}" type="slidenum">
              <a:rPr lang="en-US" smtClean="0"/>
              <a:t>‹#›</a:t>
            </a:fld>
            <a:endParaRPr lang="en-US"/>
          </a:p>
        </p:txBody>
      </p:sp>
    </p:spTree>
    <p:extLst>
      <p:ext uri="{BB962C8B-B14F-4D97-AF65-F5344CB8AC3E}">
        <p14:creationId xmlns:p14="http://schemas.microsoft.com/office/powerpoint/2010/main" val="120092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36DB74-D836-4D48-845F-DA1534BD60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32A328C-530A-4678-8D58-5553F4BD47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A41F965-9F06-4550-8B99-4CF30A4493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7508DE7-8811-4860-A63E-967080A664AB}"/>
              </a:ext>
            </a:extLst>
          </p:cNvPr>
          <p:cNvSpPr>
            <a:spLocks noGrp="1"/>
          </p:cNvSpPr>
          <p:nvPr>
            <p:ph type="dt" sz="half" idx="10"/>
          </p:nvPr>
        </p:nvSpPr>
        <p:spPr/>
        <p:txBody>
          <a:bodyPr/>
          <a:lstStyle/>
          <a:p>
            <a:fld id="{1661F1D9-E0E2-4C02-AA54-9971D2D4F0E0}" type="datetimeFigureOut">
              <a:rPr lang="en-US" smtClean="0"/>
              <a:t>5/20/2018</a:t>
            </a:fld>
            <a:endParaRPr lang="en-US"/>
          </a:p>
        </p:txBody>
      </p:sp>
      <p:sp>
        <p:nvSpPr>
          <p:cNvPr id="6" name="Footer Placeholder 5">
            <a:extLst>
              <a:ext uri="{FF2B5EF4-FFF2-40B4-BE49-F238E27FC236}">
                <a16:creationId xmlns:a16="http://schemas.microsoft.com/office/drawing/2014/main" xmlns="" id="{445D43D4-1B6E-4E8F-BD56-45E91180EC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0895E81-812C-43DA-B687-40136A6EC2BF}"/>
              </a:ext>
            </a:extLst>
          </p:cNvPr>
          <p:cNvSpPr>
            <a:spLocks noGrp="1"/>
          </p:cNvSpPr>
          <p:nvPr>
            <p:ph type="sldNum" sz="quarter" idx="12"/>
          </p:nvPr>
        </p:nvSpPr>
        <p:spPr/>
        <p:txBody>
          <a:bodyPr/>
          <a:lstStyle/>
          <a:p>
            <a:fld id="{639EF661-ED2A-419C-82C3-C872583F532D}" type="slidenum">
              <a:rPr lang="en-US" smtClean="0"/>
              <a:t>‹#›</a:t>
            </a:fld>
            <a:endParaRPr lang="en-US"/>
          </a:p>
        </p:txBody>
      </p:sp>
    </p:spTree>
    <p:extLst>
      <p:ext uri="{BB962C8B-B14F-4D97-AF65-F5344CB8AC3E}">
        <p14:creationId xmlns:p14="http://schemas.microsoft.com/office/powerpoint/2010/main" val="885162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494A9F-2275-432A-A2BA-9356317272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4E21DFA-9B7A-408E-9029-9A8C525027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980AD7F-38B3-4F78-A3E7-DAEC2EEC65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DA335AB-7E3A-4E6D-8F8A-58D957FF45D0}"/>
              </a:ext>
            </a:extLst>
          </p:cNvPr>
          <p:cNvSpPr>
            <a:spLocks noGrp="1"/>
          </p:cNvSpPr>
          <p:nvPr>
            <p:ph type="dt" sz="half" idx="10"/>
          </p:nvPr>
        </p:nvSpPr>
        <p:spPr/>
        <p:txBody>
          <a:bodyPr/>
          <a:lstStyle/>
          <a:p>
            <a:fld id="{1661F1D9-E0E2-4C02-AA54-9971D2D4F0E0}" type="datetimeFigureOut">
              <a:rPr lang="en-US" smtClean="0"/>
              <a:t>5/20/2018</a:t>
            </a:fld>
            <a:endParaRPr lang="en-US"/>
          </a:p>
        </p:txBody>
      </p:sp>
      <p:sp>
        <p:nvSpPr>
          <p:cNvPr id="6" name="Footer Placeholder 5">
            <a:extLst>
              <a:ext uri="{FF2B5EF4-FFF2-40B4-BE49-F238E27FC236}">
                <a16:creationId xmlns:a16="http://schemas.microsoft.com/office/drawing/2014/main" xmlns="" id="{C55F8E36-E446-4619-AA84-9FEBD2538C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E3493C9-B508-423C-83ED-BD414652561A}"/>
              </a:ext>
            </a:extLst>
          </p:cNvPr>
          <p:cNvSpPr>
            <a:spLocks noGrp="1"/>
          </p:cNvSpPr>
          <p:nvPr>
            <p:ph type="sldNum" sz="quarter" idx="12"/>
          </p:nvPr>
        </p:nvSpPr>
        <p:spPr/>
        <p:txBody>
          <a:bodyPr/>
          <a:lstStyle/>
          <a:p>
            <a:fld id="{639EF661-ED2A-419C-82C3-C872583F532D}" type="slidenum">
              <a:rPr lang="en-US" smtClean="0"/>
              <a:t>‹#›</a:t>
            </a:fld>
            <a:endParaRPr lang="en-US"/>
          </a:p>
        </p:txBody>
      </p:sp>
    </p:spTree>
    <p:extLst>
      <p:ext uri="{BB962C8B-B14F-4D97-AF65-F5344CB8AC3E}">
        <p14:creationId xmlns:p14="http://schemas.microsoft.com/office/powerpoint/2010/main" val="350657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195E458-F24C-431D-8AED-CC4C1D4457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54B244A-8486-4C41-B3E0-2CE56ADEA4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15E2C90-FD38-49F3-B99A-2E1F92EB14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1F1D9-E0E2-4C02-AA54-9971D2D4F0E0}" type="datetimeFigureOut">
              <a:rPr lang="en-US" smtClean="0"/>
              <a:t>5/20/2018</a:t>
            </a:fld>
            <a:endParaRPr lang="en-US"/>
          </a:p>
        </p:txBody>
      </p:sp>
      <p:sp>
        <p:nvSpPr>
          <p:cNvPr id="5" name="Footer Placeholder 4">
            <a:extLst>
              <a:ext uri="{FF2B5EF4-FFF2-40B4-BE49-F238E27FC236}">
                <a16:creationId xmlns:a16="http://schemas.microsoft.com/office/drawing/2014/main" xmlns="" id="{2ECFDC13-402F-4E6B-A957-E5B2AE3C12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D8A585B-8BDD-4726-81AF-3929B061E3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EF661-ED2A-419C-82C3-C872583F532D}" type="slidenum">
              <a:rPr lang="en-US" smtClean="0"/>
              <a:t>‹#›</a:t>
            </a:fld>
            <a:endParaRPr lang="en-US"/>
          </a:p>
        </p:txBody>
      </p:sp>
    </p:spTree>
    <p:extLst>
      <p:ext uri="{BB962C8B-B14F-4D97-AF65-F5344CB8AC3E}">
        <p14:creationId xmlns:p14="http://schemas.microsoft.com/office/powerpoint/2010/main" val="3718980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673436" y="311727"/>
            <a:ext cx="6296891" cy="6234546"/>
          </a:xfrm>
        </p:spPr>
        <p:txBody>
          <a:bodyPr>
            <a:noAutofit/>
          </a:bodyPr>
          <a:lstStyle/>
          <a:p>
            <a:r>
              <a:rPr lang="en-US" sz="4800" dirty="0">
                <a:solidFill>
                  <a:schemeClr val="bg1"/>
                </a:solidFill>
                <a:latin typeface="+mn-lt"/>
              </a:rPr>
              <a:t>If you were loaned $10,000 and told to make as much return on that money as possible in the next 5 years, </a:t>
            </a:r>
            <a:r>
              <a:rPr lang="en-US" sz="4800" dirty="0" smtClean="0">
                <a:solidFill>
                  <a:schemeClr val="bg1"/>
                </a:solidFill>
                <a:latin typeface="+mn-lt"/>
              </a:rPr>
              <a:t/>
            </a:r>
            <a:br>
              <a:rPr lang="en-US" sz="4800" dirty="0" smtClean="0">
                <a:solidFill>
                  <a:schemeClr val="bg1"/>
                </a:solidFill>
                <a:latin typeface="+mn-lt"/>
              </a:rPr>
            </a:br>
            <a:r>
              <a:rPr lang="en-US" sz="4800" dirty="0" smtClean="0">
                <a:solidFill>
                  <a:schemeClr val="bg1"/>
                </a:solidFill>
                <a:latin typeface="+mn-lt"/>
              </a:rPr>
              <a:t>what </a:t>
            </a:r>
            <a:r>
              <a:rPr lang="en-US" sz="4800" dirty="0">
                <a:solidFill>
                  <a:schemeClr val="bg1"/>
                </a:solidFill>
                <a:latin typeface="+mn-lt"/>
              </a:rPr>
              <a:t>would you do </a:t>
            </a:r>
            <a:r>
              <a:rPr lang="en-US" sz="4800" dirty="0" smtClean="0">
                <a:solidFill>
                  <a:schemeClr val="bg1"/>
                </a:solidFill>
                <a:latin typeface="+mn-lt"/>
              </a:rPr>
              <a:t/>
            </a:r>
            <a:br>
              <a:rPr lang="en-US" sz="4800" dirty="0" smtClean="0">
                <a:solidFill>
                  <a:schemeClr val="bg1"/>
                </a:solidFill>
                <a:latin typeface="+mn-lt"/>
              </a:rPr>
            </a:br>
            <a:r>
              <a:rPr lang="en-US" sz="4800" dirty="0" smtClean="0">
                <a:solidFill>
                  <a:schemeClr val="bg1"/>
                </a:solidFill>
                <a:latin typeface="+mn-lt"/>
              </a:rPr>
              <a:t>to </a:t>
            </a:r>
            <a:r>
              <a:rPr lang="en-US" sz="4800" dirty="0">
                <a:solidFill>
                  <a:schemeClr val="bg1"/>
                </a:solidFill>
                <a:latin typeface="+mn-lt"/>
              </a:rPr>
              <a:t>invest it well</a:t>
            </a:r>
            <a:r>
              <a:rPr lang="en-US" sz="4800" dirty="0" smtClean="0">
                <a:solidFill>
                  <a:schemeClr val="bg1"/>
                </a:solidFill>
                <a:latin typeface="+mn-lt"/>
              </a:rPr>
              <a:t>?</a:t>
            </a:r>
            <a:endParaRPr lang="en-US" sz="4800" b="1" dirty="0">
              <a:solidFill>
                <a:schemeClr val="bg1"/>
              </a:solidFill>
              <a:latin typeface="+mn-lt"/>
              <a:cs typeface="Arial" panose="020B0604020202020204" pitchFamily="34" charset="0"/>
            </a:endParaRPr>
          </a:p>
        </p:txBody>
      </p:sp>
      <p:pic>
        <p:nvPicPr>
          <p:cNvPr id="2050" name="Picture 2" descr="Image result for bag of mone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750" y="0"/>
            <a:ext cx="613558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9076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2643" y="288925"/>
            <a:ext cx="11700030" cy="4968875"/>
          </a:xfrm>
        </p:spPr>
        <p:txBody>
          <a:bodyPr>
            <a:noAutofit/>
          </a:bodyPr>
          <a:lstStyle/>
          <a:p>
            <a:r>
              <a:rPr lang="en-US" sz="4800" b="1" u="sng" dirty="0" smtClean="0">
                <a:solidFill>
                  <a:schemeClr val="bg1"/>
                </a:solidFill>
                <a:latin typeface="+mn-lt"/>
              </a:rPr>
              <a:t>Matthew 25:14-30</a:t>
            </a:r>
            <a:r>
              <a:rPr lang="en-US" sz="4800" b="1" i="1" baseline="30000" dirty="0" smtClean="0">
                <a:solidFill>
                  <a:schemeClr val="bg1"/>
                </a:solidFill>
                <a:latin typeface="+mn-lt"/>
              </a:rPr>
              <a:t/>
            </a:r>
            <a:br>
              <a:rPr lang="en-US" sz="4800" b="1" i="1" baseline="30000" dirty="0" smtClean="0">
                <a:solidFill>
                  <a:schemeClr val="bg1"/>
                </a:solidFill>
                <a:latin typeface="+mn-lt"/>
              </a:rPr>
            </a:br>
            <a:r>
              <a:rPr lang="en-US" b="1" i="1" baseline="30000" dirty="0">
                <a:solidFill>
                  <a:schemeClr val="bg1"/>
                </a:solidFill>
                <a:latin typeface="+mn-lt"/>
              </a:rPr>
              <a:t>28 </a:t>
            </a:r>
            <a:r>
              <a:rPr lang="en-US" i="1" dirty="0">
                <a:solidFill>
                  <a:schemeClr val="bg1"/>
                </a:solidFill>
                <a:latin typeface="+mn-lt"/>
              </a:rPr>
              <a:t>“‘So take the bag of gold from him and give it to the one who has ten bags. </a:t>
            </a:r>
            <a:r>
              <a:rPr lang="en-US" b="1" i="1" baseline="30000" dirty="0">
                <a:solidFill>
                  <a:schemeClr val="bg1"/>
                </a:solidFill>
                <a:latin typeface="+mn-lt"/>
              </a:rPr>
              <a:t>29 </a:t>
            </a:r>
            <a:r>
              <a:rPr lang="en-US" i="1" dirty="0">
                <a:solidFill>
                  <a:schemeClr val="bg1"/>
                </a:solidFill>
                <a:latin typeface="+mn-lt"/>
              </a:rPr>
              <a:t>For whoever has will be given more, and they will have an abundance. Whoever does not have, even what they have will be taken from them. </a:t>
            </a:r>
            <a:r>
              <a:rPr lang="en-US" b="1" i="1" baseline="30000" dirty="0">
                <a:solidFill>
                  <a:schemeClr val="bg1"/>
                </a:solidFill>
                <a:latin typeface="+mn-lt"/>
              </a:rPr>
              <a:t>30 </a:t>
            </a:r>
            <a:r>
              <a:rPr lang="en-US" i="1" dirty="0">
                <a:solidFill>
                  <a:schemeClr val="bg1"/>
                </a:solidFill>
                <a:latin typeface="+mn-lt"/>
              </a:rPr>
              <a:t>And throw that worthless servant outside, into the darkness, where there will be weeping and gnashing of teeth</a:t>
            </a:r>
            <a:r>
              <a:rPr lang="en-US" i="1" dirty="0" smtClean="0">
                <a:solidFill>
                  <a:schemeClr val="bg1"/>
                </a:solidFill>
                <a:latin typeface="+mn-lt"/>
              </a:rPr>
              <a:t>.’</a:t>
            </a:r>
            <a:endParaRPr lang="en-US" dirty="0">
              <a:solidFill>
                <a:schemeClr val="bg1"/>
              </a:solidFill>
              <a:latin typeface="+mn-lt"/>
            </a:endParaRPr>
          </a:p>
        </p:txBody>
      </p:sp>
    </p:spTree>
    <p:extLst>
      <p:ext uri="{BB962C8B-B14F-4D97-AF65-F5344CB8AC3E}">
        <p14:creationId xmlns:p14="http://schemas.microsoft.com/office/powerpoint/2010/main" val="3105934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2643" y="288926"/>
            <a:ext cx="11700030" cy="3431020"/>
          </a:xfrm>
        </p:spPr>
        <p:txBody>
          <a:bodyPr>
            <a:noAutofit/>
          </a:bodyPr>
          <a:lstStyle/>
          <a:p>
            <a:r>
              <a:rPr lang="en-US" sz="4800" b="1" u="sng" dirty="0" smtClean="0">
                <a:solidFill>
                  <a:schemeClr val="bg1"/>
                </a:solidFill>
                <a:latin typeface="+mn-lt"/>
              </a:rPr>
              <a:t>Matthew 25:14</a:t>
            </a:r>
            <a:r>
              <a:rPr lang="en-US" sz="4800" b="1" i="1" baseline="30000" dirty="0">
                <a:solidFill>
                  <a:schemeClr val="bg1"/>
                </a:solidFill>
                <a:latin typeface="+mn-lt"/>
              </a:rPr>
              <a:t/>
            </a:r>
            <a:br>
              <a:rPr lang="en-US" sz="4800" b="1" i="1" baseline="30000" dirty="0">
                <a:solidFill>
                  <a:schemeClr val="bg1"/>
                </a:solidFill>
                <a:latin typeface="+mn-lt"/>
              </a:rPr>
            </a:br>
            <a:r>
              <a:rPr lang="en-US" sz="4800" b="1" i="1" baseline="30000" dirty="0" smtClean="0">
                <a:solidFill>
                  <a:schemeClr val="bg1"/>
                </a:solidFill>
                <a:latin typeface="+mn-lt"/>
              </a:rPr>
              <a:t>“</a:t>
            </a:r>
            <a:r>
              <a:rPr lang="en-US" sz="4800" i="1" dirty="0" smtClean="0">
                <a:solidFill>
                  <a:schemeClr val="bg1"/>
                </a:solidFill>
                <a:latin typeface="+mn-lt"/>
              </a:rPr>
              <a:t>Again</a:t>
            </a:r>
            <a:r>
              <a:rPr lang="en-US" sz="4800" i="1" dirty="0">
                <a:solidFill>
                  <a:schemeClr val="bg1"/>
                </a:solidFill>
                <a:latin typeface="+mn-lt"/>
              </a:rPr>
              <a:t>, it </a:t>
            </a:r>
            <a:r>
              <a:rPr lang="en-US" sz="4800" dirty="0">
                <a:solidFill>
                  <a:schemeClr val="bg1"/>
                </a:solidFill>
                <a:latin typeface="+mn-lt"/>
              </a:rPr>
              <a:t>[the kingdom of heaven]</a:t>
            </a:r>
            <a:r>
              <a:rPr lang="en-US" sz="4800" i="1" dirty="0">
                <a:solidFill>
                  <a:schemeClr val="bg1"/>
                </a:solidFill>
                <a:latin typeface="+mn-lt"/>
              </a:rPr>
              <a:t> will be like a man going on a journey, who called his servants and entrusted his wealth to them</a:t>
            </a:r>
            <a:r>
              <a:rPr lang="en-US" sz="4800" i="1" dirty="0" smtClean="0">
                <a:solidFill>
                  <a:schemeClr val="bg1"/>
                </a:solidFill>
                <a:latin typeface="+mn-lt"/>
              </a:rPr>
              <a:t>.”</a:t>
            </a:r>
            <a:endParaRPr lang="en-US" sz="4800" dirty="0">
              <a:solidFill>
                <a:schemeClr val="bg1"/>
              </a:solidFill>
              <a:latin typeface="+mn-lt"/>
            </a:endParaRPr>
          </a:p>
        </p:txBody>
      </p:sp>
    </p:spTree>
    <p:extLst>
      <p:ext uri="{BB962C8B-B14F-4D97-AF65-F5344CB8AC3E}">
        <p14:creationId xmlns:p14="http://schemas.microsoft.com/office/powerpoint/2010/main" val="813599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1"/>
          <p:cNvSpPr txBox="1">
            <a:spLocks/>
          </p:cNvSpPr>
          <p:nvPr/>
        </p:nvSpPr>
        <p:spPr>
          <a:xfrm>
            <a:off x="1641764" y="-334528"/>
            <a:ext cx="8513618" cy="25166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b="1" dirty="0" smtClean="0">
                <a:solidFill>
                  <a:srgbClr val="FFFF00"/>
                </a:solidFill>
                <a:latin typeface="+mn-lt"/>
              </a:rPr>
              <a:t>WHO are the “servants”?  </a:t>
            </a:r>
            <a:r>
              <a:rPr lang="en-US" sz="6000" dirty="0" smtClean="0">
                <a:solidFill>
                  <a:srgbClr val="FFFF00"/>
                </a:solidFill>
                <a:latin typeface="+mn-lt"/>
              </a:rPr>
              <a:t>Sinners?  Saints?  Or both?  </a:t>
            </a:r>
            <a:endParaRPr lang="en-US" sz="6000" dirty="0">
              <a:solidFill>
                <a:srgbClr val="FFFF00"/>
              </a:solidFill>
              <a:latin typeface="+mn-lt"/>
            </a:endParaRPr>
          </a:p>
        </p:txBody>
      </p:sp>
      <p:sp>
        <p:nvSpPr>
          <p:cNvPr id="4" name="Title 3"/>
          <p:cNvSpPr>
            <a:spLocks noGrp="1"/>
          </p:cNvSpPr>
          <p:nvPr>
            <p:ph type="title"/>
          </p:nvPr>
        </p:nvSpPr>
        <p:spPr>
          <a:xfrm>
            <a:off x="270164" y="1695161"/>
            <a:ext cx="11658600" cy="2516620"/>
          </a:xfrm>
        </p:spPr>
        <p:txBody>
          <a:bodyPr>
            <a:noAutofit/>
          </a:bodyPr>
          <a:lstStyle/>
          <a:p>
            <a:pPr marL="685800" indent="-685800">
              <a:buFont typeface="Arial" panose="020B0604020202020204" pitchFamily="34" charset="0"/>
              <a:buChar char="•"/>
            </a:pPr>
            <a:r>
              <a:rPr lang="en-US" sz="4800" u="sng" dirty="0" smtClean="0">
                <a:solidFill>
                  <a:schemeClr val="bg1"/>
                </a:solidFill>
                <a:latin typeface="+mn-lt"/>
              </a:rPr>
              <a:t>Vs.</a:t>
            </a:r>
            <a:r>
              <a:rPr lang="en-US" sz="4800" b="1" u="sng" dirty="0" smtClean="0">
                <a:solidFill>
                  <a:schemeClr val="bg1"/>
                </a:solidFill>
                <a:latin typeface="+mn-lt"/>
              </a:rPr>
              <a:t> </a:t>
            </a:r>
            <a:r>
              <a:rPr lang="en-US" sz="4800" u="sng" dirty="0" smtClean="0">
                <a:solidFill>
                  <a:schemeClr val="bg1"/>
                </a:solidFill>
                <a:latin typeface="+mn-lt"/>
              </a:rPr>
              <a:t>30</a:t>
            </a:r>
            <a:r>
              <a:rPr lang="en-US" sz="4800" dirty="0" smtClean="0">
                <a:solidFill>
                  <a:schemeClr val="bg1"/>
                </a:solidFill>
                <a:latin typeface="+mn-lt"/>
              </a:rPr>
              <a:t>—”A</a:t>
            </a:r>
            <a:r>
              <a:rPr lang="en-US" sz="4800" i="1" dirty="0" smtClean="0">
                <a:solidFill>
                  <a:schemeClr val="bg1"/>
                </a:solidFill>
                <a:latin typeface="+mn-lt"/>
              </a:rPr>
              <a:t>nd </a:t>
            </a:r>
            <a:r>
              <a:rPr lang="en-US" sz="4800" i="1" dirty="0">
                <a:solidFill>
                  <a:schemeClr val="bg1"/>
                </a:solidFill>
                <a:latin typeface="+mn-lt"/>
              </a:rPr>
              <a:t>throw that </a:t>
            </a:r>
            <a:r>
              <a:rPr lang="en-US" sz="4800" i="1" dirty="0" smtClean="0">
                <a:solidFill>
                  <a:schemeClr val="bg1"/>
                </a:solidFill>
                <a:latin typeface="+mn-lt"/>
              </a:rPr>
              <a:t>worthless </a:t>
            </a:r>
            <a:r>
              <a:rPr lang="en-US" sz="4800" i="1" dirty="0">
                <a:solidFill>
                  <a:schemeClr val="bg1"/>
                </a:solidFill>
                <a:latin typeface="+mn-lt"/>
              </a:rPr>
              <a:t>servant outside, into the darkness, where there will be weeping and gnashing of teeth</a:t>
            </a:r>
            <a:r>
              <a:rPr lang="en-US" sz="4800" i="1" dirty="0" smtClean="0">
                <a:solidFill>
                  <a:schemeClr val="bg1"/>
                </a:solidFill>
                <a:latin typeface="+mn-lt"/>
              </a:rPr>
              <a:t>.”</a:t>
            </a:r>
            <a:endParaRPr lang="en-US" sz="4800" dirty="0">
              <a:solidFill>
                <a:schemeClr val="bg1"/>
              </a:solidFill>
              <a:latin typeface="+mn-lt"/>
            </a:endParaRPr>
          </a:p>
        </p:txBody>
      </p:sp>
      <p:sp>
        <p:nvSpPr>
          <p:cNvPr id="5" name="Title 3"/>
          <p:cNvSpPr txBox="1">
            <a:spLocks/>
          </p:cNvSpPr>
          <p:nvPr/>
        </p:nvSpPr>
        <p:spPr>
          <a:xfrm>
            <a:off x="270164" y="4066310"/>
            <a:ext cx="11658600" cy="258387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685800" indent="-685800">
              <a:buFont typeface="Arial" panose="020B0604020202020204" pitchFamily="34" charset="0"/>
              <a:buChar char="•"/>
            </a:pPr>
            <a:r>
              <a:rPr lang="en-US" sz="4800" u="sng" dirty="0" smtClean="0">
                <a:solidFill>
                  <a:schemeClr val="bg1"/>
                </a:solidFill>
                <a:latin typeface="+mn-lt"/>
              </a:rPr>
              <a:t>Similarity of all three parables </a:t>
            </a:r>
            <a:r>
              <a:rPr lang="en-US" sz="4800" dirty="0" smtClean="0">
                <a:solidFill>
                  <a:schemeClr val="bg1"/>
                </a:solidFill>
                <a:latin typeface="+mn-lt"/>
              </a:rPr>
              <a:t>in Matthew 25—Parable of the 10 Virgins; Parable of the Bags of Gold; Parable of the Sheep &amp; the Goats</a:t>
            </a:r>
            <a:endParaRPr lang="en-US" sz="4800" dirty="0">
              <a:solidFill>
                <a:schemeClr val="bg1"/>
              </a:solidFill>
              <a:latin typeface="+mn-lt"/>
            </a:endParaRPr>
          </a:p>
        </p:txBody>
      </p:sp>
    </p:spTree>
    <p:extLst>
      <p:ext uri="{BB962C8B-B14F-4D97-AF65-F5344CB8AC3E}">
        <p14:creationId xmlns:p14="http://schemas.microsoft.com/office/powerpoint/2010/main" val="1302089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70164" y="394854"/>
            <a:ext cx="11346872" cy="5507181"/>
          </a:xfrm>
        </p:spPr>
        <p:txBody>
          <a:bodyPr>
            <a:noAutofit/>
          </a:bodyPr>
          <a:lstStyle/>
          <a:p>
            <a:pPr marL="685800" indent="-685800">
              <a:buFont typeface="Arial" panose="020B0604020202020204" pitchFamily="34" charset="0"/>
              <a:buChar char="•"/>
            </a:pPr>
            <a:r>
              <a:rPr lang="en-US" sz="4800" b="1" u="sng" dirty="0" smtClean="0">
                <a:solidFill>
                  <a:schemeClr val="bg1"/>
                </a:solidFill>
                <a:latin typeface="+mn-lt"/>
              </a:rPr>
              <a:t>Ephesians 2:8-10</a:t>
            </a:r>
            <a:r>
              <a:rPr lang="en-US" sz="4800" dirty="0">
                <a:solidFill>
                  <a:schemeClr val="bg1"/>
                </a:solidFill>
                <a:latin typeface="+mn-lt"/>
              </a:rPr>
              <a:t/>
            </a:r>
            <a:br>
              <a:rPr lang="en-US" sz="4800" dirty="0">
                <a:solidFill>
                  <a:schemeClr val="bg1"/>
                </a:solidFill>
                <a:latin typeface="+mn-lt"/>
              </a:rPr>
            </a:br>
            <a:r>
              <a:rPr lang="en-US" sz="4800" dirty="0" smtClean="0">
                <a:solidFill>
                  <a:schemeClr val="bg1"/>
                </a:solidFill>
                <a:latin typeface="+mn-lt"/>
              </a:rPr>
              <a:t>For </a:t>
            </a:r>
            <a:r>
              <a:rPr lang="en-US" sz="4800" dirty="0">
                <a:solidFill>
                  <a:schemeClr val="bg1"/>
                </a:solidFill>
                <a:latin typeface="+mn-lt"/>
              </a:rPr>
              <a:t>it is by grace you have been saved, </a:t>
            </a:r>
            <a:r>
              <a:rPr lang="en-US" sz="4800" dirty="0" smtClean="0">
                <a:solidFill>
                  <a:schemeClr val="bg1"/>
                </a:solidFill>
                <a:latin typeface="+mn-lt"/>
              </a:rPr>
              <a:t/>
            </a:r>
            <a:br>
              <a:rPr lang="en-US" sz="4800" dirty="0" smtClean="0">
                <a:solidFill>
                  <a:schemeClr val="bg1"/>
                </a:solidFill>
                <a:latin typeface="+mn-lt"/>
              </a:rPr>
            </a:br>
            <a:r>
              <a:rPr lang="en-US" sz="4800" dirty="0" smtClean="0">
                <a:solidFill>
                  <a:schemeClr val="bg1"/>
                </a:solidFill>
                <a:latin typeface="+mn-lt"/>
              </a:rPr>
              <a:t>through </a:t>
            </a:r>
            <a:r>
              <a:rPr lang="en-US" sz="4800" dirty="0">
                <a:solidFill>
                  <a:schemeClr val="bg1"/>
                </a:solidFill>
                <a:latin typeface="+mn-lt"/>
              </a:rPr>
              <a:t>faith—and this is not from yourselves, it is the gift of God— </a:t>
            </a:r>
            <a:r>
              <a:rPr lang="en-US" sz="4800" b="1" baseline="30000" dirty="0">
                <a:solidFill>
                  <a:schemeClr val="bg1"/>
                </a:solidFill>
                <a:latin typeface="+mn-lt"/>
              </a:rPr>
              <a:t>9 </a:t>
            </a:r>
            <a:r>
              <a:rPr lang="en-US" sz="4800" dirty="0">
                <a:solidFill>
                  <a:schemeClr val="bg1"/>
                </a:solidFill>
                <a:latin typeface="+mn-lt"/>
              </a:rPr>
              <a:t>not by works, </a:t>
            </a:r>
            <a:r>
              <a:rPr lang="en-US" sz="4800" dirty="0" smtClean="0">
                <a:solidFill>
                  <a:schemeClr val="bg1"/>
                </a:solidFill>
                <a:latin typeface="+mn-lt"/>
              </a:rPr>
              <a:t>so </a:t>
            </a:r>
            <a:r>
              <a:rPr lang="en-US" sz="4800" dirty="0">
                <a:solidFill>
                  <a:schemeClr val="bg1"/>
                </a:solidFill>
                <a:latin typeface="+mn-lt"/>
              </a:rPr>
              <a:t>that no one can boast. </a:t>
            </a:r>
            <a:r>
              <a:rPr lang="en-US" sz="4800" b="1" baseline="30000" dirty="0">
                <a:solidFill>
                  <a:schemeClr val="bg1"/>
                </a:solidFill>
                <a:latin typeface="+mn-lt"/>
              </a:rPr>
              <a:t>10 </a:t>
            </a:r>
            <a:r>
              <a:rPr lang="en-US" sz="4800" dirty="0">
                <a:solidFill>
                  <a:schemeClr val="bg1"/>
                </a:solidFill>
                <a:latin typeface="+mn-lt"/>
              </a:rPr>
              <a:t>For we are God’s handiwork</a:t>
            </a:r>
            <a:r>
              <a:rPr lang="en-US" sz="4800" dirty="0" smtClean="0">
                <a:solidFill>
                  <a:schemeClr val="bg1"/>
                </a:solidFill>
                <a:latin typeface="+mn-lt"/>
              </a:rPr>
              <a:t>, created</a:t>
            </a:r>
            <a:r>
              <a:rPr lang="en-US" sz="4800" dirty="0">
                <a:solidFill>
                  <a:schemeClr val="bg1"/>
                </a:solidFill>
                <a:latin typeface="+mn-lt"/>
              </a:rPr>
              <a:t> in Christ Jesus to do good works, which God prepared in advance for us to do.</a:t>
            </a:r>
          </a:p>
        </p:txBody>
      </p:sp>
    </p:spTree>
    <p:extLst>
      <p:ext uri="{BB962C8B-B14F-4D97-AF65-F5344CB8AC3E}">
        <p14:creationId xmlns:p14="http://schemas.microsoft.com/office/powerpoint/2010/main" val="108541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3"/>
          <p:cNvSpPr txBox="1">
            <a:spLocks/>
          </p:cNvSpPr>
          <p:nvPr/>
        </p:nvSpPr>
        <p:spPr>
          <a:xfrm>
            <a:off x="83127" y="0"/>
            <a:ext cx="11907982" cy="258387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685800" indent="-685800">
              <a:buFont typeface="Arial" panose="020B0604020202020204" pitchFamily="34" charset="0"/>
              <a:buChar char="•"/>
            </a:pPr>
            <a:r>
              <a:rPr lang="en-US" sz="4800" u="sng" dirty="0" smtClean="0">
                <a:solidFill>
                  <a:schemeClr val="bg1"/>
                </a:solidFill>
                <a:latin typeface="+mn-lt"/>
              </a:rPr>
              <a:t>Romans 3:24</a:t>
            </a:r>
            <a:r>
              <a:rPr lang="en-US" sz="4800" b="1" dirty="0" smtClean="0">
                <a:solidFill>
                  <a:schemeClr val="bg1"/>
                </a:solidFill>
                <a:latin typeface="+mn-lt"/>
              </a:rPr>
              <a:t>—“</a:t>
            </a:r>
            <a:r>
              <a:rPr lang="en-US" sz="4800" dirty="0" smtClean="0">
                <a:solidFill>
                  <a:schemeClr val="bg1"/>
                </a:solidFill>
                <a:latin typeface="+mn-lt"/>
              </a:rPr>
              <a:t>All </a:t>
            </a:r>
            <a:r>
              <a:rPr lang="en-US" sz="4800" dirty="0">
                <a:solidFill>
                  <a:schemeClr val="bg1"/>
                </a:solidFill>
                <a:latin typeface="+mn-lt"/>
              </a:rPr>
              <a:t>are justified freely by his grace through the redemption that came by Christ Jesus</a:t>
            </a:r>
            <a:r>
              <a:rPr lang="en-US" sz="4800" dirty="0" smtClean="0">
                <a:solidFill>
                  <a:schemeClr val="bg1"/>
                </a:solidFill>
                <a:latin typeface="+mn-lt"/>
              </a:rPr>
              <a:t>.”</a:t>
            </a:r>
            <a:endParaRPr lang="en-US" sz="4800" dirty="0">
              <a:solidFill>
                <a:schemeClr val="bg1"/>
              </a:solidFill>
              <a:latin typeface="+mn-lt"/>
            </a:endParaRPr>
          </a:p>
        </p:txBody>
      </p:sp>
      <p:sp>
        <p:nvSpPr>
          <p:cNvPr id="6" name="Title 3"/>
          <p:cNvSpPr txBox="1">
            <a:spLocks/>
          </p:cNvSpPr>
          <p:nvPr/>
        </p:nvSpPr>
        <p:spPr>
          <a:xfrm>
            <a:off x="10390" y="2137064"/>
            <a:ext cx="12219709" cy="258387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685800" indent="-685800">
              <a:buFont typeface="Arial" panose="020B0604020202020204" pitchFamily="34" charset="0"/>
              <a:buChar char="•"/>
            </a:pPr>
            <a:r>
              <a:rPr lang="en-US" sz="4800" u="sng" dirty="0" smtClean="0">
                <a:solidFill>
                  <a:schemeClr val="bg1"/>
                </a:solidFill>
                <a:latin typeface="+mn-lt"/>
              </a:rPr>
              <a:t>Romans 3:28</a:t>
            </a:r>
            <a:r>
              <a:rPr lang="en-US" sz="4800" dirty="0" smtClean="0">
                <a:solidFill>
                  <a:schemeClr val="bg1"/>
                </a:solidFill>
                <a:latin typeface="+mn-lt"/>
              </a:rPr>
              <a:t>—</a:t>
            </a:r>
            <a:r>
              <a:rPr lang="en-US" sz="4800" dirty="0">
                <a:solidFill>
                  <a:schemeClr val="bg1"/>
                </a:solidFill>
              </a:rPr>
              <a:t>“</a:t>
            </a:r>
            <a:r>
              <a:rPr lang="en-US" sz="4800" dirty="0" smtClean="0">
                <a:solidFill>
                  <a:schemeClr val="bg1"/>
                </a:solidFill>
                <a:latin typeface="+mn-lt"/>
              </a:rPr>
              <a:t>For </a:t>
            </a:r>
            <a:r>
              <a:rPr lang="en-US" sz="4800" dirty="0">
                <a:solidFill>
                  <a:schemeClr val="bg1"/>
                </a:solidFill>
                <a:latin typeface="+mn-lt"/>
              </a:rPr>
              <a:t>we maintain that a person is justified by faith apart from the works of the law</a:t>
            </a:r>
            <a:r>
              <a:rPr lang="en-US" sz="4800" dirty="0" smtClean="0">
                <a:solidFill>
                  <a:schemeClr val="bg1"/>
                </a:solidFill>
                <a:latin typeface="+mn-lt"/>
              </a:rPr>
              <a:t>.”</a:t>
            </a:r>
            <a:endParaRPr lang="en-US" sz="4800" dirty="0">
              <a:solidFill>
                <a:schemeClr val="bg1"/>
              </a:solidFill>
              <a:latin typeface="+mn-lt"/>
            </a:endParaRPr>
          </a:p>
        </p:txBody>
      </p:sp>
      <p:sp>
        <p:nvSpPr>
          <p:cNvPr id="7" name="Title 3"/>
          <p:cNvSpPr txBox="1">
            <a:spLocks/>
          </p:cNvSpPr>
          <p:nvPr/>
        </p:nvSpPr>
        <p:spPr>
          <a:xfrm>
            <a:off x="10391" y="4274127"/>
            <a:ext cx="12219709" cy="258387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685800" indent="-685800">
              <a:buFont typeface="Arial" panose="020B0604020202020204" pitchFamily="34" charset="0"/>
              <a:buChar char="•"/>
            </a:pPr>
            <a:r>
              <a:rPr lang="en-US" sz="4800" u="sng" dirty="0" smtClean="0">
                <a:solidFill>
                  <a:schemeClr val="bg1"/>
                </a:solidFill>
                <a:latin typeface="+mn-lt"/>
              </a:rPr>
              <a:t>Romans 5:1</a:t>
            </a:r>
            <a:r>
              <a:rPr lang="en-US" sz="4800" dirty="0" smtClean="0">
                <a:solidFill>
                  <a:schemeClr val="bg1"/>
                </a:solidFill>
                <a:latin typeface="+mn-lt"/>
              </a:rPr>
              <a:t>—“</a:t>
            </a:r>
            <a:r>
              <a:rPr lang="en-US" sz="4800" dirty="0">
                <a:solidFill>
                  <a:schemeClr val="bg1"/>
                </a:solidFill>
                <a:latin typeface="+mn-lt"/>
              </a:rPr>
              <a:t>Therefore, since we have been justified through faith, </a:t>
            </a:r>
            <a:r>
              <a:rPr lang="en-US" sz="4800" dirty="0" smtClean="0">
                <a:solidFill>
                  <a:schemeClr val="bg1"/>
                </a:solidFill>
                <a:latin typeface="+mn-lt"/>
              </a:rPr>
              <a:t>we</a:t>
            </a:r>
            <a:r>
              <a:rPr lang="en-US" sz="4800" dirty="0">
                <a:solidFill>
                  <a:schemeClr val="bg1"/>
                </a:solidFill>
                <a:latin typeface="+mn-lt"/>
              </a:rPr>
              <a:t> have peace with God through our Lord Jesus </a:t>
            </a:r>
            <a:r>
              <a:rPr lang="en-US" sz="4800" dirty="0" smtClean="0">
                <a:solidFill>
                  <a:schemeClr val="bg1"/>
                </a:solidFill>
                <a:latin typeface="+mn-lt"/>
              </a:rPr>
              <a:t>Christ….”</a:t>
            </a:r>
            <a:r>
              <a:rPr lang="en-US" sz="4800" dirty="0">
                <a:solidFill>
                  <a:schemeClr val="bg1"/>
                </a:solidFill>
                <a:latin typeface="+mn-lt"/>
              </a:rPr>
              <a:t> </a:t>
            </a:r>
          </a:p>
        </p:txBody>
      </p:sp>
    </p:spTree>
    <p:extLst>
      <p:ext uri="{BB962C8B-B14F-4D97-AF65-F5344CB8AC3E}">
        <p14:creationId xmlns:p14="http://schemas.microsoft.com/office/powerpoint/2010/main" val="2293403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3"/>
          <p:cNvSpPr txBox="1">
            <a:spLocks/>
          </p:cNvSpPr>
          <p:nvPr/>
        </p:nvSpPr>
        <p:spPr>
          <a:xfrm>
            <a:off x="83127" y="0"/>
            <a:ext cx="11907982" cy="461010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685800" indent="-685800">
              <a:buFont typeface="Arial" panose="020B0604020202020204" pitchFamily="34" charset="0"/>
              <a:buChar char="•"/>
            </a:pPr>
            <a:r>
              <a:rPr lang="en-US" u="sng" dirty="0" smtClean="0">
                <a:solidFill>
                  <a:schemeClr val="bg1"/>
                </a:solidFill>
                <a:latin typeface="+mn-lt"/>
              </a:rPr>
              <a:t>Galatians 2:16</a:t>
            </a:r>
            <a:r>
              <a:rPr lang="en-US" dirty="0" smtClean="0">
                <a:solidFill>
                  <a:schemeClr val="bg1"/>
                </a:solidFill>
                <a:latin typeface="+mn-lt"/>
              </a:rPr>
              <a:t>—“</a:t>
            </a:r>
            <a:r>
              <a:rPr lang="en-US" baseline="30000" dirty="0">
                <a:solidFill>
                  <a:schemeClr val="bg1"/>
                </a:solidFill>
                <a:latin typeface="+mn-lt"/>
              </a:rPr>
              <a:t> </a:t>
            </a:r>
            <a:r>
              <a:rPr lang="en-US" dirty="0">
                <a:solidFill>
                  <a:schemeClr val="bg1"/>
                </a:solidFill>
                <a:latin typeface="+mn-lt"/>
              </a:rPr>
              <a:t>K</a:t>
            </a:r>
            <a:r>
              <a:rPr lang="en-US" dirty="0" smtClean="0">
                <a:solidFill>
                  <a:schemeClr val="bg1"/>
                </a:solidFill>
                <a:latin typeface="+mn-lt"/>
              </a:rPr>
              <a:t>now </a:t>
            </a:r>
            <a:r>
              <a:rPr lang="en-US" dirty="0">
                <a:solidFill>
                  <a:schemeClr val="bg1"/>
                </a:solidFill>
                <a:latin typeface="+mn-lt"/>
              </a:rPr>
              <a:t>that a person is not justified by the works of the law, but by faith in Jesus Christ. So we, too, have put our faith in Christ Jesus that we may be justified by faith </a:t>
            </a:r>
            <a:r>
              <a:rPr lang="en-US" dirty="0" smtClean="0">
                <a:solidFill>
                  <a:schemeClr val="bg1"/>
                </a:solidFill>
                <a:latin typeface="+mn-lt"/>
              </a:rPr>
              <a:t>in</a:t>
            </a:r>
            <a:r>
              <a:rPr lang="en-US" dirty="0">
                <a:solidFill>
                  <a:schemeClr val="bg1"/>
                </a:solidFill>
                <a:latin typeface="+mn-lt"/>
              </a:rPr>
              <a:t> Christ and not by the works of the law, because by the works of the law no one will be justified</a:t>
            </a:r>
            <a:r>
              <a:rPr lang="en-US" dirty="0" smtClean="0">
                <a:solidFill>
                  <a:schemeClr val="bg1"/>
                </a:solidFill>
                <a:latin typeface="+mn-lt"/>
              </a:rPr>
              <a:t>.”</a:t>
            </a:r>
            <a:endParaRPr lang="en-US" dirty="0">
              <a:solidFill>
                <a:schemeClr val="bg1"/>
              </a:solidFill>
              <a:latin typeface="+mn-lt"/>
            </a:endParaRPr>
          </a:p>
        </p:txBody>
      </p:sp>
      <p:sp>
        <p:nvSpPr>
          <p:cNvPr id="6" name="Title 3"/>
          <p:cNvSpPr txBox="1">
            <a:spLocks/>
          </p:cNvSpPr>
          <p:nvPr/>
        </p:nvSpPr>
        <p:spPr>
          <a:xfrm>
            <a:off x="-72737" y="4270664"/>
            <a:ext cx="12219709" cy="258387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685800" indent="-685800">
              <a:buFont typeface="Arial" panose="020B0604020202020204" pitchFamily="34" charset="0"/>
              <a:buChar char="•"/>
            </a:pPr>
            <a:r>
              <a:rPr lang="en-US" u="sng" dirty="0" smtClean="0">
                <a:solidFill>
                  <a:schemeClr val="bg1"/>
                </a:solidFill>
                <a:latin typeface="+mn-lt"/>
              </a:rPr>
              <a:t>Galatians 3:11</a:t>
            </a:r>
            <a:r>
              <a:rPr lang="en-US" dirty="0" smtClean="0">
                <a:solidFill>
                  <a:schemeClr val="bg1"/>
                </a:solidFill>
                <a:latin typeface="+mn-lt"/>
              </a:rPr>
              <a:t>—“</a:t>
            </a:r>
            <a:r>
              <a:rPr lang="en-US" dirty="0">
                <a:solidFill>
                  <a:schemeClr val="bg1"/>
                </a:solidFill>
                <a:latin typeface="+mn-lt"/>
              </a:rPr>
              <a:t>Clearly no one who relies on the law is justified before God, because “the righteous will live by faith.”</a:t>
            </a:r>
          </a:p>
        </p:txBody>
      </p:sp>
    </p:spTree>
    <p:extLst>
      <p:ext uri="{BB962C8B-B14F-4D97-AF65-F5344CB8AC3E}">
        <p14:creationId xmlns:p14="http://schemas.microsoft.com/office/powerpoint/2010/main" val="3570344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7170" y="-209837"/>
            <a:ext cx="11700030" cy="3431020"/>
          </a:xfrm>
        </p:spPr>
        <p:txBody>
          <a:bodyPr>
            <a:noAutofit/>
          </a:bodyPr>
          <a:lstStyle/>
          <a:p>
            <a:r>
              <a:rPr lang="en-US" sz="4800" b="1" u="sng" dirty="0" smtClean="0">
                <a:solidFill>
                  <a:schemeClr val="bg1"/>
                </a:solidFill>
                <a:latin typeface="+mn-lt"/>
              </a:rPr>
              <a:t>Matthew 25:14</a:t>
            </a:r>
            <a:r>
              <a:rPr lang="en-US" sz="4800" b="1" i="1" baseline="30000" dirty="0">
                <a:solidFill>
                  <a:schemeClr val="bg1"/>
                </a:solidFill>
                <a:latin typeface="+mn-lt"/>
              </a:rPr>
              <a:t/>
            </a:r>
            <a:br>
              <a:rPr lang="en-US" sz="4800" b="1" i="1" baseline="30000" dirty="0">
                <a:solidFill>
                  <a:schemeClr val="bg1"/>
                </a:solidFill>
                <a:latin typeface="+mn-lt"/>
              </a:rPr>
            </a:br>
            <a:r>
              <a:rPr lang="en-US" sz="4800" b="1" i="1" baseline="30000" dirty="0" smtClean="0">
                <a:solidFill>
                  <a:schemeClr val="bg1"/>
                </a:solidFill>
                <a:latin typeface="+mn-lt"/>
              </a:rPr>
              <a:t>“</a:t>
            </a:r>
            <a:r>
              <a:rPr lang="en-US" sz="4800" i="1" dirty="0" smtClean="0">
                <a:solidFill>
                  <a:schemeClr val="bg1"/>
                </a:solidFill>
                <a:latin typeface="+mn-lt"/>
              </a:rPr>
              <a:t>Again</a:t>
            </a:r>
            <a:r>
              <a:rPr lang="en-US" sz="4800" i="1" dirty="0">
                <a:solidFill>
                  <a:schemeClr val="bg1"/>
                </a:solidFill>
                <a:latin typeface="+mn-lt"/>
              </a:rPr>
              <a:t>, it </a:t>
            </a:r>
            <a:r>
              <a:rPr lang="en-US" sz="4800" dirty="0">
                <a:solidFill>
                  <a:schemeClr val="bg1"/>
                </a:solidFill>
                <a:latin typeface="+mn-lt"/>
              </a:rPr>
              <a:t>[the kingdom of heaven]</a:t>
            </a:r>
            <a:r>
              <a:rPr lang="en-US" sz="4800" i="1" dirty="0">
                <a:solidFill>
                  <a:schemeClr val="bg1"/>
                </a:solidFill>
                <a:latin typeface="+mn-lt"/>
              </a:rPr>
              <a:t> will be like a man going on a journey, who called his servants and entrusted his wealth to them</a:t>
            </a:r>
            <a:r>
              <a:rPr lang="en-US" sz="4800" i="1" dirty="0" smtClean="0">
                <a:solidFill>
                  <a:schemeClr val="bg1"/>
                </a:solidFill>
                <a:latin typeface="+mn-lt"/>
              </a:rPr>
              <a:t>.”</a:t>
            </a:r>
            <a:endParaRPr lang="en-US" sz="4800" dirty="0">
              <a:solidFill>
                <a:schemeClr val="bg1"/>
              </a:solidFill>
              <a:latin typeface="+mn-lt"/>
            </a:endParaRPr>
          </a:p>
        </p:txBody>
      </p:sp>
      <p:pic>
        <p:nvPicPr>
          <p:cNvPr id="5122" name="Picture 2" descr="Image result for parable of the min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0" y="3009899"/>
            <a:ext cx="7334250" cy="3848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654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7170" y="-209837"/>
            <a:ext cx="11700030" cy="2599746"/>
          </a:xfrm>
        </p:spPr>
        <p:txBody>
          <a:bodyPr>
            <a:noAutofit/>
          </a:bodyPr>
          <a:lstStyle/>
          <a:p>
            <a:pPr algn="ctr"/>
            <a:r>
              <a:rPr lang="en-US" sz="4800" b="1" u="sng" dirty="0" smtClean="0">
                <a:solidFill>
                  <a:schemeClr val="bg1"/>
                </a:solidFill>
                <a:latin typeface="+mn-lt"/>
              </a:rPr>
              <a:t>What does this wealth signify?</a:t>
            </a:r>
            <a:endParaRPr lang="en-US" sz="4800" dirty="0">
              <a:solidFill>
                <a:schemeClr val="bg1"/>
              </a:solidFill>
              <a:latin typeface="+mn-lt"/>
            </a:endParaRPr>
          </a:p>
        </p:txBody>
      </p:sp>
      <p:pic>
        <p:nvPicPr>
          <p:cNvPr id="6146" name="Picture 2" descr="Image result for li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8085" y="2100261"/>
            <a:ext cx="8458200" cy="4757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199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146"/>
                                        </p:tgtEl>
                                        <p:attrNameLst>
                                          <p:attrName>style.visibility</p:attrName>
                                        </p:attrNameLst>
                                      </p:cBhvr>
                                      <p:to>
                                        <p:strVal val="visible"/>
                                      </p:to>
                                    </p:set>
                                    <p:animEffect transition="in" filter="fade">
                                      <p:cBhvr>
                                        <p:cTn id="11"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7170" y="-209837"/>
            <a:ext cx="11700030" cy="3431020"/>
          </a:xfrm>
        </p:spPr>
        <p:txBody>
          <a:bodyPr>
            <a:noAutofit/>
          </a:bodyPr>
          <a:lstStyle/>
          <a:p>
            <a:r>
              <a:rPr lang="en-US" sz="4800" b="1" u="sng" dirty="0" smtClean="0">
                <a:solidFill>
                  <a:schemeClr val="bg1"/>
                </a:solidFill>
                <a:latin typeface="+mn-lt"/>
              </a:rPr>
              <a:t>Matthew 25:15</a:t>
            </a:r>
            <a:r>
              <a:rPr lang="en-US" sz="4800" b="1" i="1" baseline="30000" dirty="0">
                <a:solidFill>
                  <a:schemeClr val="bg1"/>
                </a:solidFill>
                <a:latin typeface="+mn-lt"/>
              </a:rPr>
              <a:t/>
            </a:r>
            <a:br>
              <a:rPr lang="en-US" sz="4800" b="1" i="1" baseline="30000" dirty="0">
                <a:solidFill>
                  <a:schemeClr val="bg1"/>
                </a:solidFill>
                <a:latin typeface="+mn-lt"/>
              </a:rPr>
            </a:br>
            <a:r>
              <a:rPr lang="en-US" sz="4800" i="1" dirty="0" smtClean="0">
                <a:solidFill>
                  <a:schemeClr val="bg1"/>
                </a:solidFill>
                <a:latin typeface="+mn-lt"/>
              </a:rPr>
              <a:t>“</a:t>
            </a:r>
            <a:r>
              <a:rPr lang="en-US" sz="4800" i="1" dirty="0">
                <a:solidFill>
                  <a:schemeClr val="bg1"/>
                </a:solidFill>
                <a:latin typeface="+mn-lt"/>
              </a:rPr>
              <a:t>To one he gave five bags of gold, to another two bags, and to another one bag, </a:t>
            </a:r>
            <a:r>
              <a:rPr lang="en-US" sz="4800" i="1" u="sng" dirty="0">
                <a:solidFill>
                  <a:schemeClr val="bg1"/>
                </a:solidFill>
                <a:latin typeface="+mn-lt"/>
              </a:rPr>
              <a:t>each according to his ability</a:t>
            </a:r>
            <a:r>
              <a:rPr lang="en-US" sz="4800" i="1" u="sng" dirty="0" smtClean="0">
                <a:solidFill>
                  <a:schemeClr val="bg1"/>
                </a:solidFill>
                <a:latin typeface="+mn-lt"/>
              </a:rPr>
              <a:t>.</a:t>
            </a:r>
            <a:r>
              <a:rPr lang="en-US" sz="4800" i="1" dirty="0" smtClean="0">
                <a:solidFill>
                  <a:schemeClr val="bg1"/>
                </a:solidFill>
                <a:latin typeface="+mn-lt"/>
              </a:rPr>
              <a:t>”</a:t>
            </a:r>
            <a:endParaRPr lang="en-US" sz="4800" dirty="0">
              <a:solidFill>
                <a:schemeClr val="bg1"/>
              </a:solidFill>
              <a:latin typeface="+mn-lt"/>
            </a:endParaRPr>
          </a:p>
        </p:txBody>
      </p:sp>
    </p:spTree>
    <p:extLst>
      <p:ext uri="{BB962C8B-B14F-4D97-AF65-F5344CB8AC3E}">
        <p14:creationId xmlns:p14="http://schemas.microsoft.com/office/powerpoint/2010/main" val="2752275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7170" y="-209838"/>
            <a:ext cx="11700030" cy="5945619"/>
          </a:xfrm>
        </p:spPr>
        <p:txBody>
          <a:bodyPr>
            <a:noAutofit/>
          </a:bodyPr>
          <a:lstStyle/>
          <a:p>
            <a:r>
              <a:rPr lang="en-US" sz="4800" b="1" u="sng" dirty="0" smtClean="0">
                <a:solidFill>
                  <a:schemeClr val="bg1"/>
                </a:solidFill>
                <a:latin typeface="+mn-lt"/>
              </a:rPr>
              <a:t>Matthew 25</a:t>
            </a:r>
            <a:r>
              <a:rPr lang="en-US" sz="4800" b="1" i="1" baseline="30000" dirty="0">
                <a:solidFill>
                  <a:schemeClr val="bg1"/>
                </a:solidFill>
                <a:latin typeface="+mn-lt"/>
              </a:rPr>
              <a:t/>
            </a:r>
            <a:br>
              <a:rPr lang="en-US" sz="4800" b="1" i="1" baseline="30000" dirty="0">
                <a:solidFill>
                  <a:schemeClr val="bg1"/>
                </a:solidFill>
                <a:latin typeface="+mn-lt"/>
              </a:rPr>
            </a:br>
            <a:r>
              <a:rPr lang="en-US" sz="4800" b="1" i="1" baseline="30000" dirty="0">
                <a:solidFill>
                  <a:schemeClr val="bg1"/>
                </a:solidFill>
                <a:latin typeface="+mn-lt"/>
              </a:rPr>
              <a:t>16 </a:t>
            </a:r>
            <a:r>
              <a:rPr lang="en-US" sz="4800" i="1" dirty="0">
                <a:solidFill>
                  <a:schemeClr val="bg1"/>
                </a:solidFill>
                <a:latin typeface="+mn-lt"/>
              </a:rPr>
              <a:t>The man who had received five bags of gold </a:t>
            </a:r>
            <a:r>
              <a:rPr lang="en-US" sz="4800" i="1" u="sng" dirty="0">
                <a:solidFill>
                  <a:schemeClr val="bg1"/>
                </a:solidFill>
                <a:latin typeface="+mn-lt"/>
              </a:rPr>
              <a:t>went at once</a:t>
            </a:r>
            <a:r>
              <a:rPr lang="en-US" sz="4800" i="1" dirty="0">
                <a:solidFill>
                  <a:schemeClr val="bg1"/>
                </a:solidFill>
                <a:latin typeface="+mn-lt"/>
              </a:rPr>
              <a:t> and </a:t>
            </a:r>
            <a:r>
              <a:rPr lang="en-US" sz="4800" i="1" u="sng" dirty="0">
                <a:solidFill>
                  <a:schemeClr val="bg1"/>
                </a:solidFill>
                <a:latin typeface="+mn-lt"/>
              </a:rPr>
              <a:t>put his money to work</a:t>
            </a:r>
            <a:r>
              <a:rPr lang="en-US" sz="4800" i="1" dirty="0">
                <a:solidFill>
                  <a:schemeClr val="bg1"/>
                </a:solidFill>
                <a:latin typeface="+mn-lt"/>
              </a:rPr>
              <a:t> and </a:t>
            </a:r>
            <a:r>
              <a:rPr lang="en-US" sz="4800" i="1" u="sng" dirty="0">
                <a:solidFill>
                  <a:schemeClr val="bg1"/>
                </a:solidFill>
                <a:latin typeface="+mn-lt"/>
              </a:rPr>
              <a:t>gained five bags more</a:t>
            </a:r>
            <a:r>
              <a:rPr lang="en-US" sz="4800" i="1" dirty="0">
                <a:solidFill>
                  <a:schemeClr val="bg1"/>
                </a:solidFill>
                <a:latin typeface="+mn-lt"/>
              </a:rPr>
              <a:t>. </a:t>
            </a:r>
            <a:r>
              <a:rPr lang="en-US" sz="4800" b="1" i="1" baseline="30000" dirty="0">
                <a:solidFill>
                  <a:schemeClr val="bg1"/>
                </a:solidFill>
                <a:latin typeface="+mn-lt"/>
              </a:rPr>
              <a:t>17 </a:t>
            </a:r>
            <a:r>
              <a:rPr lang="en-US" sz="4800" i="1" u="sng" dirty="0">
                <a:solidFill>
                  <a:schemeClr val="bg1"/>
                </a:solidFill>
                <a:latin typeface="+mn-lt"/>
              </a:rPr>
              <a:t>So also</a:t>
            </a:r>
            <a:r>
              <a:rPr lang="en-US" sz="4800" i="1" dirty="0">
                <a:solidFill>
                  <a:schemeClr val="bg1"/>
                </a:solidFill>
                <a:latin typeface="+mn-lt"/>
              </a:rPr>
              <a:t>, the one with two bags of gold </a:t>
            </a:r>
            <a:r>
              <a:rPr lang="en-US" sz="4800" i="1" u="sng" dirty="0">
                <a:solidFill>
                  <a:schemeClr val="bg1"/>
                </a:solidFill>
                <a:latin typeface="+mn-lt"/>
              </a:rPr>
              <a:t>gained two more</a:t>
            </a:r>
            <a:r>
              <a:rPr lang="en-US" sz="4800" i="1" dirty="0">
                <a:solidFill>
                  <a:schemeClr val="bg1"/>
                </a:solidFill>
                <a:latin typeface="+mn-lt"/>
              </a:rPr>
              <a:t>. </a:t>
            </a:r>
            <a:r>
              <a:rPr lang="en-US" sz="4800" b="1" i="1" baseline="30000" dirty="0">
                <a:solidFill>
                  <a:schemeClr val="bg1"/>
                </a:solidFill>
                <a:latin typeface="+mn-lt"/>
              </a:rPr>
              <a:t>18 </a:t>
            </a:r>
            <a:r>
              <a:rPr lang="en-US" sz="4800" i="1" dirty="0">
                <a:solidFill>
                  <a:schemeClr val="bg1"/>
                </a:solidFill>
                <a:latin typeface="+mn-lt"/>
              </a:rPr>
              <a:t>But the man who had received one bag </a:t>
            </a:r>
            <a:r>
              <a:rPr lang="en-US" sz="4800" i="1" u="sng" dirty="0">
                <a:solidFill>
                  <a:schemeClr val="bg1"/>
                </a:solidFill>
                <a:latin typeface="+mn-lt"/>
              </a:rPr>
              <a:t>went off, dug a hole in the ground and hid his master’s money</a:t>
            </a:r>
            <a:r>
              <a:rPr lang="en-US" sz="4800" i="1" u="sng" dirty="0" smtClean="0">
                <a:solidFill>
                  <a:schemeClr val="bg1"/>
                </a:solidFill>
                <a:latin typeface="+mn-lt"/>
              </a:rPr>
              <a:t>.</a:t>
            </a:r>
            <a:endParaRPr lang="en-US" sz="4800" dirty="0">
              <a:solidFill>
                <a:schemeClr val="bg1"/>
              </a:solidFill>
              <a:latin typeface="+mn-lt"/>
            </a:endParaRPr>
          </a:p>
        </p:txBody>
      </p:sp>
    </p:spTree>
    <p:extLst>
      <p:ext uri="{BB962C8B-B14F-4D97-AF65-F5344CB8AC3E}">
        <p14:creationId xmlns:p14="http://schemas.microsoft.com/office/powerpoint/2010/main" val="2426556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58863" y="-167139"/>
            <a:ext cx="11872416" cy="3087759"/>
          </a:xfrm>
        </p:spPr>
        <p:txBody>
          <a:bodyPr>
            <a:noAutofit/>
          </a:bodyPr>
          <a:lstStyle/>
          <a:p>
            <a:pPr algn="ctr"/>
            <a:r>
              <a:rPr lang="en-US" sz="4800" b="1" dirty="0" smtClean="0">
                <a:solidFill>
                  <a:schemeClr val="bg1"/>
                </a:solidFill>
                <a:latin typeface="Arial" panose="020B0604020202020204" pitchFamily="34" charset="0"/>
                <a:cs typeface="Arial" panose="020B0604020202020204" pitchFamily="34" charset="0"/>
              </a:rPr>
              <a:t>PARABLE of DIVINE INVESTING</a:t>
            </a:r>
            <a:br>
              <a:rPr lang="en-US" sz="4800" b="1" dirty="0" smtClean="0">
                <a:solidFill>
                  <a:schemeClr val="bg1"/>
                </a:solidFill>
                <a:latin typeface="Arial" panose="020B0604020202020204" pitchFamily="34" charset="0"/>
                <a:cs typeface="Arial" panose="020B0604020202020204" pitchFamily="34" charset="0"/>
              </a:rPr>
            </a:br>
            <a:r>
              <a:rPr lang="en-US" sz="4800" b="1" dirty="0">
                <a:solidFill>
                  <a:schemeClr val="bg1"/>
                </a:solidFill>
                <a:latin typeface="Arial" panose="020B0604020202020204" pitchFamily="34" charset="0"/>
                <a:cs typeface="Arial" panose="020B0604020202020204" pitchFamily="34" charset="0"/>
              </a:rPr>
              <a:t/>
            </a:r>
            <a:br>
              <a:rPr lang="en-US" sz="4800" b="1" dirty="0">
                <a:solidFill>
                  <a:schemeClr val="bg1"/>
                </a:solidFill>
                <a:latin typeface="Arial" panose="020B0604020202020204" pitchFamily="34" charset="0"/>
                <a:cs typeface="Arial" panose="020B0604020202020204" pitchFamily="34" charset="0"/>
              </a:rPr>
            </a:br>
            <a:r>
              <a:rPr lang="en-US" sz="4800" dirty="0" smtClean="0">
                <a:solidFill>
                  <a:schemeClr val="bg1"/>
                </a:solidFill>
                <a:latin typeface="Arial" panose="020B0604020202020204" pitchFamily="34" charset="0"/>
                <a:cs typeface="Arial" panose="020B0604020202020204" pitchFamily="34" charset="0"/>
              </a:rPr>
              <a:t>Matthew 15:14-30</a:t>
            </a:r>
            <a:endParaRPr lang="en-US" sz="4800" b="1" dirty="0">
              <a:solidFill>
                <a:schemeClr val="bg1"/>
              </a:solidFill>
              <a:latin typeface="Arial" panose="020B0604020202020204" pitchFamily="34" charset="0"/>
              <a:cs typeface="Arial" panose="020B0604020202020204" pitchFamily="34" charset="0"/>
            </a:endParaRPr>
          </a:p>
        </p:txBody>
      </p:sp>
      <p:pic>
        <p:nvPicPr>
          <p:cNvPr id="2"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7345" y="2581563"/>
            <a:ext cx="6414655" cy="4276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585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19367" y="704563"/>
            <a:ext cx="10423301" cy="2748188"/>
          </a:xfrm>
        </p:spPr>
        <p:txBody>
          <a:bodyPr>
            <a:noAutofit/>
          </a:bodyPr>
          <a:lstStyle/>
          <a:p>
            <a:r>
              <a:rPr lang="en-US" sz="7200" dirty="0" smtClean="0">
                <a:solidFill>
                  <a:srgbClr val="FF0000"/>
                </a:solidFill>
                <a:latin typeface="+mn-lt"/>
              </a:rPr>
              <a:t>URGENCY…</a:t>
            </a:r>
            <a:r>
              <a:rPr lang="en-US" sz="7200" dirty="0" smtClean="0">
                <a:solidFill>
                  <a:schemeClr val="bg1"/>
                </a:solidFill>
                <a:latin typeface="+mn-lt"/>
              </a:rPr>
              <a:t/>
            </a:r>
            <a:br>
              <a:rPr lang="en-US" sz="7200" dirty="0" smtClean="0">
                <a:solidFill>
                  <a:schemeClr val="bg1"/>
                </a:solidFill>
                <a:latin typeface="+mn-lt"/>
              </a:rPr>
            </a:br>
            <a:r>
              <a:rPr lang="en-US" sz="7200" dirty="0">
                <a:solidFill>
                  <a:schemeClr val="bg1"/>
                </a:solidFill>
                <a:latin typeface="+mn-lt"/>
              </a:rPr>
              <a:t>	</a:t>
            </a:r>
            <a:r>
              <a:rPr lang="en-US" sz="7200" dirty="0" smtClean="0">
                <a:solidFill>
                  <a:schemeClr val="bg1"/>
                </a:solidFill>
                <a:latin typeface="+mn-lt"/>
              </a:rPr>
              <a:t>	</a:t>
            </a:r>
            <a:r>
              <a:rPr lang="en-US" sz="7200" dirty="0" smtClean="0">
                <a:solidFill>
                  <a:srgbClr val="00B050"/>
                </a:solidFill>
                <a:latin typeface="+mn-lt"/>
              </a:rPr>
              <a:t>TOTALITY…</a:t>
            </a:r>
            <a:r>
              <a:rPr lang="en-US" sz="7200" dirty="0" smtClean="0">
                <a:solidFill>
                  <a:schemeClr val="bg1"/>
                </a:solidFill>
                <a:latin typeface="+mn-lt"/>
              </a:rPr>
              <a:t/>
            </a:r>
            <a:br>
              <a:rPr lang="en-US" sz="7200" dirty="0" smtClean="0">
                <a:solidFill>
                  <a:schemeClr val="bg1"/>
                </a:solidFill>
                <a:latin typeface="+mn-lt"/>
              </a:rPr>
            </a:br>
            <a:r>
              <a:rPr lang="en-US" sz="7200" dirty="0">
                <a:solidFill>
                  <a:schemeClr val="bg1"/>
                </a:solidFill>
                <a:latin typeface="+mn-lt"/>
              </a:rPr>
              <a:t>	</a:t>
            </a:r>
            <a:r>
              <a:rPr lang="en-US" sz="7200" dirty="0" smtClean="0">
                <a:solidFill>
                  <a:schemeClr val="bg1"/>
                </a:solidFill>
                <a:latin typeface="+mn-lt"/>
              </a:rPr>
              <a:t>			LONGEVITY…</a:t>
            </a:r>
            <a:endParaRPr lang="en-US" sz="7200" dirty="0">
              <a:solidFill>
                <a:schemeClr val="bg1"/>
              </a:solidFill>
              <a:latin typeface="+mn-lt"/>
            </a:endParaRPr>
          </a:p>
        </p:txBody>
      </p:sp>
    </p:spTree>
    <p:extLst>
      <p:ext uri="{BB962C8B-B14F-4D97-AF65-F5344CB8AC3E}">
        <p14:creationId xmlns:p14="http://schemas.microsoft.com/office/powerpoint/2010/main" val="2290878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1821" y="704563"/>
            <a:ext cx="10750847" cy="2748188"/>
          </a:xfrm>
        </p:spPr>
        <p:txBody>
          <a:bodyPr>
            <a:noAutofit/>
          </a:bodyPr>
          <a:lstStyle/>
          <a:p>
            <a:r>
              <a:rPr lang="en-US" sz="7200" u="sng" dirty="0" smtClean="0">
                <a:solidFill>
                  <a:srgbClr val="FF0000"/>
                </a:solidFill>
                <a:latin typeface="+mn-lt"/>
              </a:rPr>
              <a:t>URGENCY</a:t>
            </a:r>
            <a:r>
              <a:rPr lang="en-US" sz="7200" dirty="0" smtClean="0">
                <a:solidFill>
                  <a:srgbClr val="FF0000"/>
                </a:solidFill>
                <a:latin typeface="+mn-lt"/>
              </a:rPr>
              <a:t>…</a:t>
            </a:r>
            <a:r>
              <a:rPr lang="en-US" sz="7200" dirty="0" smtClean="0">
                <a:solidFill>
                  <a:schemeClr val="bg1"/>
                </a:solidFill>
                <a:latin typeface="+mn-lt"/>
              </a:rPr>
              <a:t/>
            </a:r>
            <a:br>
              <a:rPr lang="en-US" sz="7200" dirty="0" smtClean="0">
                <a:solidFill>
                  <a:schemeClr val="bg1"/>
                </a:solidFill>
                <a:latin typeface="+mn-lt"/>
              </a:rPr>
            </a:br>
            <a:r>
              <a:rPr lang="en-US" sz="7200" dirty="0">
                <a:solidFill>
                  <a:schemeClr val="bg1"/>
                </a:solidFill>
                <a:latin typeface="+mn-lt"/>
              </a:rPr>
              <a:t>	</a:t>
            </a:r>
            <a:r>
              <a:rPr lang="en-US" sz="7200" dirty="0" smtClean="0">
                <a:solidFill>
                  <a:schemeClr val="bg1"/>
                </a:solidFill>
                <a:latin typeface="+mn-lt"/>
              </a:rPr>
              <a:t>	</a:t>
            </a:r>
            <a:r>
              <a:rPr lang="en-US" sz="7200" dirty="0" smtClean="0">
                <a:solidFill>
                  <a:srgbClr val="00B050"/>
                </a:solidFill>
                <a:latin typeface="+mn-lt"/>
              </a:rPr>
              <a:t>TOTALITY…</a:t>
            </a:r>
            <a:r>
              <a:rPr lang="en-US" sz="7200" dirty="0" smtClean="0">
                <a:solidFill>
                  <a:schemeClr val="bg1"/>
                </a:solidFill>
                <a:latin typeface="+mn-lt"/>
              </a:rPr>
              <a:t/>
            </a:r>
            <a:br>
              <a:rPr lang="en-US" sz="7200" dirty="0" smtClean="0">
                <a:solidFill>
                  <a:schemeClr val="bg1"/>
                </a:solidFill>
                <a:latin typeface="+mn-lt"/>
              </a:rPr>
            </a:br>
            <a:r>
              <a:rPr lang="en-US" sz="7200" dirty="0">
                <a:solidFill>
                  <a:schemeClr val="bg1"/>
                </a:solidFill>
                <a:latin typeface="+mn-lt"/>
              </a:rPr>
              <a:t>	</a:t>
            </a:r>
            <a:r>
              <a:rPr lang="en-US" sz="7200" dirty="0" smtClean="0">
                <a:solidFill>
                  <a:schemeClr val="bg1"/>
                </a:solidFill>
                <a:latin typeface="+mn-lt"/>
              </a:rPr>
              <a:t>			LONGEVITY…</a:t>
            </a:r>
            <a:endParaRPr lang="en-US" sz="7200" dirty="0">
              <a:solidFill>
                <a:schemeClr val="bg1"/>
              </a:solidFill>
              <a:latin typeface="+mn-lt"/>
            </a:endParaRPr>
          </a:p>
        </p:txBody>
      </p:sp>
    </p:spTree>
    <p:extLst>
      <p:ext uri="{BB962C8B-B14F-4D97-AF65-F5344CB8AC3E}">
        <p14:creationId xmlns:p14="http://schemas.microsoft.com/office/powerpoint/2010/main" val="308843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3425" y="704563"/>
            <a:ext cx="11489243" cy="2748188"/>
          </a:xfrm>
        </p:spPr>
        <p:txBody>
          <a:bodyPr>
            <a:noAutofit/>
          </a:bodyPr>
          <a:lstStyle/>
          <a:p>
            <a:r>
              <a:rPr lang="en-US" sz="7200" dirty="0" smtClean="0">
                <a:solidFill>
                  <a:srgbClr val="FF0000"/>
                </a:solidFill>
                <a:latin typeface="+mn-lt"/>
              </a:rPr>
              <a:t>URGENCY…</a:t>
            </a:r>
            <a:r>
              <a:rPr lang="en-US" sz="7200" dirty="0" smtClean="0">
                <a:solidFill>
                  <a:schemeClr val="bg1"/>
                </a:solidFill>
                <a:latin typeface="+mn-lt"/>
              </a:rPr>
              <a:t/>
            </a:r>
            <a:br>
              <a:rPr lang="en-US" sz="7200" dirty="0" smtClean="0">
                <a:solidFill>
                  <a:schemeClr val="bg1"/>
                </a:solidFill>
                <a:latin typeface="+mn-lt"/>
              </a:rPr>
            </a:br>
            <a:r>
              <a:rPr lang="en-US" sz="7200" dirty="0">
                <a:solidFill>
                  <a:schemeClr val="bg1"/>
                </a:solidFill>
                <a:latin typeface="+mn-lt"/>
              </a:rPr>
              <a:t>	</a:t>
            </a:r>
            <a:r>
              <a:rPr lang="en-US" sz="7200" dirty="0" smtClean="0">
                <a:solidFill>
                  <a:schemeClr val="bg1"/>
                </a:solidFill>
                <a:latin typeface="+mn-lt"/>
              </a:rPr>
              <a:t>	</a:t>
            </a:r>
            <a:r>
              <a:rPr lang="en-US" sz="7200" u="sng" dirty="0" smtClean="0">
                <a:solidFill>
                  <a:srgbClr val="00B050"/>
                </a:solidFill>
                <a:latin typeface="+mn-lt"/>
              </a:rPr>
              <a:t>TOTALITY</a:t>
            </a:r>
            <a:r>
              <a:rPr lang="en-US" sz="7200" dirty="0" smtClean="0">
                <a:solidFill>
                  <a:srgbClr val="00B050"/>
                </a:solidFill>
                <a:latin typeface="+mn-lt"/>
              </a:rPr>
              <a:t>…</a:t>
            </a:r>
            <a:r>
              <a:rPr lang="en-US" sz="7200" dirty="0" smtClean="0">
                <a:solidFill>
                  <a:schemeClr val="bg1"/>
                </a:solidFill>
                <a:latin typeface="+mn-lt"/>
              </a:rPr>
              <a:t/>
            </a:r>
            <a:br>
              <a:rPr lang="en-US" sz="7200" dirty="0" smtClean="0">
                <a:solidFill>
                  <a:schemeClr val="bg1"/>
                </a:solidFill>
                <a:latin typeface="+mn-lt"/>
              </a:rPr>
            </a:br>
            <a:r>
              <a:rPr lang="en-US" sz="7200" dirty="0">
                <a:solidFill>
                  <a:schemeClr val="bg1"/>
                </a:solidFill>
                <a:latin typeface="+mn-lt"/>
              </a:rPr>
              <a:t>	</a:t>
            </a:r>
            <a:r>
              <a:rPr lang="en-US" sz="7200" dirty="0" smtClean="0">
                <a:solidFill>
                  <a:schemeClr val="bg1"/>
                </a:solidFill>
                <a:latin typeface="+mn-lt"/>
              </a:rPr>
              <a:t>			LONGEVITY…</a:t>
            </a:r>
            <a:endParaRPr lang="en-US" sz="7200" dirty="0">
              <a:solidFill>
                <a:schemeClr val="bg1"/>
              </a:solidFill>
              <a:latin typeface="+mn-lt"/>
            </a:endParaRPr>
          </a:p>
        </p:txBody>
      </p:sp>
    </p:spTree>
    <p:extLst>
      <p:ext uri="{BB962C8B-B14F-4D97-AF65-F5344CB8AC3E}">
        <p14:creationId xmlns:p14="http://schemas.microsoft.com/office/powerpoint/2010/main" val="268031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2643" y="288926"/>
            <a:ext cx="11592657" cy="1621744"/>
          </a:xfrm>
        </p:spPr>
        <p:txBody>
          <a:bodyPr>
            <a:noAutofit/>
          </a:bodyPr>
          <a:lstStyle/>
          <a:p>
            <a:r>
              <a:rPr lang="en-US" sz="4800" dirty="0" smtClean="0">
                <a:solidFill>
                  <a:srgbClr val="FFFF00"/>
                </a:solidFill>
                <a:latin typeface="+mn-lt"/>
              </a:rPr>
              <a:t>What ‘golden currency’ are we given in life to spend?  </a:t>
            </a:r>
            <a:endParaRPr lang="en-US" sz="4800" dirty="0">
              <a:solidFill>
                <a:srgbClr val="FFFF00"/>
              </a:solidFill>
              <a:latin typeface="+mn-lt"/>
            </a:endParaRPr>
          </a:p>
        </p:txBody>
      </p:sp>
      <p:pic>
        <p:nvPicPr>
          <p:cNvPr id="8194" name="Picture 2" descr="Image result for bags of go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0975" y="2380836"/>
            <a:ext cx="3902075" cy="292655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rot="20489828">
            <a:off x="1375277" y="2609849"/>
            <a:ext cx="2590800" cy="830997"/>
          </a:xfrm>
          <a:prstGeom prst="rect">
            <a:avLst/>
          </a:prstGeom>
          <a:noFill/>
        </p:spPr>
        <p:txBody>
          <a:bodyPr wrap="square" rtlCol="0">
            <a:spAutoFit/>
          </a:bodyPr>
          <a:lstStyle/>
          <a:p>
            <a:r>
              <a:rPr lang="en-US" sz="4800" dirty="0" smtClean="0">
                <a:solidFill>
                  <a:schemeClr val="bg1"/>
                </a:solidFill>
              </a:rPr>
              <a:t>Work life</a:t>
            </a:r>
            <a:endParaRPr lang="en-US" sz="4800" dirty="0">
              <a:solidFill>
                <a:schemeClr val="bg1"/>
              </a:solidFill>
            </a:endParaRPr>
          </a:p>
        </p:txBody>
      </p:sp>
      <p:sp>
        <p:nvSpPr>
          <p:cNvPr id="6" name="TextBox 5"/>
          <p:cNvSpPr txBox="1"/>
          <p:nvPr/>
        </p:nvSpPr>
        <p:spPr>
          <a:xfrm rot="931061">
            <a:off x="8207498" y="2164809"/>
            <a:ext cx="2590800" cy="830997"/>
          </a:xfrm>
          <a:prstGeom prst="rect">
            <a:avLst/>
          </a:prstGeom>
          <a:noFill/>
        </p:spPr>
        <p:txBody>
          <a:bodyPr wrap="square" rtlCol="0">
            <a:spAutoFit/>
          </a:bodyPr>
          <a:lstStyle/>
          <a:p>
            <a:r>
              <a:rPr lang="en-US" sz="4800" dirty="0" smtClean="0">
                <a:solidFill>
                  <a:schemeClr val="bg1"/>
                </a:solidFill>
              </a:rPr>
              <a:t>Income</a:t>
            </a:r>
            <a:endParaRPr lang="en-US" sz="4800" dirty="0">
              <a:solidFill>
                <a:schemeClr val="bg1"/>
              </a:solidFill>
            </a:endParaRPr>
          </a:p>
        </p:txBody>
      </p:sp>
      <p:sp>
        <p:nvSpPr>
          <p:cNvPr id="7" name="TextBox 6"/>
          <p:cNvSpPr txBox="1"/>
          <p:nvPr/>
        </p:nvSpPr>
        <p:spPr>
          <a:xfrm>
            <a:off x="4833571" y="5257432"/>
            <a:ext cx="2590800" cy="830997"/>
          </a:xfrm>
          <a:prstGeom prst="rect">
            <a:avLst/>
          </a:prstGeom>
          <a:noFill/>
        </p:spPr>
        <p:txBody>
          <a:bodyPr wrap="square" rtlCol="0">
            <a:spAutoFit/>
          </a:bodyPr>
          <a:lstStyle/>
          <a:p>
            <a:pPr algn="ctr"/>
            <a:r>
              <a:rPr lang="en-US" sz="4800" dirty="0" smtClean="0">
                <a:solidFill>
                  <a:schemeClr val="bg1"/>
                </a:solidFill>
              </a:rPr>
              <a:t>Time</a:t>
            </a:r>
            <a:endParaRPr lang="en-US" sz="4800" dirty="0">
              <a:solidFill>
                <a:schemeClr val="bg1"/>
              </a:solidFill>
            </a:endParaRPr>
          </a:p>
        </p:txBody>
      </p:sp>
      <p:sp>
        <p:nvSpPr>
          <p:cNvPr id="8" name="TextBox 7"/>
          <p:cNvSpPr txBox="1"/>
          <p:nvPr/>
        </p:nvSpPr>
        <p:spPr>
          <a:xfrm rot="20625275">
            <a:off x="7933051" y="4631831"/>
            <a:ext cx="2590800" cy="830997"/>
          </a:xfrm>
          <a:prstGeom prst="rect">
            <a:avLst/>
          </a:prstGeom>
          <a:noFill/>
        </p:spPr>
        <p:txBody>
          <a:bodyPr wrap="square" rtlCol="0">
            <a:spAutoFit/>
          </a:bodyPr>
          <a:lstStyle/>
          <a:p>
            <a:pPr algn="ctr"/>
            <a:r>
              <a:rPr lang="en-US" sz="4800" dirty="0" smtClean="0">
                <a:solidFill>
                  <a:schemeClr val="bg1"/>
                </a:solidFill>
              </a:rPr>
              <a:t>People</a:t>
            </a:r>
            <a:endParaRPr lang="en-US" sz="4800" dirty="0">
              <a:solidFill>
                <a:schemeClr val="bg1"/>
              </a:solidFill>
            </a:endParaRPr>
          </a:p>
        </p:txBody>
      </p:sp>
      <p:sp>
        <p:nvSpPr>
          <p:cNvPr id="9" name="TextBox 8"/>
          <p:cNvSpPr txBox="1"/>
          <p:nvPr/>
        </p:nvSpPr>
        <p:spPr>
          <a:xfrm rot="1050902">
            <a:off x="1734092" y="4496133"/>
            <a:ext cx="2590800" cy="830997"/>
          </a:xfrm>
          <a:prstGeom prst="rect">
            <a:avLst/>
          </a:prstGeom>
          <a:noFill/>
        </p:spPr>
        <p:txBody>
          <a:bodyPr wrap="square" rtlCol="0">
            <a:spAutoFit/>
          </a:bodyPr>
          <a:lstStyle/>
          <a:p>
            <a:pPr algn="ctr"/>
            <a:r>
              <a:rPr lang="en-US" sz="4800" dirty="0" smtClean="0">
                <a:solidFill>
                  <a:schemeClr val="bg1"/>
                </a:solidFill>
              </a:rPr>
              <a:t>Skills</a:t>
            </a:r>
            <a:endParaRPr lang="en-US" sz="4800" dirty="0">
              <a:solidFill>
                <a:schemeClr val="bg1"/>
              </a:solidFill>
            </a:endParaRPr>
          </a:p>
        </p:txBody>
      </p:sp>
      <p:sp>
        <p:nvSpPr>
          <p:cNvPr id="10" name="TextBox 9"/>
          <p:cNvSpPr txBox="1"/>
          <p:nvPr/>
        </p:nvSpPr>
        <p:spPr>
          <a:xfrm rot="21154968">
            <a:off x="433134" y="5577298"/>
            <a:ext cx="2590800" cy="830997"/>
          </a:xfrm>
          <a:prstGeom prst="rect">
            <a:avLst/>
          </a:prstGeom>
          <a:noFill/>
        </p:spPr>
        <p:txBody>
          <a:bodyPr wrap="square" rtlCol="0">
            <a:spAutoFit/>
          </a:bodyPr>
          <a:lstStyle/>
          <a:p>
            <a:pPr algn="ctr"/>
            <a:r>
              <a:rPr lang="en-US" sz="4800" dirty="0" smtClean="0">
                <a:solidFill>
                  <a:schemeClr val="bg1"/>
                </a:solidFill>
              </a:rPr>
              <a:t>Health</a:t>
            </a:r>
            <a:endParaRPr lang="en-US" sz="4800" dirty="0">
              <a:solidFill>
                <a:schemeClr val="bg1"/>
              </a:solidFill>
            </a:endParaRPr>
          </a:p>
        </p:txBody>
      </p:sp>
      <p:sp>
        <p:nvSpPr>
          <p:cNvPr id="11" name="TextBox 10"/>
          <p:cNvSpPr txBox="1"/>
          <p:nvPr/>
        </p:nvSpPr>
        <p:spPr>
          <a:xfrm rot="476678">
            <a:off x="9544459" y="5432489"/>
            <a:ext cx="2590800" cy="830997"/>
          </a:xfrm>
          <a:prstGeom prst="rect">
            <a:avLst/>
          </a:prstGeom>
          <a:noFill/>
        </p:spPr>
        <p:txBody>
          <a:bodyPr wrap="square" rtlCol="0">
            <a:spAutoFit/>
          </a:bodyPr>
          <a:lstStyle/>
          <a:p>
            <a:pPr algn="ctr"/>
            <a:r>
              <a:rPr lang="en-US" sz="4800" dirty="0" smtClean="0">
                <a:solidFill>
                  <a:schemeClr val="bg1"/>
                </a:solidFill>
              </a:rPr>
              <a:t>Home</a:t>
            </a:r>
            <a:endParaRPr lang="en-US" sz="4800" dirty="0">
              <a:solidFill>
                <a:schemeClr val="bg1"/>
              </a:solidFill>
            </a:endParaRPr>
          </a:p>
        </p:txBody>
      </p:sp>
      <p:sp>
        <p:nvSpPr>
          <p:cNvPr id="12" name="TextBox 11"/>
          <p:cNvSpPr txBox="1"/>
          <p:nvPr/>
        </p:nvSpPr>
        <p:spPr>
          <a:xfrm>
            <a:off x="8377216" y="3391128"/>
            <a:ext cx="3209171" cy="830997"/>
          </a:xfrm>
          <a:prstGeom prst="rect">
            <a:avLst/>
          </a:prstGeom>
          <a:noFill/>
        </p:spPr>
        <p:txBody>
          <a:bodyPr wrap="square" rtlCol="0">
            <a:spAutoFit/>
          </a:bodyPr>
          <a:lstStyle/>
          <a:p>
            <a:pPr algn="ctr"/>
            <a:r>
              <a:rPr lang="en-US" sz="4800" dirty="0" smtClean="0">
                <a:solidFill>
                  <a:schemeClr val="bg1"/>
                </a:solidFill>
              </a:rPr>
              <a:t>Retirement</a:t>
            </a:r>
            <a:endParaRPr lang="en-US" sz="4800" dirty="0">
              <a:solidFill>
                <a:schemeClr val="bg1"/>
              </a:solidFill>
            </a:endParaRPr>
          </a:p>
        </p:txBody>
      </p:sp>
      <p:sp>
        <p:nvSpPr>
          <p:cNvPr id="13" name="TextBox 12"/>
          <p:cNvSpPr txBox="1"/>
          <p:nvPr/>
        </p:nvSpPr>
        <p:spPr>
          <a:xfrm>
            <a:off x="687356" y="1777278"/>
            <a:ext cx="4325366" cy="830997"/>
          </a:xfrm>
          <a:prstGeom prst="rect">
            <a:avLst/>
          </a:prstGeom>
          <a:noFill/>
        </p:spPr>
        <p:txBody>
          <a:bodyPr wrap="square" rtlCol="0">
            <a:spAutoFit/>
          </a:bodyPr>
          <a:lstStyle/>
          <a:p>
            <a:pPr algn="ctr"/>
            <a:r>
              <a:rPr lang="en-US" sz="4800" dirty="0" smtClean="0">
                <a:solidFill>
                  <a:schemeClr val="bg1"/>
                </a:solidFill>
              </a:rPr>
              <a:t>Spiritual Gifting</a:t>
            </a:r>
            <a:endParaRPr lang="en-US" sz="4800" dirty="0">
              <a:solidFill>
                <a:schemeClr val="bg1"/>
              </a:solidFill>
            </a:endParaRPr>
          </a:p>
        </p:txBody>
      </p:sp>
      <p:sp>
        <p:nvSpPr>
          <p:cNvPr id="14" name="TextBox 13"/>
          <p:cNvSpPr txBox="1"/>
          <p:nvPr/>
        </p:nvSpPr>
        <p:spPr>
          <a:xfrm rot="21153771">
            <a:off x="5012722" y="1220991"/>
            <a:ext cx="4325366" cy="830997"/>
          </a:xfrm>
          <a:prstGeom prst="rect">
            <a:avLst/>
          </a:prstGeom>
          <a:noFill/>
        </p:spPr>
        <p:txBody>
          <a:bodyPr wrap="square" rtlCol="0">
            <a:spAutoFit/>
          </a:bodyPr>
          <a:lstStyle/>
          <a:p>
            <a:pPr algn="ctr"/>
            <a:r>
              <a:rPr lang="en-US" sz="4800" dirty="0" smtClean="0">
                <a:solidFill>
                  <a:schemeClr val="bg1"/>
                </a:solidFill>
              </a:rPr>
              <a:t>Opportunities</a:t>
            </a:r>
            <a:endParaRPr lang="en-US" sz="4800" dirty="0">
              <a:solidFill>
                <a:schemeClr val="bg1"/>
              </a:solidFill>
            </a:endParaRPr>
          </a:p>
        </p:txBody>
      </p:sp>
    </p:spTree>
    <p:extLst>
      <p:ext uri="{BB962C8B-B14F-4D97-AF65-F5344CB8AC3E}">
        <p14:creationId xmlns:p14="http://schemas.microsoft.com/office/powerpoint/2010/main" val="1752262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5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animEffect transition="in" filter="fade">
                                      <p:cBhvr>
                                        <p:cTn id="5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P spid="8" grpId="0"/>
      <p:bldP spid="9" grpId="0"/>
      <p:bldP spid="10" grpId="0"/>
      <p:bldP spid="11" grpId="0"/>
      <p:bldP spid="12" grpId="0"/>
      <p:bldP spid="13"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42243" y="403226"/>
            <a:ext cx="7595332" cy="1501774"/>
          </a:xfrm>
        </p:spPr>
        <p:txBody>
          <a:bodyPr>
            <a:noAutofit/>
          </a:bodyPr>
          <a:lstStyle/>
          <a:p>
            <a:r>
              <a:rPr lang="en-US" sz="6600" dirty="0" smtClean="0">
                <a:solidFill>
                  <a:schemeClr val="bg1"/>
                </a:solidFill>
                <a:latin typeface="+mn-lt"/>
              </a:rPr>
              <a:t>LONGEVITY…</a:t>
            </a:r>
            <a:endParaRPr lang="en-US" sz="6600" dirty="0">
              <a:solidFill>
                <a:schemeClr val="bg1"/>
              </a:solidFill>
              <a:latin typeface="+mn-lt"/>
            </a:endParaRPr>
          </a:p>
        </p:txBody>
      </p:sp>
      <p:pic>
        <p:nvPicPr>
          <p:cNvPr id="7170" name="Picture 2" descr="Image result for Dick Shan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27975" y="811212"/>
            <a:ext cx="3524250" cy="5267326"/>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332643" y="3240882"/>
            <a:ext cx="7595332" cy="150177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600" dirty="0" smtClean="0">
                <a:solidFill>
                  <a:schemeClr val="bg1"/>
                </a:solidFill>
                <a:latin typeface="+mn-lt"/>
              </a:rPr>
              <a:t>Dick Shanks</a:t>
            </a:r>
          </a:p>
          <a:p>
            <a:pPr algn="ctr"/>
            <a:r>
              <a:rPr lang="en-US" sz="4000" dirty="0" smtClean="0">
                <a:solidFill>
                  <a:schemeClr val="bg1"/>
                </a:solidFill>
                <a:latin typeface="+mn-lt"/>
              </a:rPr>
              <a:t>March 10, 1923 – April 25, 2018</a:t>
            </a:r>
            <a:endParaRPr lang="en-US" sz="4000" dirty="0">
              <a:solidFill>
                <a:schemeClr val="bg1"/>
              </a:solidFill>
              <a:latin typeface="+mn-lt"/>
            </a:endParaRPr>
          </a:p>
        </p:txBody>
      </p:sp>
    </p:spTree>
    <p:extLst>
      <p:ext uri="{BB962C8B-B14F-4D97-AF65-F5344CB8AC3E}">
        <p14:creationId xmlns:p14="http://schemas.microsoft.com/office/powerpoint/2010/main" val="3857972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par>
                                <p:cTn id="12" presetID="10" presetClass="entr" presetSubtype="0" fill="hold" nodeType="withEffect">
                                  <p:stCondLst>
                                    <p:cond delay="0"/>
                                  </p:stCondLst>
                                  <p:childTnLst>
                                    <p:set>
                                      <p:cBhvr>
                                        <p:cTn id="13" dur="1" fill="hold">
                                          <p:stCondLst>
                                            <p:cond delay="0"/>
                                          </p:stCondLst>
                                        </p:cTn>
                                        <p:tgtEl>
                                          <p:spTgt spid="7170"/>
                                        </p:tgtEl>
                                        <p:attrNameLst>
                                          <p:attrName>style.visibility</p:attrName>
                                        </p:attrNameLst>
                                      </p:cBhvr>
                                      <p:to>
                                        <p:strVal val="visible"/>
                                      </p:to>
                                    </p:set>
                                    <p:animEffect transition="in" filter="fade">
                                      <p:cBhvr>
                                        <p:cTn id="14"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2643" y="231775"/>
            <a:ext cx="11700030" cy="1863725"/>
          </a:xfrm>
        </p:spPr>
        <p:txBody>
          <a:bodyPr>
            <a:noAutofit/>
          </a:bodyPr>
          <a:lstStyle/>
          <a:p>
            <a:r>
              <a:rPr lang="en-US" sz="4800" b="1" u="sng" dirty="0" smtClean="0">
                <a:solidFill>
                  <a:schemeClr val="bg1"/>
                </a:solidFill>
                <a:latin typeface="+mn-lt"/>
              </a:rPr>
              <a:t>Matthew 25:14-30</a:t>
            </a:r>
            <a:r>
              <a:rPr lang="en-US" sz="4800" b="1" i="1" baseline="30000" dirty="0" smtClean="0">
                <a:solidFill>
                  <a:schemeClr val="bg1"/>
                </a:solidFill>
                <a:latin typeface="+mn-lt"/>
              </a:rPr>
              <a:t/>
            </a:r>
            <a:br>
              <a:rPr lang="en-US" sz="4800" b="1" i="1" baseline="30000" dirty="0" smtClean="0">
                <a:solidFill>
                  <a:schemeClr val="bg1"/>
                </a:solidFill>
                <a:latin typeface="+mn-lt"/>
              </a:rPr>
            </a:br>
            <a:r>
              <a:rPr lang="en-US" b="1" i="1" baseline="30000" dirty="0">
                <a:solidFill>
                  <a:schemeClr val="bg1"/>
                </a:solidFill>
                <a:latin typeface="+mn-lt"/>
              </a:rPr>
              <a:t>19 </a:t>
            </a:r>
            <a:r>
              <a:rPr lang="en-US" i="1" dirty="0">
                <a:solidFill>
                  <a:schemeClr val="bg1"/>
                </a:solidFill>
                <a:latin typeface="+mn-lt"/>
              </a:rPr>
              <a:t>“After a long time the master of those servants returned and settled accounts with them</a:t>
            </a:r>
            <a:r>
              <a:rPr lang="en-US" i="1" dirty="0" smtClean="0">
                <a:solidFill>
                  <a:schemeClr val="bg1"/>
                </a:solidFill>
                <a:latin typeface="+mn-lt"/>
              </a:rPr>
              <a:t>.”</a:t>
            </a:r>
            <a:r>
              <a:rPr lang="en-US" i="1" dirty="0">
                <a:solidFill>
                  <a:schemeClr val="bg1"/>
                </a:solidFill>
                <a:latin typeface="+mn-lt"/>
              </a:rPr>
              <a:t> </a:t>
            </a:r>
            <a:endParaRPr lang="en-US" dirty="0">
              <a:solidFill>
                <a:schemeClr val="bg1"/>
              </a:solidFill>
              <a:latin typeface="+mn-lt"/>
            </a:endParaRPr>
          </a:p>
        </p:txBody>
      </p:sp>
      <p:sp>
        <p:nvSpPr>
          <p:cNvPr id="3" name="Title 1"/>
          <p:cNvSpPr txBox="1">
            <a:spLocks/>
          </p:cNvSpPr>
          <p:nvPr/>
        </p:nvSpPr>
        <p:spPr>
          <a:xfrm>
            <a:off x="332643" y="2400300"/>
            <a:ext cx="11700030" cy="35433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u="sng" dirty="0">
                <a:solidFill>
                  <a:schemeClr val="bg1"/>
                </a:solidFill>
                <a:latin typeface="+mn-lt"/>
              </a:rPr>
              <a:t>2 Corinthians </a:t>
            </a:r>
            <a:r>
              <a:rPr lang="en-US" b="1" u="sng" dirty="0" smtClean="0">
                <a:solidFill>
                  <a:schemeClr val="bg1"/>
                </a:solidFill>
                <a:latin typeface="+mn-lt"/>
              </a:rPr>
              <a:t>5:10</a:t>
            </a:r>
            <a:endParaRPr lang="en-US" dirty="0">
              <a:solidFill>
                <a:schemeClr val="bg1"/>
              </a:solidFill>
              <a:latin typeface="+mn-lt"/>
            </a:endParaRPr>
          </a:p>
          <a:p>
            <a:r>
              <a:rPr lang="en-US" dirty="0" smtClean="0">
                <a:solidFill>
                  <a:schemeClr val="bg1"/>
                </a:solidFill>
                <a:latin typeface="+mn-lt"/>
              </a:rPr>
              <a:t>“</a:t>
            </a:r>
            <a:r>
              <a:rPr lang="en-US" i="1" dirty="0" smtClean="0">
                <a:solidFill>
                  <a:schemeClr val="bg1"/>
                </a:solidFill>
                <a:latin typeface="+mn-lt"/>
              </a:rPr>
              <a:t>For </a:t>
            </a:r>
            <a:r>
              <a:rPr lang="en-US" i="1" dirty="0">
                <a:solidFill>
                  <a:schemeClr val="bg1"/>
                </a:solidFill>
                <a:latin typeface="+mn-lt"/>
              </a:rPr>
              <a:t>we must all appear before the judgment </a:t>
            </a:r>
            <a:endParaRPr lang="en-US" i="1" dirty="0" smtClean="0">
              <a:solidFill>
                <a:schemeClr val="bg1"/>
              </a:solidFill>
              <a:latin typeface="+mn-lt"/>
            </a:endParaRPr>
          </a:p>
          <a:p>
            <a:r>
              <a:rPr lang="en-US" i="1" dirty="0" smtClean="0">
                <a:solidFill>
                  <a:schemeClr val="bg1"/>
                </a:solidFill>
                <a:latin typeface="+mn-lt"/>
              </a:rPr>
              <a:t>seat</a:t>
            </a:r>
            <a:r>
              <a:rPr lang="en-US" i="1" dirty="0">
                <a:solidFill>
                  <a:schemeClr val="bg1"/>
                </a:solidFill>
                <a:latin typeface="+mn-lt"/>
              </a:rPr>
              <a:t> of Christ, so that each of us may receive what is due us for the things done while in the body, whether good or bad.”</a:t>
            </a:r>
            <a:r>
              <a:rPr lang="en-US" dirty="0">
                <a:solidFill>
                  <a:schemeClr val="bg1"/>
                </a:solidFill>
                <a:latin typeface="+mn-lt"/>
              </a:rPr>
              <a:t> </a:t>
            </a:r>
          </a:p>
        </p:txBody>
      </p:sp>
    </p:spTree>
    <p:extLst>
      <p:ext uri="{BB962C8B-B14F-4D97-AF65-F5344CB8AC3E}">
        <p14:creationId xmlns:p14="http://schemas.microsoft.com/office/powerpoint/2010/main" val="2606920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2643" y="231775"/>
            <a:ext cx="11700030" cy="3521075"/>
          </a:xfrm>
        </p:spPr>
        <p:txBody>
          <a:bodyPr>
            <a:noAutofit/>
          </a:bodyPr>
          <a:lstStyle/>
          <a:p>
            <a:r>
              <a:rPr lang="en-US" sz="4800" b="1" u="sng" dirty="0" smtClean="0">
                <a:solidFill>
                  <a:schemeClr val="bg1"/>
                </a:solidFill>
                <a:latin typeface="+mn-lt"/>
              </a:rPr>
              <a:t>Revelation 20:12-13</a:t>
            </a:r>
            <a:r>
              <a:rPr lang="en-US" sz="4800" i="1" dirty="0">
                <a:solidFill>
                  <a:schemeClr val="bg1"/>
                </a:solidFill>
                <a:latin typeface="+mn-lt"/>
              </a:rPr>
              <a:t/>
            </a:r>
            <a:br>
              <a:rPr lang="en-US" sz="4800" i="1" dirty="0">
                <a:solidFill>
                  <a:schemeClr val="bg1"/>
                </a:solidFill>
                <a:latin typeface="+mn-lt"/>
              </a:rPr>
            </a:br>
            <a:r>
              <a:rPr lang="en-US" sz="4800" i="1" dirty="0" smtClean="0">
                <a:solidFill>
                  <a:schemeClr val="bg1"/>
                </a:solidFill>
                <a:latin typeface="+mn-lt"/>
              </a:rPr>
              <a:t>“…</a:t>
            </a:r>
            <a:r>
              <a:rPr lang="en-US" sz="4800" i="1" dirty="0">
                <a:solidFill>
                  <a:schemeClr val="bg1"/>
                </a:solidFill>
                <a:latin typeface="+mn-lt"/>
              </a:rPr>
              <a:t>the dead were judged according to what they had done as recorded in the books…each person was judged according to what they had done.”</a:t>
            </a:r>
            <a:r>
              <a:rPr lang="en-US" sz="4800" dirty="0">
                <a:solidFill>
                  <a:schemeClr val="bg1"/>
                </a:solidFill>
                <a:latin typeface="+mn-lt"/>
              </a:rPr>
              <a:t> </a:t>
            </a:r>
          </a:p>
        </p:txBody>
      </p:sp>
    </p:spTree>
    <p:extLst>
      <p:ext uri="{BB962C8B-B14F-4D97-AF65-F5344CB8AC3E}">
        <p14:creationId xmlns:p14="http://schemas.microsoft.com/office/powerpoint/2010/main" val="324079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2643" y="288925"/>
            <a:ext cx="11700030" cy="3559175"/>
          </a:xfrm>
        </p:spPr>
        <p:txBody>
          <a:bodyPr>
            <a:noAutofit/>
          </a:bodyPr>
          <a:lstStyle/>
          <a:p>
            <a:r>
              <a:rPr lang="en-US" sz="4800" b="1" u="sng" dirty="0" smtClean="0">
                <a:solidFill>
                  <a:schemeClr val="bg1"/>
                </a:solidFill>
                <a:latin typeface="+mn-lt"/>
              </a:rPr>
              <a:t>Matthew 25:21</a:t>
            </a:r>
            <a:r>
              <a:rPr lang="en-US" sz="4800" b="1" i="1" baseline="30000" dirty="0">
                <a:solidFill>
                  <a:schemeClr val="bg1"/>
                </a:solidFill>
                <a:latin typeface="+mn-lt"/>
              </a:rPr>
              <a:t/>
            </a:r>
            <a:br>
              <a:rPr lang="en-US" sz="4800" b="1" i="1" baseline="30000" dirty="0">
                <a:solidFill>
                  <a:schemeClr val="bg1"/>
                </a:solidFill>
                <a:latin typeface="+mn-lt"/>
              </a:rPr>
            </a:br>
            <a:r>
              <a:rPr lang="en-US" i="1" dirty="0" smtClean="0">
                <a:solidFill>
                  <a:schemeClr val="bg1"/>
                </a:solidFill>
                <a:latin typeface="+mn-lt"/>
              </a:rPr>
              <a:t>“His </a:t>
            </a:r>
            <a:r>
              <a:rPr lang="en-US" i="1" dirty="0">
                <a:solidFill>
                  <a:schemeClr val="bg1"/>
                </a:solidFill>
                <a:latin typeface="+mn-lt"/>
              </a:rPr>
              <a:t>master replied, ‘Well done, good and faithful servant! You have been faithful with a few things; I will put you in charge of many things. Come and share your master’s happiness</a:t>
            </a:r>
            <a:r>
              <a:rPr lang="en-US" i="1" dirty="0" smtClean="0">
                <a:solidFill>
                  <a:schemeClr val="bg1"/>
                </a:solidFill>
                <a:latin typeface="+mn-lt"/>
              </a:rPr>
              <a:t>!’</a:t>
            </a:r>
            <a:endParaRPr lang="en-US" dirty="0">
              <a:solidFill>
                <a:schemeClr val="bg1"/>
              </a:solidFill>
              <a:latin typeface="+mn-lt"/>
            </a:endParaRPr>
          </a:p>
        </p:txBody>
      </p:sp>
    </p:spTree>
    <p:extLst>
      <p:ext uri="{BB962C8B-B14F-4D97-AF65-F5344CB8AC3E}">
        <p14:creationId xmlns:p14="http://schemas.microsoft.com/office/powerpoint/2010/main" val="237442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4543" y="1069975"/>
            <a:ext cx="11700030" cy="3559175"/>
          </a:xfrm>
        </p:spPr>
        <p:txBody>
          <a:bodyPr>
            <a:noAutofit/>
          </a:bodyPr>
          <a:lstStyle/>
          <a:p>
            <a:r>
              <a:rPr lang="en-US" sz="4800" b="1" u="sng" dirty="0">
                <a:solidFill>
                  <a:schemeClr val="bg1"/>
                </a:solidFill>
                <a:latin typeface="+mn-lt"/>
              </a:rPr>
              <a:t>1</a:t>
            </a:r>
            <a:r>
              <a:rPr lang="en-US" sz="4800" b="1" u="sng" baseline="30000" dirty="0">
                <a:solidFill>
                  <a:schemeClr val="bg1"/>
                </a:solidFill>
                <a:latin typeface="+mn-lt"/>
              </a:rPr>
              <a:t>st</a:t>
            </a:r>
            <a:r>
              <a:rPr lang="en-US" sz="4800" b="1" u="sng" dirty="0">
                <a:solidFill>
                  <a:schemeClr val="bg1"/>
                </a:solidFill>
                <a:latin typeface="+mn-lt"/>
              </a:rPr>
              <a:t> Corinthians </a:t>
            </a:r>
            <a:r>
              <a:rPr lang="en-US" sz="4800" b="1" u="sng" dirty="0" smtClean="0">
                <a:solidFill>
                  <a:schemeClr val="bg1"/>
                </a:solidFill>
                <a:latin typeface="+mn-lt"/>
              </a:rPr>
              <a:t>2:9</a:t>
            </a:r>
            <a:r>
              <a:rPr lang="en-US" dirty="0">
                <a:solidFill>
                  <a:schemeClr val="bg1"/>
                </a:solidFill>
                <a:latin typeface="+mn-lt"/>
              </a:rPr>
              <a:t/>
            </a:r>
            <a:br>
              <a:rPr lang="en-US" dirty="0">
                <a:solidFill>
                  <a:schemeClr val="bg1"/>
                </a:solidFill>
                <a:latin typeface="+mn-lt"/>
              </a:rPr>
            </a:br>
            <a:r>
              <a:rPr lang="en-US" i="1" dirty="0" smtClean="0">
                <a:solidFill>
                  <a:schemeClr val="bg1"/>
                </a:solidFill>
                <a:latin typeface="+mn-lt"/>
              </a:rPr>
              <a:t>That </a:t>
            </a:r>
            <a:r>
              <a:rPr lang="en-US" i="1" dirty="0">
                <a:solidFill>
                  <a:schemeClr val="bg1"/>
                </a:solidFill>
                <a:latin typeface="+mn-lt"/>
              </a:rPr>
              <a:t>is what the Scriptures mean when they say,</a:t>
            </a:r>
            <a:r>
              <a:rPr lang="en-US" dirty="0">
                <a:solidFill>
                  <a:schemeClr val="bg1"/>
                </a:solidFill>
                <a:latin typeface="+mn-lt"/>
              </a:rPr>
              <a:t/>
            </a:r>
            <a:br>
              <a:rPr lang="en-US" dirty="0">
                <a:solidFill>
                  <a:schemeClr val="bg1"/>
                </a:solidFill>
                <a:latin typeface="+mn-lt"/>
              </a:rPr>
            </a:br>
            <a:r>
              <a:rPr lang="en-US" dirty="0" smtClean="0">
                <a:solidFill>
                  <a:schemeClr val="bg1"/>
                </a:solidFill>
                <a:latin typeface="+mn-lt"/>
              </a:rPr>
              <a:t>	</a:t>
            </a:r>
            <a:r>
              <a:rPr lang="en-US" i="1" dirty="0" smtClean="0">
                <a:solidFill>
                  <a:schemeClr val="bg1"/>
                </a:solidFill>
                <a:latin typeface="+mn-lt"/>
              </a:rPr>
              <a:t>“No eye has seen, no ear has heard,</a:t>
            </a:r>
            <a:br>
              <a:rPr lang="en-US" i="1" dirty="0" smtClean="0">
                <a:solidFill>
                  <a:schemeClr val="bg1"/>
                </a:solidFill>
                <a:latin typeface="+mn-lt"/>
              </a:rPr>
            </a:br>
            <a:r>
              <a:rPr lang="en-US" i="1" dirty="0" smtClean="0">
                <a:solidFill>
                  <a:schemeClr val="bg1"/>
                </a:solidFill>
                <a:latin typeface="+mn-lt"/>
              </a:rPr>
              <a:t>    		and no mind has imagined</a:t>
            </a:r>
            <a:br>
              <a:rPr lang="en-US" i="1" dirty="0" smtClean="0">
                <a:solidFill>
                  <a:schemeClr val="bg1"/>
                </a:solidFill>
                <a:latin typeface="+mn-lt"/>
              </a:rPr>
            </a:br>
            <a:r>
              <a:rPr lang="en-US" i="1" dirty="0" smtClean="0">
                <a:solidFill>
                  <a:schemeClr val="bg1"/>
                </a:solidFill>
                <a:latin typeface="+mn-lt"/>
              </a:rPr>
              <a:t>	what God has prepared</a:t>
            </a:r>
            <a:br>
              <a:rPr lang="en-US" i="1" dirty="0" smtClean="0">
                <a:solidFill>
                  <a:schemeClr val="bg1"/>
                </a:solidFill>
                <a:latin typeface="+mn-lt"/>
              </a:rPr>
            </a:br>
            <a:r>
              <a:rPr lang="en-US" i="1" dirty="0" smtClean="0">
                <a:solidFill>
                  <a:schemeClr val="bg1"/>
                </a:solidFill>
                <a:latin typeface="+mn-lt"/>
              </a:rPr>
              <a:t>    		</a:t>
            </a:r>
            <a:r>
              <a:rPr lang="en-US" i="1" u="sng" dirty="0" smtClean="0">
                <a:solidFill>
                  <a:schemeClr val="bg1"/>
                </a:solidFill>
                <a:latin typeface="+mn-lt"/>
              </a:rPr>
              <a:t>for those who love him</a:t>
            </a:r>
            <a:r>
              <a:rPr lang="en-US" i="1" dirty="0" smtClean="0">
                <a:solidFill>
                  <a:schemeClr val="bg1"/>
                </a:solidFill>
                <a:latin typeface="+mn-lt"/>
              </a:rPr>
              <a:t>.”</a:t>
            </a:r>
            <a:endParaRPr lang="en-US" dirty="0">
              <a:solidFill>
                <a:schemeClr val="bg1"/>
              </a:solidFill>
              <a:latin typeface="+mn-lt"/>
            </a:endParaRPr>
          </a:p>
        </p:txBody>
      </p:sp>
    </p:spTree>
    <p:extLst>
      <p:ext uri="{BB962C8B-B14F-4D97-AF65-F5344CB8AC3E}">
        <p14:creationId xmlns:p14="http://schemas.microsoft.com/office/powerpoint/2010/main" val="410727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2643" y="288926"/>
            <a:ext cx="11489243" cy="1558924"/>
          </a:xfrm>
        </p:spPr>
        <p:txBody>
          <a:bodyPr>
            <a:noAutofit/>
          </a:bodyPr>
          <a:lstStyle/>
          <a:p>
            <a:pPr algn="ctr"/>
            <a:r>
              <a:rPr lang="en-US" sz="4800" dirty="0" smtClean="0">
                <a:solidFill>
                  <a:schemeClr val="bg1"/>
                </a:solidFill>
                <a:latin typeface="+mn-lt"/>
              </a:rPr>
              <a:t>What have YOU decided to do with the life God has given you?  </a:t>
            </a:r>
            <a:endParaRPr lang="en-US" sz="4800" dirty="0">
              <a:solidFill>
                <a:schemeClr val="bg1"/>
              </a:solidFill>
              <a:latin typeface="+mn-lt"/>
            </a:endParaRPr>
          </a:p>
        </p:txBody>
      </p:sp>
      <p:pic>
        <p:nvPicPr>
          <p:cNvPr id="4" name="Picture 2" descr="Image result for parable of the min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3173" y="3234089"/>
            <a:ext cx="6218827" cy="3332966"/>
          </a:xfrm>
          <a:prstGeom prst="rect">
            <a:avLst/>
          </a:prstGeom>
          <a:noFill/>
          <a:extLst>
            <a:ext uri="{909E8E84-426E-40DD-AFC4-6F175D3DCCD1}">
              <a14:hiddenFill xmlns:a14="http://schemas.microsoft.com/office/drawing/2010/main">
                <a:solidFill>
                  <a:srgbClr val="FFFFFF"/>
                </a:solidFill>
              </a14:hiddenFill>
            </a:ext>
          </a:extLst>
        </p:spPr>
      </p:pic>
      <p:pic>
        <p:nvPicPr>
          <p:cNvPr id="11266" name="Picture 2" descr="Image result for sharing mone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47850"/>
            <a:ext cx="6378575" cy="3584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9005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0" presetClass="entr" presetSubtype="0" fill="hold" nodeType="withEffect">
                                  <p:stCondLst>
                                    <p:cond delay="150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500"/>
                                        <p:tgtEl>
                                          <p:spTgt spid="4"/>
                                        </p:tgtEl>
                                      </p:cBhvr>
                                    </p:animEffect>
                                  </p:childTnLst>
                                </p:cTn>
                              </p:par>
                              <p:par>
                                <p:cTn id="10" presetID="10" presetClass="entr" presetSubtype="0" fill="hold" nodeType="withEffect">
                                  <p:stCondLst>
                                    <p:cond delay="3000"/>
                                  </p:stCondLst>
                                  <p:childTnLst>
                                    <p:set>
                                      <p:cBhvr>
                                        <p:cTn id="11" dur="1" fill="hold">
                                          <p:stCondLst>
                                            <p:cond delay="0"/>
                                          </p:stCondLst>
                                        </p:cTn>
                                        <p:tgtEl>
                                          <p:spTgt spid="11266"/>
                                        </p:tgtEl>
                                        <p:attrNameLst>
                                          <p:attrName>style.visibility</p:attrName>
                                        </p:attrNameLst>
                                      </p:cBhvr>
                                      <p:to>
                                        <p:strVal val="visible"/>
                                      </p:to>
                                    </p:set>
                                    <p:animEffect transition="in" filter="fade">
                                      <p:cBhvr>
                                        <p:cTn id="12"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58863" y="-167139"/>
            <a:ext cx="11872416" cy="3087759"/>
          </a:xfrm>
        </p:spPr>
        <p:txBody>
          <a:bodyPr>
            <a:noAutofit/>
          </a:bodyPr>
          <a:lstStyle/>
          <a:p>
            <a:pPr algn="ctr"/>
            <a:r>
              <a:rPr lang="en-US" sz="6000" i="1" dirty="0">
                <a:solidFill>
                  <a:schemeClr val="bg1"/>
                </a:solidFill>
                <a:latin typeface="+mn-lt"/>
              </a:rPr>
              <a:t>God has entrusted every one of us with resources to invest</a:t>
            </a:r>
            <a:r>
              <a:rPr lang="en-US" sz="6000" i="1" dirty="0" smtClean="0">
                <a:solidFill>
                  <a:schemeClr val="bg1"/>
                </a:solidFill>
                <a:latin typeface="+mn-lt"/>
              </a:rPr>
              <a:t>.</a:t>
            </a:r>
            <a:endParaRPr lang="en-US" sz="6000" dirty="0">
              <a:solidFill>
                <a:schemeClr val="bg1"/>
              </a:solidFill>
              <a:latin typeface="+mn-lt"/>
              <a:cs typeface="Arial" panose="020B0604020202020204" pitchFamily="34" charset="0"/>
            </a:endParaRPr>
          </a:p>
        </p:txBody>
      </p:sp>
      <p:pic>
        <p:nvPicPr>
          <p:cNvPr id="2"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7345" y="2581563"/>
            <a:ext cx="6414655" cy="4276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41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2643" y="288926"/>
            <a:ext cx="11489243" cy="2748188"/>
          </a:xfrm>
        </p:spPr>
        <p:txBody>
          <a:bodyPr>
            <a:noAutofit/>
          </a:bodyPr>
          <a:lstStyle/>
          <a:p>
            <a:endParaRPr lang="en-US" sz="4800" dirty="0">
              <a:solidFill>
                <a:schemeClr val="bg1"/>
              </a:solidFill>
              <a:latin typeface="+mn-lt"/>
            </a:endParaRPr>
          </a:p>
        </p:txBody>
      </p:sp>
      <p:pic>
        <p:nvPicPr>
          <p:cNvPr id="12290" name="Picture 2" descr="Image result for stewardsh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1"/>
            <a:ext cx="12192000" cy="7036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1155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1861" y="164234"/>
            <a:ext cx="11690252" cy="5446857"/>
          </a:xfrm>
        </p:spPr>
        <p:txBody>
          <a:bodyPr>
            <a:noAutofit/>
          </a:bodyPr>
          <a:lstStyle/>
          <a:p>
            <a:r>
              <a:rPr lang="en-US" sz="4800" b="1" u="sng" dirty="0" smtClean="0">
                <a:solidFill>
                  <a:schemeClr val="bg1"/>
                </a:solidFill>
                <a:latin typeface="+mn-lt"/>
              </a:rPr>
              <a:t>Matthew 25:14-30</a:t>
            </a:r>
            <a:r>
              <a:rPr lang="en-US" sz="4800" b="1" i="1" baseline="30000" dirty="0" smtClean="0">
                <a:solidFill>
                  <a:schemeClr val="bg1"/>
                </a:solidFill>
                <a:latin typeface="+mn-lt"/>
              </a:rPr>
              <a:t/>
            </a:r>
            <a:br>
              <a:rPr lang="en-US" sz="4800" b="1" i="1" baseline="30000" dirty="0" smtClean="0">
                <a:solidFill>
                  <a:schemeClr val="bg1"/>
                </a:solidFill>
                <a:latin typeface="+mn-lt"/>
              </a:rPr>
            </a:br>
            <a:r>
              <a:rPr lang="en-US" sz="4800" i="1" dirty="0">
                <a:solidFill>
                  <a:schemeClr val="bg1"/>
                </a:solidFill>
                <a:latin typeface="+mn-lt"/>
              </a:rPr>
              <a:t>“Again, it </a:t>
            </a:r>
            <a:r>
              <a:rPr lang="en-US" sz="4800" dirty="0">
                <a:solidFill>
                  <a:schemeClr val="bg1"/>
                </a:solidFill>
                <a:latin typeface="+mn-lt"/>
              </a:rPr>
              <a:t>[the kingdom of heaven]</a:t>
            </a:r>
            <a:r>
              <a:rPr lang="en-US" sz="4800" i="1" dirty="0">
                <a:solidFill>
                  <a:schemeClr val="bg1"/>
                </a:solidFill>
                <a:latin typeface="+mn-lt"/>
              </a:rPr>
              <a:t> will be like a man going on a journey, who called his servants and entrusted his wealth to them. </a:t>
            </a:r>
            <a:r>
              <a:rPr lang="en-US" sz="4800" i="1" dirty="0" smtClean="0">
                <a:solidFill>
                  <a:schemeClr val="bg1"/>
                </a:solidFill>
                <a:latin typeface="+mn-lt"/>
              </a:rPr>
              <a:t/>
            </a:r>
            <a:br>
              <a:rPr lang="en-US" sz="4800" i="1" dirty="0" smtClean="0">
                <a:solidFill>
                  <a:schemeClr val="bg1"/>
                </a:solidFill>
                <a:latin typeface="+mn-lt"/>
              </a:rPr>
            </a:br>
            <a:r>
              <a:rPr lang="en-US" sz="4800" b="1" i="1" baseline="30000" dirty="0" smtClean="0">
                <a:solidFill>
                  <a:schemeClr val="bg1"/>
                </a:solidFill>
                <a:latin typeface="+mn-lt"/>
              </a:rPr>
              <a:t>15</a:t>
            </a:r>
            <a:r>
              <a:rPr lang="en-US" sz="4800" b="1" i="1" baseline="30000" dirty="0">
                <a:solidFill>
                  <a:schemeClr val="bg1"/>
                </a:solidFill>
                <a:latin typeface="+mn-lt"/>
              </a:rPr>
              <a:t> </a:t>
            </a:r>
            <a:r>
              <a:rPr lang="en-US" sz="4800" i="1" dirty="0">
                <a:solidFill>
                  <a:schemeClr val="bg1"/>
                </a:solidFill>
                <a:latin typeface="+mn-lt"/>
              </a:rPr>
              <a:t>To one he gave five bags of gold, to another two bags, and to another one bag, each according to his ability. Then he went on his journey. </a:t>
            </a:r>
            <a:endParaRPr lang="en-US" sz="4800" dirty="0">
              <a:solidFill>
                <a:schemeClr val="bg1"/>
              </a:solidFill>
              <a:latin typeface="+mn-lt"/>
            </a:endParaRPr>
          </a:p>
        </p:txBody>
      </p:sp>
    </p:spTree>
    <p:extLst>
      <p:ext uri="{BB962C8B-B14F-4D97-AF65-F5344CB8AC3E}">
        <p14:creationId xmlns:p14="http://schemas.microsoft.com/office/powerpoint/2010/main" val="1996466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2643" y="288925"/>
            <a:ext cx="11690252" cy="5218257"/>
          </a:xfrm>
        </p:spPr>
        <p:txBody>
          <a:bodyPr>
            <a:noAutofit/>
          </a:bodyPr>
          <a:lstStyle/>
          <a:p>
            <a:r>
              <a:rPr lang="en-US" sz="4800" b="1" u="sng" dirty="0" smtClean="0">
                <a:solidFill>
                  <a:schemeClr val="bg1"/>
                </a:solidFill>
                <a:latin typeface="+mn-lt"/>
              </a:rPr>
              <a:t>Matthew 25:14-30</a:t>
            </a:r>
            <a:r>
              <a:rPr lang="en-US" sz="4800" b="1" i="1" baseline="30000" dirty="0" smtClean="0">
                <a:solidFill>
                  <a:schemeClr val="bg1"/>
                </a:solidFill>
                <a:latin typeface="+mn-lt"/>
              </a:rPr>
              <a:t/>
            </a:r>
            <a:br>
              <a:rPr lang="en-US" sz="4800" b="1" i="1" baseline="30000" dirty="0" smtClean="0">
                <a:solidFill>
                  <a:schemeClr val="bg1"/>
                </a:solidFill>
                <a:latin typeface="+mn-lt"/>
              </a:rPr>
            </a:br>
            <a:r>
              <a:rPr lang="en-US" sz="4800" b="1" i="1" baseline="30000" dirty="0">
                <a:solidFill>
                  <a:schemeClr val="bg1"/>
                </a:solidFill>
                <a:latin typeface="+mn-lt"/>
              </a:rPr>
              <a:t>16 </a:t>
            </a:r>
            <a:r>
              <a:rPr lang="en-US" sz="4800" i="1" dirty="0">
                <a:solidFill>
                  <a:schemeClr val="bg1"/>
                </a:solidFill>
                <a:latin typeface="+mn-lt"/>
              </a:rPr>
              <a:t>The man who had received five bags of gold went at once and put his money to work and gained five bags more. </a:t>
            </a:r>
            <a:r>
              <a:rPr lang="en-US" sz="4800" b="1" i="1" baseline="30000" dirty="0">
                <a:solidFill>
                  <a:schemeClr val="bg1"/>
                </a:solidFill>
                <a:latin typeface="+mn-lt"/>
              </a:rPr>
              <a:t>17 </a:t>
            </a:r>
            <a:r>
              <a:rPr lang="en-US" sz="4800" i="1" dirty="0">
                <a:solidFill>
                  <a:schemeClr val="bg1"/>
                </a:solidFill>
                <a:latin typeface="+mn-lt"/>
              </a:rPr>
              <a:t>So also, the one with two bags of gold gained two more. </a:t>
            </a:r>
            <a:r>
              <a:rPr lang="en-US" sz="4800" b="1" i="1" baseline="30000" dirty="0">
                <a:solidFill>
                  <a:schemeClr val="bg1"/>
                </a:solidFill>
                <a:latin typeface="+mn-lt"/>
              </a:rPr>
              <a:t>18 </a:t>
            </a:r>
            <a:r>
              <a:rPr lang="en-US" sz="4800" i="1" dirty="0">
                <a:solidFill>
                  <a:schemeClr val="bg1"/>
                </a:solidFill>
                <a:latin typeface="+mn-lt"/>
              </a:rPr>
              <a:t>But the man who had received one bag went off, dug a hole in the ground and hid his master’s money</a:t>
            </a:r>
            <a:r>
              <a:rPr lang="en-US" sz="4800" i="1" dirty="0" smtClean="0">
                <a:solidFill>
                  <a:schemeClr val="bg1"/>
                </a:solidFill>
                <a:latin typeface="+mn-lt"/>
              </a:rPr>
              <a:t>.</a:t>
            </a:r>
            <a:endParaRPr lang="en-US" sz="4800" dirty="0">
              <a:solidFill>
                <a:schemeClr val="bg1"/>
              </a:solidFill>
              <a:latin typeface="+mn-lt"/>
            </a:endParaRPr>
          </a:p>
        </p:txBody>
      </p:sp>
    </p:spTree>
    <p:extLst>
      <p:ext uri="{BB962C8B-B14F-4D97-AF65-F5344CB8AC3E}">
        <p14:creationId xmlns:p14="http://schemas.microsoft.com/office/powerpoint/2010/main" val="26696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2643" y="288925"/>
            <a:ext cx="11700030" cy="6402820"/>
          </a:xfrm>
        </p:spPr>
        <p:txBody>
          <a:bodyPr>
            <a:noAutofit/>
          </a:bodyPr>
          <a:lstStyle/>
          <a:p>
            <a:r>
              <a:rPr lang="en-US" sz="4800" b="1" u="sng" dirty="0" smtClean="0">
                <a:solidFill>
                  <a:schemeClr val="bg1"/>
                </a:solidFill>
                <a:latin typeface="+mn-lt"/>
              </a:rPr>
              <a:t>Matthew 25:14-30</a:t>
            </a:r>
            <a:r>
              <a:rPr lang="en-US" sz="4800" b="1" i="1" baseline="30000" dirty="0" smtClean="0">
                <a:solidFill>
                  <a:schemeClr val="bg1"/>
                </a:solidFill>
                <a:latin typeface="+mn-lt"/>
              </a:rPr>
              <a:t/>
            </a:r>
            <a:br>
              <a:rPr lang="en-US" sz="4800" b="1" i="1" baseline="30000" dirty="0" smtClean="0">
                <a:solidFill>
                  <a:schemeClr val="bg1"/>
                </a:solidFill>
                <a:latin typeface="+mn-lt"/>
              </a:rPr>
            </a:br>
            <a:r>
              <a:rPr lang="en-US" b="1" i="1" baseline="30000" dirty="0">
                <a:solidFill>
                  <a:schemeClr val="bg1"/>
                </a:solidFill>
                <a:latin typeface="+mn-lt"/>
              </a:rPr>
              <a:t>19 </a:t>
            </a:r>
            <a:r>
              <a:rPr lang="en-US" i="1" dirty="0">
                <a:solidFill>
                  <a:schemeClr val="bg1"/>
                </a:solidFill>
                <a:latin typeface="+mn-lt"/>
              </a:rPr>
              <a:t>“After a long time the master of those servants returned and settled accounts with them. </a:t>
            </a:r>
            <a:r>
              <a:rPr lang="en-US" b="1" i="1" baseline="30000" dirty="0">
                <a:solidFill>
                  <a:schemeClr val="bg1"/>
                </a:solidFill>
                <a:latin typeface="+mn-lt"/>
              </a:rPr>
              <a:t>20 </a:t>
            </a:r>
            <a:r>
              <a:rPr lang="en-US" i="1" dirty="0">
                <a:solidFill>
                  <a:schemeClr val="bg1"/>
                </a:solidFill>
                <a:latin typeface="+mn-lt"/>
              </a:rPr>
              <a:t>The man who had received five bags of gold brought the other five. ‘Master,’ he said, ‘you entrusted me with five bags of gold. See, I have gained five more</a:t>
            </a:r>
            <a:r>
              <a:rPr lang="en-US" i="1" dirty="0" smtClean="0">
                <a:solidFill>
                  <a:schemeClr val="bg1"/>
                </a:solidFill>
                <a:latin typeface="+mn-lt"/>
              </a:rPr>
              <a:t>.’</a:t>
            </a:r>
            <a:r>
              <a:rPr lang="en-US" dirty="0">
                <a:solidFill>
                  <a:schemeClr val="bg1"/>
                </a:solidFill>
                <a:latin typeface="+mn-lt"/>
              </a:rPr>
              <a:t> </a:t>
            </a:r>
            <a:r>
              <a:rPr lang="en-US" dirty="0" smtClean="0">
                <a:solidFill>
                  <a:schemeClr val="bg1"/>
                </a:solidFill>
                <a:latin typeface="+mn-lt"/>
              </a:rPr>
              <a:t> </a:t>
            </a:r>
            <a:r>
              <a:rPr lang="en-US" b="1" i="1" baseline="30000" dirty="0" smtClean="0">
                <a:solidFill>
                  <a:schemeClr val="bg1"/>
                </a:solidFill>
                <a:latin typeface="+mn-lt"/>
              </a:rPr>
              <a:t>21</a:t>
            </a:r>
            <a:r>
              <a:rPr lang="en-US" b="1" i="1" baseline="30000" dirty="0">
                <a:solidFill>
                  <a:schemeClr val="bg1"/>
                </a:solidFill>
                <a:latin typeface="+mn-lt"/>
              </a:rPr>
              <a:t> </a:t>
            </a:r>
            <a:r>
              <a:rPr lang="en-US" i="1" dirty="0">
                <a:solidFill>
                  <a:schemeClr val="bg1"/>
                </a:solidFill>
                <a:latin typeface="+mn-lt"/>
              </a:rPr>
              <a:t>“His master replied, ‘Well done, good and faithful servant! You have been faithful with a few things; I will put you in charge of many things. Come and share your master’s happiness</a:t>
            </a:r>
            <a:r>
              <a:rPr lang="en-US" i="1" dirty="0" smtClean="0">
                <a:solidFill>
                  <a:schemeClr val="bg1"/>
                </a:solidFill>
                <a:latin typeface="+mn-lt"/>
              </a:rPr>
              <a:t>!’</a:t>
            </a:r>
            <a:endParaRPr lang="en-US" dirty="0">
              <a:solidFill>
                <a:schemeClr val="bg1"/>
              </a:solidFill>
              <a:latin typeface="+mn-lt"/>
            </a:endParaRPr>
          </a:p>
        </p:txBody>
      </p:sp>
    </p:spTree>
    <p:extLst>
      <p:ext uri="{BB962C8B-B14F-4D97-AF65-F5344CB8AC3E}">
        <p14:creationId xmlns:p14="http://schemas.microsoft.com/office/powerpoint/2010/main" val="163066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2643" y="288925"/>
            <a:ext cx="11700030" cy="4968875"/>
          </a:xfrm>
        </p:spPr>
        <p:txBody>
          <a:bodyPr>
            <a:noAutofit/>
          </a:bodyPr>
          <a:lstStyle/>
          <a:p>
            <a:r>
              <a:rPr lang="en-US" sz="4800" b="1" u="sng" dirty="0" smtClean="0">
                <a:solidFill>
                  <a:schemeClr val="bg1"/>
                </a:solidFill>
                <a:latin typeface="+mn-lt"/>
              </a:rPr>
              <a:t>Matthew 25:14-30</a:t>
            </a:r>
            <a:r>
              <a:rPr lang="en-US" sz="4800" b="1" i="1" baseline="30000" dirty="0" smtClean="0">
                <a:solidFill>
                  <a:schemeClr val="bg1"/>
                </a:solidFill>
                <a:latin typeface="+mn-lt"/>
              </a:rPr>
              <a:t/>
            </a:r>
            <a:br>
              <a:rPr lang="en-US" sz="4800" b="1" i="1" baseline="30000" dirty="0" smtClean="0">
                <a:solidFill>
                  <a:schemeClr val="bg1"/>
                </a:solidFill>
                <a:latin typeface="+mn-lt"/>
              </a:rPr>
            </a:br>
            <a:r>
              <a:rPr lang="en-US" b="1" i="1" baseline="30000" dirty="0">
                <a:solidFill>
                  <a:schemeClr val="bg1"/>
                </a:solidFill>
                <a:latin typeface="+mn-lt"/>
              </a:rPr>
              <a:t>22 </a:t>
            </a:r>
            <a:r>
              <a:rPr lang="en-US" i="1" dirty="0">
                <a:solidFill>
                  <a:schemeClr val="bg1"/>
                </a:solidFill>
                <a:latin typeface="+mn-lt"/>
              </a:rPr>
              <a:t>“The man with two bags of gold also came. ‘Master,’ he said, ‘you entrusted me with two bags of gold; see, I have gained two more.’</a:t>
            </a:r>
            <a:r>
              <a:rPr lang="en-US" dirty="0">
                <a:solidFill>
                  <a:schemeClr val="bg1"/>
                </a:solidFill>
                <a:latin typeface="+mn-lt"/>
              </a:rPr>
              <a:t/>
            </a:r>
            <a:br>
              <a:rPr lang="en-US" dirty="0">
                <a:solidFill>
                  <a:schemeClr val="bg1"/>
                </a:solidFill>
                <a:latin typeface="+mn-lt"/>
              </a:rPr>
            </a:br>
            <a:r>
              <a:rPr lang="en-US" b="1" i="1" baseline="30000" dirty="0">
                <a:solidFill>
                  <a:schemeClr val="bg1"/>
                </a:solidFill>
                <a:latin typeface="+mn-lt"/>
              </a:rPr>
              <a:t>23 </a:t>
            </a:r>
            <a:r>
              <a:rPr lang="en-US" i="1" dirty="0">
                <a:solidFill>
                  <a:schemeClr val="bg1"/>
                </a:solidFill>
                <a:latin typeface="+mn-lt"/>
              </a:rPr>
              <a:t>“His master replied, ‘Well done, good and faithful servant! You have been faithful with a few things; I will put you in charge of many things. Come and share your master’s happiness</a:t>
            </a:r>
            <a:r>
              <a:rPr lang="en-US" i="1" dirty="0" smtClean="0">
                <a:solidFill>
                  <a:schemeClr val="bg1"/>
                </a:solidFill>
                <a:latin typeface="+mn-lt"/>
              </a:rPr>
              <a:t>!’</a:t>
            </a:r>
            <a:endParaRPr lang="en-US" dirty="0">
              <a:solidFill>
                <a:schemeClr val="bg1"/>
              </a:solidFill>
              <a:latin typeface="+mn-lt"/>
            </a:endParaRPr>
          </a:p>
        </p:txBody>
      </p:sp>
    </p:spTree>
    <p:extLst>
      <p:ext uri="{BB962C8B-B14F-4D97-AF65-F5344CB8AC3E}">
        <p14:creationId xmlns:p14="http://schemas.microsoft.com/office/powerpoint/2010/main" val="2899484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2643" y="288925"/>
            <a:ext cx="11700030" cy="4968875"/>
          </a:xfrm>
        </p:spPr>
        <p:txBody>
          <a:bodyPr>
            <a:noAutofit/>
          </a:bodyPr>
          <a:lstStyle/>
          <a:p>
            <a:r>
              <a:rPr lang="en-US" sz="4800" b="1" u="sng" dirty="0" smtClean="0">
                <a:solidFill>
                  <a:schemeClr val="bg1"/>
                </a:solidFill>
                <a:latin typeface="+mn-lt"/>
              </a:rPr>
              <a:t>Matthew 25:14-30</a:t>
            </a:r>
            <a:r>
              <a:rPr lang="en-US" sz="4800" b="1" i="1" baseline="30000" dirty="0" smtClean="0">
                <a:solidFill>
                  <a:schemeClr val="bg1"/>
                </a:solidFill>
                <a:latin typeface="+mn-lt"/>
              </a:rPr>
              <a:t/>
            </a:r>
            <a:br>
              <a:rPr lang="en-US" sz="4800" b="1" i="1" baseline="30000" dirty="0" smtClean="0">
                <a:solidFill>
                  <a:schemeClr val="bg1"/>
                </a:solidFill>
                <a:latin typeface="+mn-lt"/>
              </a:rPr>
            </a:br>
            <a:r>
              <a:rPr lang="en-US" b="1" i="1" baseline="30000" dirty="0">
                <a:solidFill>
                  <a:schemeClr val="bg1"/>
                </a:solidFill>
                <a:latin typeface="+mn-lt"/>
              </a:rPr>
              <a:t>24 </a:t>
            </a:r>
            <a:r>
              <a:rPr lang="en-US" i="1" dirty="0">
                <a:solidFill>
                  <a:schemeClr val="bg1"/>
                </a:solidFill>
                <a:latin typeface="+mn-lt"/>
              </a:rPr>
              <a:t>“Then the man who had received one bag of gold came. ‘Master,’ he said, ‘I knew that you are a hard man, harvesting where you have not sown and gathering where you have not scattered seed. </a:t>
            </a:r>
            <a:r>
              <a:rPr lang="en-US" b="1" i="1" baseline="30000" dirty="0">
                <a:solidFill>
                  <a:schemeClr val="bg1"/>
                </a:solidFill>
                <a:latin typeface="+mn-lt"/>
              </a:rPr>
              <a:t>25 </a:t>
            </a:r>
            <a:r>
              <a:rPr lang="en-US" i="1" dirty="0">
                <a:solidFill>
                  <a:schemeClr val="bg1"/>
                </a:solidFill>
                <a:latin typeface="+mn-lt"/>
              </a:rPr>
              <a:t>So I was afraid and went out and hid your gold in the ground. See, here is what belongs to you</a:t>
            </a:r>
            <a:r>
              <a:rPr lang="en-US" i="1" dirty="0" smtClean="0">
                <a:solidFill>
                  <a:schemeClr val="bg1"/>
                </a:solidFill>
                <a:latin typeface="+mn-lt"/>
              </a:rPr>
              <a:t>.’</a:t>
            </a:r>
            <a:endParaRPr lang="en-US" dirty="0">
              <a:solidFill>
                <a:schemeClr val="bg1"/>
              </a:solidFill>
              <a:latin typeface="+mn-lt"/>
            </a:endParaRPr>
          </a:p>
        </p:txBody>
      </p:sp>
    </p:spTree>
    <p:extLst>
      <p:ext uri="{BB962C8B-B14F-4D97-AF65-F5344CB8AC3E}">
        <p14:creationId xmlns:p14="http://schemas.microsoft.com/office/powerpoint/2010/main" val="4069576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2643" y="288925"/>
            <a:ext cx="11700030" cy="4968875"/>
          </a:xfrm>
        </p:spPr>
        <p:txBody>
          <a:bodyPr>
            <a:noAutofit/>
          </a:bodyPr>
          <a:lstStyle/>
          <a:p>
            <a:r>
              <a:rPr lang="en-US" sz="4800" b="1" u="sng" dirty="0" smtClean="0">
                <a:solidFill>
                  <a:schemeClr val="bg1"/>
                </a:solidFill>
                <a:latin typeface="+mn-lt"/>
              </a:rPr>
              <a:t>Matthew 25:14-30</a:t>
            </a:r>
            <a:r>
              <a:rPr lang="en-US" sz="4800" b="1" i="1" baseline="30000" dirty="0" smtClean="0">
                <a:solidFill>
                  <a:schemeClr val="bg1"/>
                </a:solidFill>
                <a:latin typeface="+mn-lt"/>
              </a:rPr>
              <a:t/>
            </a:r>
            <a:br>
              <a:rPr lang="en-US" sz="4800" b="1" i="1" baseline="30000" dirty="0" smtClean="0">
                <a:solidFill>
                  <a:schemeClr val="bg1"/>
                </a:solidFill>
                <a:latin typeface="+mn-lt"/>
              </a:rPr>
            </a:br>
            <a:r>
              <a:rPr lang="en-US" b="1" i="1" baseline="30000" dirty="0">
                <a:solidFill>
                  <a:schemeClr val="bg1"/>
                </a:solidFill>
                <a:latin typeface="+mn-lt"/>
              </a:rPr>
              <a:t>26 </a:t>
            </a:r>
            <a:r>
              <a:rPr lang="en-US" i="1" dirty="0">
                <a:solidFill>
                  <a:schemeClr val="bg1"/>
                </a:solidFill>
                <a:latin typeface="+mn-lt"/>
              </a:rPr>
              <a:t>“His master replied, ‘You wicked, lazy servant! So you knew that I harvest where I have not sown and gather where I have not scattered seed? </a:t>
            </a:r>
            <a:r>
              <a:rPr lang="en-US" b="1" i="1" baseline="30000" dirty="0">
                <a:solidFill>
                  <a:schemeClr val="bg1"/>
                </a:solidFill>
                <a:latin typeface="+mn-lt"/>
              </a:rPr>
              <a:t>27 </a:t>
            </a:r>
            <a:r>
              <a:rPr lang="en-US" i="1" dirty="0">
                <a:solidFill>
                  <a:schemeClr val="bg1"/>
                </a:solidFill>
                <a:latin typeface="+mn-lt"/>
              </a:rPr>
              <a:t>Well then, you should have put my money on deposit with the bankers, so that when I returned I would have received it back with interest</a:t>
            </a:r>
            <a:r>
              <a:rPr lang="en-US" i="1" dirty="0" smtClean="0">
                <a:solidFill>
                  <a:schemeClr val="bg1"/>
                </a:solidFill>
                <a:latin typeface="+mn-lt"/>
              </a:rPr>
              <a:t>.</a:t>
            </a:r>
            <a:endParaRPr lang="en-US" dirty="0">
              <a:solidFill>
                <a:schemeClr val="bg1"/>
              </a:solidFill>
              <a:latin typeface="+mn-lt"/>
            </a:endParaRPr>
          </a:p>
        </p:txBody>
      </p:sp>
    </p:spTree>
    <p:extLst>
      <p:ext uri="{BB962C8B-B14F-4D97-AF65-F5344CB8AC3E}">
        <p14:creationId xmlns:p14="http://schemas.microsoft.com/office/powerpoint/2010/main" val="2355067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13264</TotalTime>
  <Words>269</Words>
  <Application>Microsoft Office PowerPoint</Application>
  <PresentationFormat>Widescreen</PresentationFormat>
  <Paragraphs>49</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If you were loaned $10,000 and told to make as much return on that money as possible in the next 5 years,  what would you do  to invest it well?</vt:lpstr>
      <vt:lpstr>PARABLE of DIVINE INVESTING  Matthew 15:14-30</vt:lpstr>
      <vt:lpstr>God has entrusted every one of us with resources to invest.</vt:lpstr>
      <vt:lpstr>Matthew 25:14-30 “Again, it [the kingdom of heaven] will be like a man going on a journey, who called his servants and entrusted his wealth to them.  15 To one he gave five bags of gold, to another two bags, and to another one bag, each according to his ability. Then he went on his journey. </vt:lpstr>
      <vt:lpstr>Matthew 25:14-30 16 The man who had received five bags of gold went at once and put his money to work and gained five bags more. 17 So also, the one with two bags of gold gained two more. 18 But the man who had received one bag went off, dug a hole in the ground and hid his master’s money.</vt:lpstr>
      <vt:lpstr>Matthew 25:14-30 19 “After a long time the master of those servants returned and settled accounts with them. 20 The man who had received five bags of gold brought the other five. ‘Master,’ he said, ‘you entrusted me with five bags of gold. See, I have gained five more.’  21 “His master replied, ‘Well done, good and faithful servant! You have been faithful with a few things; I will put you in charge of many things. Come and share your master’s happiness!’</vt:lpstr>
      <vt:lpstr>Matthew 25:14-30 22 “The man with two bags of gold also came. ‘Master,’ he said, ‘you entrusted me with two bags of gold; see, I have gained two more.’ 23 “His master replied, ‘Well done, good and faithful servant! You have been faithful with a few things; I will put you in charge of many things. Come and share your master’s happiness!’</vt:lpstr>
      <vt:lpstr>Matthew 25:14-30 24 “Then the man who had received one bag of gold came. ‘Master,’ he said, ‘I knew that you are a hard man, harvesting where you have not sown and gathering where you have not scattered seed. 25 So I was afraid and went out and hid your gold in the ground. See, here is what belongs to you.’</vt:lpstr>
      <vt:lpstr>Matthew 25:14-30 26 “His master replied, ‘You wicked, lazy servant! So you knew that I harvest where I have not sown and gather where I have not scattered seed? 27 Well then, you should have put my money on deposit with the bankers, so that when I returned I would have received it back with interest.</vt:lpstr>
      <vt:lpstr>Matthew 25:14-30 28 “‘So take the bag of gold from him and give it to the one who has ten bags. 29 For whoever has will be given more, and they will have an abundance. Whoever does not have, even what they have will be taken from them. 30 And throw that worthless servant outside, into the darkness, where there will be weeping and gnashing of teeth.’</vt:lpstr>
      <vt:lpstr>Matthew 25:14 “Again, it [the kingdom of heaven] will be like a man going on a journey, who called his servants and entrusted his wealth to them.”</vt:lpstr>
      <vt:lpstr>Vs. 30—”And throw that worthless servant outside, into the darkness, where there will be weeping and gnashing of teeth.”</vt:lpstr>
      <vt:lpstr>Ephesians 2:8-10 For it is by grace you have been saved,  through faith—and this is not from yourselves, it is the gift of God— 9 not by works, so that no one can boast. 10 For we are God’s handiwork, created in Christ Jesus to do good works, which God prepared in advance for us to do.</vt:lpstr>
      <vt:lpstr>PowerPoint Presentation</vt:lpstr>
      <vt:lpstr>PowerPoint Presentation</vt:lpstr>
      <vt:lpstr>Matthew 25:14 “Again, it [the kingdom of heaven] will be like a man going on a journey, who called his servants and entrusted his wealth to them.”</vt:lpstr>
      <vt:lpstr>What does this wealth signify?</vt:lpstr>
      <vt:lpstr>Matthew 25:15 “To one he gave five bags of gold, to another two bags, and to another one bag, each according to his ability.”</vt:lpstr>
      <vt:lpstr>Matthew 25 16 The man who had received five bags of gold went at once and put his money to work and gained five bags more. 17 So also, the one with two bags of gold gained two more. 18 But the man who had received one bag went off, dug a hole in the ground and hid his master’s money.</vt:lpstr>
      <vt:lpstr>URGENCY…   TOTALITY…     LONGEVITY…</vt:lpstr>
      <vt:lpstr>URGENCY…   TOTALITY…     LONGEVITY…</vt:lpstr>
      <vt:lpstr>URGENCY…   TOTALITY…     LONGEVITY…</vt:lpstr>
      <vt:lpstr>What ‘golden currency’ are we given in life to spend?  </vt:lpstr>
      <vt:lpstr>LONGEVITY…</vt:lpstr>
      <vt:lpstr>Matthew 25:14-30 19 “After a long time the master of those servants returned and settled accounts with them.” </vt:lpstr>
      <vt:lpstr>Revelation 20:12-13 “…the dead were judged according to what they had done as recorded in the books…each person was judged according to what they had done.” </vt:lpstr>
      <vt:lpstr>Matthew 25:21 “His master replied, ‘Well done, good and faithful servant! You have been faithful with a few things; I will put you in charge of many things. Come and share your master’s happiness!’</vt:lpstr>
      <vt:lpstr>1st Corinthians 2:9 That is what the Scriptures mean when they say,  “No eye has seen, no ear has heard,       and no mind has imagined  what God has prepared       for those who love him.”</vt:lpstr>
      <vt:lpstr>What have YOU decided to do with the life God has given you?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384</cp:revision>
  <cp:lastPrinted>2018-02-11T15:11:31Z</cp:lastPrinted>
  <dcterms:created xsi:type="dcterms:W3CDTF">2017-12-02T23:39:37Z</dcterms:created>
  <dcterms:modified xsi:type="dcterms:W3CDTF">2018-05-20T14:02:56Z</dcterms:modified>
</cp:coreProperties>
</file>