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03" r:id="rId2"/>
    <p:sldId id="528" r:id="rId3"/>
    <p:sldId id="529" r:id="rId4"/>
    <p:sldId id="491" r:id="rId5"/>
    <p:sldId id="442" r:id="rId6"/>
    <p:sldId id="530" r:id="rId7"/>
    <p:sldId id="531" r:id="rId8"/>
    <p:sldId id="532" r:id="rId9"/>
    <p:sldId id="533" r:id="rId10"/>
    <p:sldId id="508" r:id="rId11"/>
    <p:sldId id="534" r:id="rId12"/>
    <p:sldId id="536" r:id="rId13"/>
    <p:sldId id="537" r:id="rId14"/>
    <p:sldId id="538" r:id="rId15"/>
    <p:sldId id="539" r:id="rId16"/>
    <p:sldId id="540" r:id="rId17"/>
    <p:sldId id="541" r:id="rId18"/>
    <p:sldId id="542" r:id="rId19"/>
    <p:sldId id="543" r:id="rId20"/>
    <p:sldId id="547" r:id="rId21"/>
    <p:sldId id="544" r:id="rId22"/>
    <p:sldId id="545" r:id="rId23"/>
    <p:sldId id="546"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EC268C3-3C97-4016-BCAC-620BE0D0F447}"/>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5" name="Footer Placeholder 4">
            <a:extLst>
              <a:ext uri="{FF2B5EF4-FFF2-40B4-BE49-F238E27FC236}">
                <a16:creationId xmlns="" xmlns:a16="http://schemas.microsoft.com/office/drawing/2014/main"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B924FF-61BE-43D0-866C-D5A6A0544C20}"/>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5" name="Footer Placeholder 4">
            <a:extLst>
              <a:ext uri="{FF2B5EF4-FFF2-40B4-BE49-F238E27FC236}">
                <a16:creationId xmlns="" xmlns:a16="http://schemas.microsoft.com/office/drawing/2014/main"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B37EBC-F9CB-4748-BFFF-EF150952934C}"/>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5" name="Footer Placeholder 4">
            <a:extLst>
              <a:ext uri="{FF2B5EF4-FFF2-40B4-BE49-F238E27FC236}">
                <a16:creationId xmlns="" xmlns:a16="http://schemas.microsoft.com/office/drawing/2014/main"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7A587C-0FE7-4763-8492-0D4BDACBB03B}"/>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5" name="Footer Placeholder 4">
            <a:extLst>
              <a:ext uri="{FF2B5EF4-FFF2-40B4-BE49-F238E27FC236}">
                <a16:creationId xmlns="" xmlns:a16="http://schemas.microsoft.com/office/drawing/2014/main"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AAD830E-F6BF-4BAC-89AF-18299AC2F76B}"/>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5" name="Footer Placeholder 4">
            <a:extLst>
              <a:ext uri="{FF2B5EF4-FFF2-40B4-BE49-F238E27FC236}">
                <a16:creationId xmlns="" xmlns:a16="http://schemas.microsoft.com/office/drawing/2014/main"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2BBC41-899F-4225-9766-C7D96EBE430B}"/>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6" name="Footer Placeholder 5">
            <a:extLst>
              <a:ext uri="{FF2B5EF4-FFF2-40B4-BE49-F238E27FC236}">
                <a16:creationId xmlns="" xmlns:a16="http://schemas.microsoft.com/office/drawing/2014/main"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463A63-C5CF-4024-832B-A46DC51B2191}"/>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8" name="Footer Placeholder 7">
            <a:extLst>
              <a:ext uri="{FF2B5EF4-FFF2-40B4-BE49-F238E27FC236}">
                <a16:creationId xmlns="" xmlns:a16="http://schemas.microsoft.com/office/drawing/2014/main"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3A5162-21C9-4606-A7FA-00E4850DB7BF}"/>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4" name="Footer Placeholder 3">
            <a:extLst>
              <a:ext uri="{FF2B5EF4-FFF2-40B4-BE49-F238E27FC236}">
                <a16:creationId xmlns="" xmlns:a16="http://schemas.microsoft.com/office/drawing/2014/main"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D98EAB-5D23-4489-A2C0-4827460EE63D}"/>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3" name="Footer Placeholder 2">
            <a:extLst>
              <a:ext uri="{FF2B5EF4-FFF2-40B4-BE49-F238E27FC236}">
                <a16:creationId xmlns="" xmlns:a16="http://schemas.microsoft.com/office/drawing/2014/main"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7508DE7-8811-4860-A63E-967080A664AB}"/>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6" name="Footer Placeholder 5">
            <a:extLst>
              <a:ext uri="{FF2B5EF4-FFF2-40B4-BE49-F238E27FC236}">
                <a16:creationId xmlns="" xmlns:a16="http://schemas.microsoft.com/office/drawing/2014/main"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DA335AB-7E3A-4E6D-8F8A-58D957FF45D0}"/>
              </a:ext>
            </a:extLst>
          </p:cNvPr>
          <p:cNvSpPr>
            <a:spLocks noGrp="1"/>
          </p:cNvSpPr>
          <p:nvPr>
            <p:ph type="dt" sz="half" idx="10"/>
          </p:nvPr>
        </p:nvSpPr>
        <p:spPr/>
        <p:txBody>
          <a:bodyPr/>
          <a:lstStyle/>
          <a:p>
            <a:fld id="{1661F1D9-E0E2-4C02-AA54-9971D2D4F0E0}" type="datetimeFigureOut">
              <a:rPr lang="en-US" smtClean="0"/>
              <a:t>4/14/2018</a:t>
            </a:fld>
            <a:endParaRPr lang="en-US"/>
          </a:p>
        </p:txBody>
      </p:sp>
      <p:sp>
        <p:nvSpPr>
          <p:cNvPr id="6" name="Footer Placeholder 5">
            <a:extLst>
              <a:ext uri="{FF2B5EF4-FFF2-40B4-BE49-F238E27FC236}">
                <a16:creationId xmlns="" xmlns:a16="http://schemas.microsoft.com/office/drawing/2014/main"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4/14/2018</a:t>
            </a:fld>
            <a:endParaRPr lang="en-US"/>
          </a:p>
        </p:txBody>
      </p:sp>
      <p:sp>
        <p:nvSpPr>
          <p:cNvPr id="5" name="Footer Placeholder 4">
            <a:extLst>
              <a:ext uri="{FF2B5EF4-FFF2-40B4-BE49-F238E27FC236}">
                <a16:creationId xmlns="" xmlns:a16="http://schemas.microsoft.com/office/drawing/2014/main"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Image result for Growth of consumer debt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370" y="3264231"/>
            <a:ext cx="5574006" cy="35937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19584" y="938331"/>
            <a:ext cx="4880213" cy="1149776"/>
          </a:xfrm>
        </p:spPr>
        <p:txBody>
          <a:bodyPr>
            <a:noAutofit/>
          </a:bodyPr>
          <a:lstStyle/>
          <a:p>
            <a:r>
              <a:rPr lang="en-US" sz="4800" b="1" dirty="0" smtClean="0">
                <a:solidFill>
                  <a:schemeClr val="bg1"/>
                </a:solidFill>
                <a:latin typeface="+mn-lt"/>
              </a:rPr>
              <a:t>80 % of Americans</a:t>
            </a:r>
            <a:endParaRPr lang="en-US" sz="4800" b="1" dirty="0">
              <a:solidFill>
                <a:schemeClr val="bg1"/>
              </a:solidFill>
              <a:latin typeface="+mn-lt"/>
            </a:endParaRPr>
          </a:p>
        </p:txBody>
      </p:sp>
      <p:pic>
        <p:nvPicPr>
          <p:cNvPr id="1026" name="Picture 2" descr="Image result for Under the burden of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384" y="179268"/>
            <a:ext cx="5574006" cy="266790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417393" y="3619212"/>
            <a:ext cx="4932529" cy="21128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mn-lt"/>
              </a:rPr>
              <a:t>Average Credit Card Debt in America per household:  $15,654</a:t>
            </a:r>
            <a:endParaRPr lang="en-US" sz="4800" b="1" dirty="0">
              <a:solidFill>
                <a:schemeClr val="bg1"/>
              </a:solidFill>
              <a:latin typeface="+mn-lt"/>
            </a:endParaRPr>
          </a:p>
        </p:txBody>
      </p:sp>
      <p:sp>
        <p:nvSpPr>
          <p:cNvPr id="5" name="Rectangle 4"/>
          <p:cNvSpPr/>
          <p:nvPr/>
        </p:nvSpPr>
        <p:spPr>
          <a:xfrm>
            <a:off x="7710985" y="3914064"/>
            <a:ext cx="1364776" cy="259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8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837" y="704850"/>
            <a:ext cx="6953633" cy="537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2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39592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21 </a:t>
            </a:r>
            <a:r>
              <a:rPr lang="en-US" i="1" dirty="0">
                <a:solidFill>
                  <a:schemeClr val="bg1"/>
                </a:solidFill>
                <a:latin typeface="+mn-lt"/>
              </a:rPr>
              <a:t>Then Peter came to Jesus and asked, “Lord, how many times shall I forgive my brother or sister who sins against me? Up to seven times</a:t>
            </a:r>
            <a:r>
              <a:rPr lang="en-US" i="1" dirty="0" smtClean="0">
                <a:solidFill>
                  <a:schemeClr val="bg1"/>
                </a:solidFill>
                <a:latin typeface="+mn-lt"/>
              </a:rPr>
              <a:t>?”</a:t>
            </a:r>
            <a:endParaRPr lang="en-US" dirty="0">
              <a:solidFill>
                <a:schemeClr val="bg1"/>
              </a:solidFill>
              <a:latin typeface="+mn-lt"/>
            </a:endParaRPr>
          </a:p>
        </p:txBody>
      </p:sp>
      <p:sp>
        <p:nvSpPr>
          <p:cNvPr id="3" name="Title 1"/>
          <p:cNvSpPr txBox="1">
            <a:spLocks/>
          </p:cNvSpPr>
          <p:nvPr/>
        </p:nvSpPr>
        <p:spPr>
          <a:xfrm>
            <a:off x="529388" y="3544887"/>
            <a:ext cx="11261557" cy="1558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baseline="30000" dirty="0" smtClean="0">
                <a:solidFill>
                  <a:schemeClr val="bg1"/>
                </a:solidFill>
                <a:latin typeface="+mn-lt"/>
              </a:rPr>
              <a:t>22 </a:t>
            </a:r>
            <a:r>
              <a:rPr lang="en-US" i="1" dirty="0" smtClean="0">
                <a:solidFill>
                  <a:schemeClr val="bg1"/>
                </a:solidFill>
                <a:latin typeface="+mn-lt"/>
              </a:rPr>
              <a:t>Jesus answered, “I tell you, not seven times, but seventy-seven times.”</a:t>
            </a:r>
            <a:endParaRPr lang="en-US" dirty="0">
              <a:solidFill>
                <a:schemeClr val="bg1"/>
              </a:solidFill>
              <a:latin typeface="+mn-lt"/>
            </a:endParaRPr>
          </a:p>
        </p:txBody>
      </p:sp>
    </p:spTree>
    <p:extLst>
      <p:ext uri="{BB962C8B-B14F-4D97-AF65-F5344CB8AC3E}">
        <p14:creationId xmlns:p14="http://schemas.microsoft.com/office/powerpoint/2010/main" val="39835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302577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23 </a:t>
            </a:r>
            <a:r>
              <a:rPr lang="en-US" i="1" dirty="0">
                <a:solidFill>
                  <a:schemeClr val="bg1"/>
                </a:solidFill>
                <a:latin typeface="+mn-lt"/>
              </a:rPr>
              <a:t>“Therefore, the kingdom of heaven is like a king who wanted to settle accounts with his servants. </a:t>
            </a:r>
            <a:r>
              <a:rPr lang="en-US" i="1" dirty="0" smtClean="0">
                <a:solidFill>
                  <a:schemeClr val="bg1"/>
                </a:solidFill>
                <a:latin typeface="+mn-lt"/>
              </a:rPr>
              <a:t/>
            </a:r>
            <a:br>
              <a:rPr lang="en-US" i="1" dirty="0" smtClean="0">
                <a:solidFill>
                  <a:schemeClr val="bg1"/>
                </a:solidFill>
                <a:latin typeface="+mn-lt"/>
              </a:rPr>
            </a:br>
            <a:endParaRPr lang="en-US" dirty="0">
              <a:solidFill>
                <a:schemeClr val="bg1"/>
              </a:solidFill>
              <a:latin typeface="+mn-lt"/>
            </a:endParaRPr>
          </a:p>
        </p:txBody>
      </p:sp>
    </p:spTree>
    <p:extLst>
      <p:ext uri="{BB962C8B-B14F-4D97-AF65-F5344CB8AC3E}">
        <p14:creationId xmlns:p14="http://schemas.microsoft.com/office/powerpoint/2010/main" val="26766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52927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23 </a:t>
            </a:r>
            <a:r>
              <a:rPr lang="en-US" i="1" dirty="0">
                <a:solidFill>
                  <a:schemeClr val="bg1"/>
                </a:solidFill>
                <a:latin typeface="+mn-lt"/>
              </a:rPr>
              <a:t>“Therefore, the kingdom of heaven is like a king who wanted to settle accounts with his servants. </a:t>
            </a:r>
            <a:r>
              <a:rPr lang="en-US" i="1" dirty="0" smtClean="0">
                <a:solidFill>
                  <a:schemeClr val="bg1"/>
                </a:solidFill>
                <a:latin typeface="+mn-lt"/>
              </a:rPr>
              <a:t/>
            </a:r>
            <a:br>
              <a:rPr lang="en-US" i="1" dirty="0" smtClean="0">
                <a:solidFill>
                  <a:schemeClr val="bg1"/>
                </a:solidFill>
                <a:latin typeface="+mn-lt"/>
              </a:rPr>
            </a:br>
            <a:r>
              <a:rPr lang="en-US" b="1" i="1" baseline="30000" dirty="0" smtClean="0">
                <a:solidFill>
                  <a:schemeClr val="bg1"/>
                </a:solidFill>
                <a:latin typeface="+mn-lt"/>
              </a:rPr>
              <a:t>24</a:t>
            </a:r>
            <a:r>
              <a:rPr lang="en-US" b="1" i="1" baseline="30000" dirty="0">
                <a:solidFill>
                  <a:schemeClr val="bg1"/>
                </a:solidFill>
                <a:latin typeface="+mn-lt"/>
              </a:rPr>
              <a:t> </a:t>
            </a:r>
            <a:r>
              <a:rPr lang="en-US" i="1" dirty="0">
                <a:solidFill>
                  <a:schemeClr val="bg1"/>
                </a:solidFill>
                <a:latin typeface="+mn-lt"/>
              </a:rPr>
              <a:t>As he began the settlement, a man who owed him </a:t>
            </a:r>
            <a:r>
              <a:rPr lang="en-US" i="1" u="sng" dirty="0">
                <a:solidFill>
                  <a:schemeClr val="bg1"/>
                </a:solidFill>
                <a:latin typeface="+mn-lt"/>
              </a:rPr>
              <a:t>ten thousand bags of gold</a:t>
            </a:r>
            <a:r>
              <a:rPr lang="en-US" i="1" dirty="0">
                <a:solidFill>
                  <a:schemeClr val="bg1"/>
                </a:solidFill>
                <a:latin typeface="+mn-lt"/>
              </a:rPr>
              <a:t> was brought to him. </a:t>
            </a:r>
            <a:r>
              <a:rPr lang="en-US" b="1" i="1" baseline="30000" dirty="0">
                <a:solidFill>
                  <a:schemeClr val="bg1"/>
                </a:solidFill>
                <a:latin typeface="+mn-lt"/>
              </a:rPr>
              <a:t>25 </a:t>
            </a:r>
            <a:r>
              <a:rPr lang="en-US" i="1" dirty="0">
                <a:solidFill>
                  <a:schemeClr val="bg1"/>
                </a:solidFill>
                <a:latin typeface="+mn-lt"/>
              </a:rPr>
              <a:t>Since he was not able to pay, the master ordered that he and his wife and his children and all that he had be sold to repay the debt.</a:t>
            </a:r>
            <a:endParaRPr lang="en-US" dirty="0">
              <a:solidFill>
                <a:schemeClr val="bg1"/>
              </a:solidFill>
              <a:latin typeface="+mn-lt"/>
            </a:endParaRPr>
          </a:p>
        </p:txBody>
      </p:sp>
    </p:spTree>
    <p:extLst>
      <p:ext uri="{BB962C8B-B14F-4D97-AF65-F5344CB8AC3E}">
        <p14:creationId xmlns:p14="http://schemas.microsoft.com/office/powerpoint/2010/main" val="18830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5292725"/>
          </a:xfrm>
        </p:spPr>
        <p:txBody>
          <a:bodyPr>
            <a:noAutofit/>
          </a:bodyPr>
          <a:lstStyle/>
          <a:p>
            <a:pPr algn="ctr"/>
            <a:r>
              <a:rPr lang="en-US" sz="6600" dirty="0" smtClean="0">
                <a:solidFill>
                  <a:schemeClr val="bg1"/>
                </a:solidFill>
                <a:latin typeface="+mn-lt"/>
              </a:rPr>
              <a:t>What is the debtor’s emotional state now?</a:t>
            </a:r>
            <a:endParaRPr lang="en-US" sz="6600" dirty="0">
              <a:solidFill>
                <a:schemeClr val="bg1"/>
              </a:solidFill>
              <a:latin typeface="+mn-lt"/>
            </a:endParaRPr>
          </a:p>
        </p:txBody>
      </p:sp>
    </p:spTree>
    <p:extLst>
      <p:ext uri="{BB962C8B-B14F-4D97-AF65-F5344CB8AC3E}">
        <p14:creationId xmlns:p14="http://schemas.microsoft.com/office/powerpoint/2010/main" val="19447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272097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26 </a:t>
            </a:r>
            <a:r>
              <a:rPr lang="en-US" i="1" dirty="0">
                <a:solidFill>
                  <a:schemeClr val="bg1"/>
                </a:solidFill>
                <a:latin typeface="+mn-lt"/>
              </a:rPr>
              <a:t>“At this the servant fell on his knees before him. ‘Be patient with me,’ he begged, ‘and I will pay back everything.’ </a:t>
            </a:r>
            <a:endParaRPr lang="en-US" dirty="0">
              <a:solidFill>
                <a:schemeClr val="bg1"/>
              </a:solidFill>
              <a:latin typeface="+mn-lt"/>
            </a:endParaRPr>
          </a:p>
        </p:txBody>
      </p:sp>
    </p:spTree>
    <p:extLst>
      <p:ext uri="{BB962C8B-B14F-4D97-AF65-F5344CB8AC3E}">
        <p14:creationId xmlns:p14="http://schemas.microsoft.com/office/powerpoint/2010/main" val="22799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38068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26 </a:t>
            </a:r>
            <a:r>
              <a:rPr lang="en-US" i="1" dirty="0">
                <a:solidFill>
                  <a:schemeClr val="bg1"/>
                </a:solidFill>
                <a:latin typeface="+mn-lt"/>
              </a:rPr>
              <a:t>“At this the servant fell on his knees before him. ‘Be patient with me,’ he begged, ‘and I will pay back everything.’ </a:t>
            </a:r>
            <a:r>
              <a:rPr lang="en-US" b="1" i="1" baseline="30000" dirty="0">
                <a:solidFill>
                  <a:schemeClr val="bg1"/>
                </a:solidFill>
                <a:latin typeface="+mn-lt"/>
              </a:rPr>
              <a:t>27 </a:t>
            </a:r>
            <a:r>
              <a:rPr lang="en-US" i="1" dirty="0">
                <a:solidFill>
                  <a:schemeClr val="bg1"/>
                </a:solidFill>
                <a:latin typeface="+mn-lt"/>
              </a:rPr>
              <a:t>The servant’s master took pity on him, canceled the debt and let him go</a:t>
            </a:r>
            <a:r>
              <a:rPr lang="en-US" i="1" dirty="0" smtClean="0">
                <a:solidFill>
                  <a:schemeClr val="bg1"/>
                </a:solidFill>
                <a:latin typeface="+mn-lt"/>
              </a:rPr>
              <a:t>.</a:t>
            </a:r>
            <a:endParaRPr lang="en-US" dirty="0">
              <a:solidFill>
                <a:schemeClr val="bg1"/>
              </a:solidFill>
              <a:latin typeface="+mn-lt"/>
            </a:endParaRPr>
          </a:p>
        </p:txBody>
      </p:sp>
      <p:sp>
        <p:nvSpPr>
          <p:cNvPr id="4" name="Title 1"/>
          <p:cNvSpPr txBox="1">
            <a:spLocks/>
          </p:cNvSpPr>
          <p:nvPr/>
        </p:nvSpPr>
        <p:spPr>
          <a:xfrm>
            <a:off x="2891589" y="4171950"/>
            <a:ext cx="11261557" cy="232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4800" dirty="0" smtClean="0">
                <a:solidFill>
                  <a:schemeClr val="bg1"/>
                </a:solidFill>
                <a:latin typeface="+mn-lt"/>
              </a:rPr>
              <a:t>Master’s emotion?  </a:t>
            </a:r>
          </a:p>
          <a:p>
            <a:pPr marL="685800" indent="-685800">
              <a:buFont typeface="Arial" panose="020B0604020202020204" pitchFamily="34" charset="0"/>
              <a:buChar char="•"/>
            </a:pPr>
            <a:r>
              <a:rPr lang="en-US" sz="4800" dirty="0" smtClean="0">
                <a:solidFill>
                  <a:schemeClr val="bg1"/>
                </a:solidFill>
                <a:latin typeface="+mn-lt"/>
              </a:rPr>
              <a:t>Debtor’s emotion?  </a:t>
            </a:r>
            <a:endParaRPr lang="en-US" sz="4800" dirty="0">
              <a:solidFill>
                <a:schemeClr val="bg1"/>
              </a:solidFill>
              <a:latin typeface="+mn-lt"/>
            </a:endParaRPr>
          </a:p>
        </p:txBody>
      </p:sp>
    </p:spTree>
    <p:extLst>
      <p:ext uri="{BB962C8B-B14F-4D97-AF65-F5344CB8AC3E}">
        <p14:creationId xmlns:p14="http://schemas.microsoft.com/office/powerpoint/2010/main" val="28484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601449" cy="62071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smtClean="0">
                <a:solidFill>
                  <a:schemeClr val="bg1"/>
                </a:solidFill>
                <a:latin typeface="+mn-lt"/>
              </a:rPr>
              <a:t>28</a:t>
            </a:r>
            <a:r>
              <a:rPr lang="en-US" b="1" i="1" baseline="30000" dirty="0">
                <a:solidFill>
                  <a:schemeClr val="bg1"/>
                </a:solidFill>
                <a:latin typeface="+mn-lt"/>
              </a:rPr>
              <a:t> </a:t>
            </a:r>
            <a:r>
              <a:rPr lang="en-US" i="1" dirty="0">
                <a:solidFill>
                  <a:schemeClr val="bg1"/>
                </a:solidFill>
                <a:latin typeface="+mn-lt"/>
              </a:rPr>
              <a:t>“But when that servant went out, he found one of his fellow servants who owed him a hundred silver coins</a:t>
            </a:r>
            <a:r>
              <a:rPr lang="en-US" i="1" dirty="0" smtClean="0">
                <a:solidFill>
                  <a:schemeClr val="bg1"/>
                </a:solidFill>
                <a:latin typeface="+mn-lt"/>
              </a:rPr>
              <a:t>.</a:t>
            </a:r>
            <a:r>
              <a:rPr lang="en-US" i="1" dirty="0">
                <a:solidFill>
                  <a:schemeClr val="bg1"/>
                </a:solidFill>
                <a:latin typeface="+mn-lt"/>
              </a:rPr>
              <a:t> He grabbed him and began to choke him. ‘Pay back what you owe me!’ he demanded</a:t>
            </a:r>
            <a:r>
              <a:rPr lang="en-US" i="1" dirty="0" smtClean="0">
                <a:solidFill>
                  <a:schemeClr val="bg1"/>
                </a:solidFill>
                <a:latin typeface="+mn-lt"/>
              </a:rPr>
              <a:t>.”</a:t>
            </a:r>
            <a:br>
              <a:rPr lang="en-US" i="1" dirty="0" smtClean="0">
                <a:solidFill>
                  <a:schemeClr val="bg1"/>
                </a:solidFill>
                <a:latin typeface="+mn-lt"/>
              </a:rPr>
            </a:br>
            <a:r>
              <a:rPr lang="en-US" b="1" i="1" baseline="30000" dirty="0">
                <a:solidFill>
                  <a:schemeClr val="bg1"/>
                </a:solidFill>
                <a:latin typeface="+mn-lt"/>
              </a:rPr>
              <a:t>29 </a:t>
            </a:r>
            <a:r>
              <a:rPr lang="en-US" i="1" dirty="0">
                <a:solidFill>
                  <a:schemeClr val="bg1"/>
                </a:solidFill>
                <a:latin typeface="+mn-lt"/>
              </a:rPr>
              <a:t>“His fellow servant fell to his knees and begged him, ‘Be patient with me, and I will pay it back.’</a:t>
            </a:r>
            <a:r>
              <a:rPr lang="en-US" dirty="0">
                <a:solidFill>
                  <a:schemeClr val="bg1"/>
                </a:solidFill>
                <a:latin typeface="+mn-lt"/>
              </a:rPr>
              <a:t/>
            </a:r>
            <a:br>
              <a:rPr lang="en-US" dirty="0">
                <a:solidFill>
                  <a:schemeClr val="bg1"/>
                </a:solidFill>
                <a:latin typeface="+mn-lt"/>
              </a:rPr>
            </a:br>
            <a:r>
              <a:rPr lang="en-US" b="1" i="1" baseline="30000" dirty="0">
                <a:solidFill>
                  <a:schemeClr val="bg1"/>
                </a:solidFill>
                <a:latin typeface="+mn-lt"/>
              </a:rPr>
              <a:t>30 </a:t>
            </a:r>
            <a:r>
              <a:rPr lang="en-US" i="1" dirty="0">
                <a:solidFill>
                  <a:schemeClr val="bg1"/>
                </a:solidFill>
                <a:latin typeface="+mn-lt"/>
              </a:rPr>
              <a:t>“But he refused. Instead, he went off and had the man thrown into prison until he could pay the debt.</a:t>
            </a:r>
            <a:endParaRPr lang="en-US" dirty="0">
              <a:solidFill>
                <a:schemeClr val="bg1"/>
              </a:solidFill>
              <a:latin typeface="+mn-lt"/>
            </a:endParaRPr>
          </a:p>
        </p:txBody>
      </p:sp>
    </p:spTree>
    <p:extLst>
      <p:ext uri="{BB962C8B-B14F-4D97-AF65-F5344CB8AC3E}">
        <p14:creationId xmlns:p14="http://schemas.microsoft.com/office/powerpoint/2010/main" val="42400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601449" cy="6207125"/>
          </a:xfrm>
        </p:spPr>
        <p:txBody>
          <a:bodyPr>
            <a:noAutofit/>
          </a:bodyPr>
          <a:lstStyle/>
          <a:p>
            <a:pPr algn="ctr"/>
            <a:r>
              <a:rPr lang="en-US" sz="6000" b="1" dirty="0">
                <a:solidFill>
                  <a:srgbClr val="00B0F0"/>
                </a:solidFill>
              </a:rPr>
              <a:t>Our treatment of others is </a:t>
            </a:r>
            <a:r>
              <a:rPr lang="en-US" sz="6000" b="1" dirty="0" smtClean="0">
                <a:solidFill>
                  <a:srgbClr val="00B0F0"/>
                </a:solidFill>
              </a:rPr>
              <a:t>the </a:t>
            </a:r>
            <a:r>
              <a:rPr lang="en-US" sz="6000" b="1" dirty="0">
                <a:solidFill>
                  <a:srgbClr val="00B0F0"/>
                </a:solidFill>
              </a:rPr>
              <a:t>most accurate measure of how much of God’s treatment of us </a:t>
            </a:r>
            <a:r>
              <a:rPr lang="en-US" sz="6000" b="1" dirty="0" smtClean="0">
                <a:solidFill>
                  <a:srgbClr val="00B0F0"/>
                </a:solidFill>
              </a:rPr>
              <a:t/>
            </a:r>
            <a:br>
              <a:rPr lang="en-US" sz="6000" b="1" dirty="0" smtClean="0">
                <a:solidFill>
                  <a:srgbClr val="00B0F0"/>
                </a:solidFill>
              </a:rPr>
            </a:br>
            <a:r>
              <a:rPr lang="en-US" sz="6000" b="1" dirty="0" smtClean="0">
                <a:solidFill>
                  <a:srgbClr val="00B0F0"/>
                </a:solidFill>
              </a:rPr>
              <a:t>we </a:t>
            </a:r>
            <a:r>
              <a:rPr lang="en-US" sz="6000" b="1" dirty="0">
                <a:solidFill>
                  <a:srgbClr val="00B0F0"/>
                </a:solidFill>
              </a:rPr>
              <a:t>have actually embraced.</a:t>
            </a:r>
            <a:endParaRPr lang="en-US" sz="6000" dirty="0">
              <a:solidFill>
                <a:srgbClr val="00B0F0"/>
              </a:solidFill>
              <a:latin typeface="+mn-lt"/>
            </a:endParaRPr>
          </a:p>
        </p:txBody>
      </p:sp>
    </p:spTree>
    <p:extLst>
      <p:ext uri="{BB962C8B-B14F-4D97-AF65-F5344CB8AC3E}">
        <p14:creationId xmlns:p14="http://schemas.microsoft.com/office/powerpoint/2010/main" val="36850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557847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i="1" dirty="0">
                <a:solidFill>
                  <a:schemeClr val="bg1"/>
                </a:solidFill>
                <a:latin typeface="+mn-lt"/>
              </a:rPr>
              <a:t> </a:t>
            </a:r>
            <a:r>
              <a:rPr lang="en-US" b="1" i="1" baseline="30000" dirty="0" smtClean="0">
                <a:solidFill>
                  <a:schemeClr val="bg1"/>
                </a:solidFill>
                <a:latin typeface="+mn-lt"/>
              </a:rPr>
              <a:t>32</a:t>
            </a:r>
            <a:r>
              <a:rPr lang="en-US" b="1" i="1" baseline="30000" dirty="0">
                <a:solidFill>
                  <a:schemeClr val="bg1"/>
                </a:solidFill>
                <a:latin typeface="+mn-lt"/>
              </a:rPr>
              <a:t> </a:t>
            </a:r>
            <a:r>
              <a:rPr lang="en-US" i="1" dirty="0">
                <a:solidFill>
                  <a:schemeClr val="bg1"/>
                </a:solidFill>
                <a:latin typeface="+mn-lt"/>
              </a:rPr>
              <a:t>“Then the master called the servant in. ‘You wicked servant,’ he said, ‘I canceled all that debt of yours because you begged me to. </a:t>
            </a:r>
            <a:r>
              <a:rPr lang="en-US" b="1" i="1" baseline="30000" dirty="0">
                <a:solidFill>
                  <a:schemeClr val="bg1"/>
                </a:solidFill>
                <a:latin typeface="+mn-lt"/>
              </a:rPr>
              <a:t>33 </a:t>
            </a:r>
            <a:r>
              <a:rPr lang="en-US" i="1" dirty="0">
                <a:solidFill>
                  <a:schemeClr val="bg1"/>
                </a:solidFill>
                <a:latin typeface="+mn-lt"/>
              </a:rPr>
              <a:t>Shouldn’t you have had mercy on your fellow servant just as I had on you?’ </a:t>
            </a:r>
            <a:r>
              <a:rPr lang="en-US" b="1" i="1" baseline="30000" dirty="0">
                <a:solidFill>
                  <a:schemeClr val="bg1"/>
                </a:solidFill>
                <a:latin typeface="+mn-lt"/>
              </a:rPr>
              <a:t>34 </a:t>
            </a:r>
            <a:r>
              <a:rPr lang="en-US" i="1" dirty="0">
                <a:solidFill>
                  <a:schemeClr val="bg1"/>
                </a:solidFill>
                <a:latin typeface="+mn-lt"/>
              </a:rPr>
              <a:t>In anger his master handed him over to the jailers to be tortured, until he should pay back all he owed</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366219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19584" y="938331"/>
            <a:ext cx="4880213" cy="1149776"/>
          </a:xfrm>
        </p:spPr>
        <p:txBody>
          <a:bodyPr>
            <a:noAutofit/>
          </a:bodyPr>
          <a:lstStyle/>
          <a:p>
            <a:r>
              <a:rPr lang="en-US" sz="4800" b="1" dirty="0" smtClean="0">
                <a:solidFill>
                  <a:schemeClr val="bg1"/>
                </a:solidFill>
                <a:latin typeface="+mn-lt"/>
              </a:rPr>
              <a:t>Average mortgage debt: $196,014</a:t>
            </a:r>
            <a:endParaRPr lang="en-US" sz="4800" b="1" dirty="0">
              <a:solidFill>
                <a:schemeClr val="bg1"/>
              </a:solidFill>
              <a:latin typeface="+mn-lt"/>
            </a:endParaRPr>
          </a:p>
        </p:txBody>
      </p:sp>
      <p:sp>
        <p:nvSpPr>
          <p:cNvPr id="11" name="Title 2"/>
          <p:cNvSpPr txBox="1">
            <a:spLocks/>
          </p:cNvSpPr>
          <p:nvPr/>
        </p:nvSpPr>
        <p:spPr>
          <a:xfrm>
            <a:off x="417393" y="3619212"/>
            <a:ext cx="4932529" cy="21128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mn-lt"/>
              </a:rPr>
              <a:t>Average College Student Loan Debt:  $37,173</a:t>
            </a:r>
            <a:endParaRPr lang="en-US" sz="4800" b="1" dirty="0">
              <a:solidFill>
                <a:schemeClr val="bg1"/>
              </a:solidFill>
              <a:latin typeface="+mn-lt"/>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49" y="225052"/>
            <a:ext cx="5661025" cy="2957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udent loan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9" y="3464872"/>
            <a:ext cx="5661025" cy="29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8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601449" cy="6207125"/>
          </a:xfrm>
        </p:spPr>
        <p:txBody>
          <a:bodyPr>
            <a:noAutofit/>
          </a:bodyPr>
          <a:lstStyle/>
          <a:p>
            <a:pPr algn="ctr"/>
            <a:r>
              <a:rPr lang="en-US" sz="6000" b="1" dirty="0" smtClean="0">
                <a:solidFill>
                  <a:srgbClr val="00B0F0"/>
                </a:solidFill>
              </a:rPr>
              <a:t>What God does for us and extends to us is never just about us.  </a:t>
            </a:r>
            <a:endParaRPr lang="en-US" sz="6000" dirty="0">
              <a:solidFill>
                <a:srgbClr val="00B0F0"/>
              </a:solidFill>
              <a:latin typeface="+mn-lt"/>
            </a:endParaRPr>
          </a:p>
        </p:txBody>
      </p:sp>
    </p:spTree>
    <p:extLst>
      <p:ext uri="{BB962C8B-B14F-4D97-AF65-F5344CB8AC3E}">
        <p14:creationId xmlns:p14="http://schemas.microsoft.com/office/powerpoint/2010/main" val="417067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descr="Image result for Handing over a DV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4" y="266700"/>
            <a:ext cx="8378825" cy="628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21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194" name="Picture 2" descr="Image result for Corrie Ten B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4" y="365125"/>
            <a:ext cx="6802965" cy="51022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he Hiding Place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9172">
            <a:off x="7899877" y="1391021"/>
            <a:ext cx="3273956" cy="505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8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2900" y="365125"/>
            <a:ext cx="11563350" cy="5026025"/>
          </a:xfrm>
        </p:spPr>
        <p:txBody>
          <a:bodyPr>
            <a:noAutofit/>
          </a:bodyPr>
          <a:lstStyle/>
          <a:p>
            <a:r>
              <a:rPr lang="en-US" sz="6000" u="sng" dirty="0">
                <a:solidFill>
                  <a:schemeClr val="bg1"/>
                </a:solidFill>
                <a:latin typeface="+mn-lt"/>
              </a:rPr>
              <a:t>2 </a:t>
            </a:r>
            <a:r>
              <a:rPr lang="en-US" sz="6000" u="sng" dirty="0" smtClean="0">
                <a:solidFill>
                  <a:schemeClr val="bg1"/>
                </a:solidFill>
                <a:latin typeface="+mn-lt"/>
              </a:rPr>
              <a:t>things to pray about in a word:</a:t>
            </a:r>
            <a:br>
              <a:rPr lang="en-US" sz="6000" u="sng" dirty="0" smtClean="0">
                <a:solidFill>
                  <a:schemeClr val="bg1"/>
                </a:solidFill>
                <a:latin typeface="+mn-lt"/>
              </a:rPr>
            </a:br>
            <a:r>
              <a:rPr lang="en-US" sz="6000" dirty="0">
                <a:solidFill>
                  <a:schemeClr val="bg1"/>
                </a:solidFill>
                <a:latin typeface="+mn-lt"/>
              </a:rPr>
              <a:t/>
            </a:r>
            <a:br>
              <a:rPr lang="en-US" sz="6000" dirty="0">
                <a:solidFill>
                  <a:schemeClr val="bg1"/>
                </a:solidFill>
                <a:latin typeface="+mn-lt"/>
              </a:rPr>
            </a:br>
            <a:r>
              <a:rPr lang="en-US" sz="6000" dirty="0">
                <a:solidFill>
                  <a:schemeClr val="bg1"/>
                </a:solidFill>
                <a:latin typeface="+mn-lt"/>
              </a:rPr>
              <a:t>1.) The sins OTHERS have forgiven us </a:t>
            </a:r>
            <a:r>
              <a:rPr lang="en-US" sz="6000" dirty="0" smtClean="0">
                <a:solidFill>
                  <a:schemeClr val="bg1"/>
                </a:solidFill>
                <a:latin typeface="+mn-lt"/>
              </a:rPr>
              <a:t>of…</a:t>
            </a:r>
            <a:r>
              <a:rPr lang="en-US" sz="6000" dirty="0">
                <a:solidFill>
                  <a:schemeClr val="bg1"/>
                </a:solidFill>
                <a:latin typeface="+mn-lt"/>
              </a:rPr>
              <a:t/>
            </a:r>
            <a:br>
              <a:rPr lang="en-US" sz="6000" dirty="0">
                <a:solidFill>
                  <a:schemeClr val="bg1"/>
                </a:solidFill>
                <a:latin typeface="+mn-lt"/>
              </a:rPr>
            </a:br>
            <a:r>
              <a:rPr lang="en-US" sz="6000" dirty="0">
                <a:solidFill>
                  <a:schemeClr val="bg1"/>
                </a:solidFill>
                <a:latin typeface="+mn-lt"/>
              </a:rPr>
              <a:t>2.) The sins WE have forgiven others of.  </a:t>
            </a:r>
            <a:endParaRPr lang="en-US" sz="6000" dirty="0">
              <a:solidFill>
                <a:schemeClr val="bg1"/>
              </a:solidFill>
              <a:latin typeface="+mn-lt"/>
            </a:endParaRPr>
          </a:p>
        </p:txBody>
      </p:sp>
    </p:spTree>
    <p:extLst>
      <p:ext uri="{BB962C8B-B14F-4D97-AF65-F5344CB8AC3E}">
        <p14:creationId xmlns:p14="http://schemas.microsoft.com/office/powerpoint/2010/main" val="376890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19584" y="938331"/>
            <a:ext cx="4880213" cy="1149776"/>
          </a:xfrm>
        </p:spPr>
        <p:txBody>
          <a:bodyPr>
            <a:noAutofit/>
          </a:bodyPr>
          <a:lstStyle/>
          <a:p>
            <a:r>
              <a:rPr lang="en-US" sz="4800" b="1" dirty="0" smtClean="0">
                <a:solidFill>
                  <a:schemeClr val="bg1"/>
                </a:solidFill>
                <a:latin typeface="+mn-lt"/>
              </a:rPr>
              <a:t>Auto loan debt: $30,534</a:t>
            </a:r>
            <a:endParaRPr lang="en-US" sz="4800" b="1" dirty="0">
              <a:solidFill>
                <a:schemeClr val="bg1"/>
              </a:solidFill>
              <a:latin typeface="+mn-lt"/>
            </a:endParaRPr>
          </a:p>
        </p:txBody>
      </p:sp>
      <p:sp>
        <p:nvSpPr>
          <p:cNvPr id="11" name="Title 2"/>
          <p:cNvSpPr txBox="1">
            <a:spLocks/>
          </p:cNvSpPr>
          <p:nvPr/>
        </p:nvSpPr>
        <p:spPr>
          <a:xfrm>
            <a:off x="417393" y="3619212"/>
            <a:ext cx="4154607" cy="228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mn-lt"/>
              </a:rPr>
              <a:t>Payday Loans: 400-700% APR</a:t>
            </a:r>
            <a:endParaRPr lang="en-US" sz="4800" b="1" dirty="0">
              <a:solidFill>
                <a:schemeClr val="bg1"/>
              </a:solidFill>
              <a:latin typeface="+mn-lt"/>
            </a:endParaRPr>
          </a:p>
        </p:txBody>
      </p:sp>
      <p:pic>
        <p:nvPicPr>
          <p:cNvPr id="3074" name="Picture 2" descr="Image result for Auto Loan de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49" y="263524"/>
            <a:ext cx="4949825" cy="29216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yday Lo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9" y="3806824"/>
            <a:ext cx="5456891" cy="286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098" name="Picture 2" descr="Image result for human sla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7" y="2351881"/>
            <a:ext cx="6326326" cy="42148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uman sla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738" y="0"/>
            <a:ext cx="5905442" cy="38004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74642" y="3008312"/>
            <a:ext cx="5717358" cy="384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5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nodeType="withEffect">
                                  <p:stCondLst>
                                    <p:cond delay="1000"/>
                                  </p:stCondLst>
                                  <p:childTnLst>
                                    <p:set>
                                      <p:cBhvr>
                                        <p:cTn id="8" dur="1" fill="hold">
                                          <p:stCondLst>
                                            <p:cond delay="0"/>
                                          </p:stCondLst>
                                        </p:cTn>
                                        <p:tgtEl>
                                          <p:spTgt spid="4102"/>
                                        </p:tgtEl>
                                        <p:attrNameLst>
                                          <p:attrName>style.visibility</p:attrName>
                                        </p:attrNameLst>
                                      </p:cBhvr>
                                      <p:to>
                                        <p:strVal val="visible"/>
                                      </p:to>
                                    </p:set>
                                    <p:animEffect transition="in" filter="fade">
                                      <p:cBhvr>
                                        <p:cTn id="9" dur="500"/>
                                        <p:tgtEl>
                                          <p:spTgt spid="4102"/>
                                        </p:tgtEl>
                                      </p:cBhvr>
                                    </p:animEffect>
                                  </p:childTnLst>
                                </p:cTn>
                              </p:par>
                              <p:par>
                                <p:cTn id="10" presetID="10" presetClass="entr" presetSubtype="0" fill="hold" nodeType="withEffect">
                                  <p:stCondLst>
                                    <p:cond delay="200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42259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21 </a:t>
            </a:r>
            <a:r>
              <a:rPr lang="en-US" i="1" dirty="0">
                <a:solidFill>
                  <a:schemeClr val="bg1"/>
                </a:solidFill>
                <a:latin typeface="+mn-lt"/>
              </a:rPr>
              <a:t>Then Peter came to Jesus and asked, “Lord, how many times shall I forgive my brother or sister who sins against me? Up to seven times?”</a:t>
            </a:r>
            <a:r>
              <a:rPr lang="en-US" dirty="0">
                <a:solidFill>
                  <a:schemeClr val="bg1"/>
                </a:solidFill>
                <a:latin typeface="+mn-lt"/>
              </a:rPr>
              <a:t/>
            </a:r>
            <a:br>
              <a:rPr lang="en-US" dirty="0">
                <a:solidFill>
                  <a:schemeClr val="bg1"/>
                </a:solidFill>
                <a:latin typeface="+mn-lt"/>
              </a:rPr>
            </a:br>
            <a:r>
              <a:rPr lang="en-US" b="1" i="1" baseline="30000" dirty="0">
                <a:solidFill>
                  <a:schemeClr val="bg1"/>
                </a:solidFill>
                <a:latin typeface="+mn-lt"/>
              </a:rPr>
              <a:t>22 </a:t>
            </a:r>
            <a:r>
              <a:rPr lang="en-US" i="1" dirty="0">
                <a:solidFill>
                  <a:schemeClr val="bg1"/>
                </a:solidFill>
                <a:latin typeface="+mn-lt"/>
              </a:rPr>
              <a:t>Jesus answered, “I tell you, not seven times, but seventy-seven times</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19964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52927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23 </a:t>
            </a:r>
            <a:r>
              <a:rPr lang="en-US" i="1" dirty="0">
                <a:solidFill>
                  <a:schemeClr val="bg1"/>
                </a:solidFill>
                <a:latin typeface="+mn-lt"/>
              </a:rPr>
              <a:t>“Therefore, the kingdom of heaven is like a king who wanted to settle accounts with his servants. </a:t>
            </a:r>
            <a:r>
              <a:rPr lang="en-US" i="1" dirty="0" smtClean="0">
                <a:solidFill>
                  <a:schemeClr val="bg1"/>
                </a:solidFill>
                <a:latin typeface="+mn-lt"/>
              </a:rPr>
              <a:t/>
            </a:r>
            <a:br>
              <a:rPr lang="en-US" i="1" dirty="0" smtClean="0">
                <a:solidFill>
                  <a:schemeClr val="bg1"/>
                </a:solidFill>
                <a:latin typeface="+mn-lt"/>
              </a:rPr>
            </a:br>
            <a:r>
              <a:rPr lang="en-US" b="1" i="1" baseline="30000" dirty="0" smtClean="0">
                <a:solidFill>
                  <a:schemeClr val="bg1"/>
                </a:solidFill>
                <a:latin typeface="+mn-lt"/>
              </a:rPr>
              <a:t>24</a:t>
            </a:r>
            <a:r>
              <a:rPr lang="en-US" b="1" i="1" baseline="30000" dirty="0">
                <a:solidFill>
                  <a:schemeClr val="bg1"/>
                </a:solidFill>
                <a:latin typeface="+mn-lt"/>
              </a:rPr>
              <a:t> </a:t>
            </a:r>
            <a:r>
              <a:rPr lang="en-US" i="1" dirty="0">
                <a:solidFill>
                  <a:schemeClr val="bg1"/>
                </a:solidFill>
                <a:latin typeface="+mn-lt"/>
              </a:rPr>
              <a:t>As he began the settlement, a man who owed him ten thousand bags of gold was brought to him. </a:t>
            </a:r>
            <a:r>
              <a:rPr lang="en-US" b="1" i="1" baseline="30000" dirty="0">
                <a:solidFill>
                  <a:schemeClr val="bg1"/>
                </a:solidFill>
                <a:latin typeface="+mn-lt"/>
              </a:rPr>
              <a:t>25 </a:t>
            </a:r>
            <a:r>
              <a:rPr lang="en-US" i="1" dirty="0">
                <a:solidFill>
                  <a:schemeClr val="bg1"/>
                </a:solidFill>
                <a:latin typeface="+mn-lt"/>
              </a:rPr>
              <a:t>Since he was not able to pay, the master ordered that he and his wife and his children and all that he had be sold to repay the debt.</a:t>
            </a:r>
            <a:endParaRPr lang="en-US" dirty="0">
              <a:solidFill>
                <a:schemeClr val="bg1"/>
              </a:solidFill>
              <a:latin typeface="+mn-lt"/>
            </a:endParaRPr>
          </a:p>
        </p:txBody>
      </p:sp>
    </p:spTree>
    <p:extLst>
      <p:ext uri="{BB962C8B-B14F-4D97-AF65-F5344CB8AC3E}">
        <p14:creationId xmlns:p14="http://schemas.microsoft.com/office/powerpoint/2010/main" val="424771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60166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26 </a:t>
            </a:r>
            <a:r>
              <a:rPr lang="en-US" i="1" dirty="0">
                <a:solidFill>
                  <a:schemeClr val="bg1"/>
                </a:solidFill>
                <a:latin typeface="+mn-lt"/>
              </a:rPr>
              <a:t>“At this the servant fell on his knees before him. ‘Be patient with me,’ he begged, ‘and I will pay back everything.’ </a:t>
            </a:r>
            <a:r>
              <a:rPr lang="en-US" b="1" i="1" baseline="30000" dirty="0">
                <a:solidFill>
                  <a:schemeClr val="bg1"/>
                </a:solidFill>
                <a:latin typeface="+mn-lt"/>
              </a:rPr>
              <a:t>27 </a:t>
            </a:r>
            <a:r>
              <a:rPr lang="en-US" i="1" dirty="0">
                <a:solidFill>
                  <a:schemeClr val="bg1"/>
                </a:solidFill>
                <a:latin typeface="+mn-lt"/>
              </a:rPr>
              <a:t>The servant’s master took pity on him, canceled the debt and let him go.</a:t>
            </a:r>
            <a:r>
              <a:rPr lang="en-US" dirty="0">
                <a:solidFill>
                  <a:schemeClr val="bg1"/>
                </a:solidFill>
                <a:latin typeface="+mn-lt"/>
              </a:rPr>
              <a:t/>
            </a:r>
            <a:br>
              <a:rPr lang="en-US" dirty="0">
                <a:solidFill>
                  <a:schemeClr val="bg1"/>
                </a:solidFill>
                <a:latin typeface="+mn-lt"/>
              </a:rPr>
            </a:br>
            <a:r>
              <a:rPr lang="en-US" b="1" i="1" baseline="30000" dirty="0">
                <a:solidFill>
                  <a:schemeClr val="bg1"/>
                </a:solidFill>
                <a:latin typeface="+mn-lt"/>
              </a:rPr>
              <a:t>28 </a:t>
            </a:r>
            <a:r>
              <a:rPr lang="en-US" i="1" dirty="0">
                <a:solidFill>
                  <a:schemeClr val="bg1"/>
                </a:solidFill>
                <a:latin typeface="+mn-lt"/>
              </a:rPr>
              <a:t>“But when that servant went out, he found one of his fellow servants who owed him a hundred silver coins</a:t>
            </a:r>
            <a:r>
              <a:rPr lang="en-US" i="1" dirty="0" smtClean="0">
                <a:solidFill>
                  <a:schemeClr val="bg1"/>
                </a:solidFill>
                <a:latin typeface="+mn-lt"/>
              </a:rPr>
              <a:t>.</a:t>
            </a:r>
            <a:r>
              <a:rPr lang="en-US" i="1" dirty="0">
                <a:solidFill>
                  <a:schemeClr val="bg1"/>
                </a:solidFill>
                <a:latin typeface="+mn-lt"/>
              </a:rPr>
              <a:t> He grabbed him and began to choke him. ‘Pay back what you owe me!’ he demanded</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18067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60166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29 </a:t>
            </a:r>
            <a:r>
              <a:rPr lang="en-US" i="1" dirty="0">
                <a:solidFill>
                  <a:schemeClr val="bg1"/>
                </a:solidFill>
                <a:latin typeface="+mn-lt"/>
              </a:rPr>
              <a:t>“His fellow servant fell to his knees and begged him, ‘Be patient with me, and I will pay it back.’</a:t>
            </a:r>
            <a:r>
              <a:rPr lang="en-US" dirty="0">
                <a:solidFill>
                  <a:schemeClr val="bg1"/>
                </a:solidFill>
                <a:latin typeface="+mn-lt"/>
              </a:rPr>
              <a:t/>
            </a:r>
            <a:br>
              <a:rPr lang="en-US" dirty="0">
                <a:solidFill>
                  <a:schemeClr val="bg1"/>
                </a:solidFill>
                <a:latin typeface="+mn-lt"/>
              </a:rPr>
            </a:br>
            <a:r>
              <a:rPr lang="en-US" b="1" i="1" baseline="30000" dirty="0">
                <a:solidFill>
                  <a:schemeClr val="bg1"/>
                </a:solidFill>
                <a:latin typeface="+mn-lt"/>
              </a:rPr>
              <a:t>30 </a:t>
            </a:r>
            <a:r>
              <a:rPr lang="en-US" i="1" dirty="0">
                <a:solidFill>
                  <a:schemeClr val="bg1"/>
                </a:solidFill>
                <a:latin typeface="+mn-lt"/>
              </a:rPr>
              <a:t>“But he refused. Instead, he went off and had the man thrown into prison until he could pay the debt. </a:t>
            </a:r>
            <a:r>
              <a:rPr lang="en-US" b="1" i="1" baseline="30000" dirty="0">
                <a:solidFill>
                  <a:schemeClr val="bg1"/>
                </a:solidFill>
                <a:latin typeface="+mn-lt"/>
              </a:rPr>
              <a:t>31 </a:t>
            </a:r>
            <a:r>
              <a:rPr lang="en-US" i="1" dirty="0">
                <a:solidFill>
                  <a:schemeClr val="bg1"/>
                </a:solidFill>
                <a:latin typeface="+mn-lt"/>
              </a:rPr>
              <a:t>When the other servants saw what had happened, they were outraged and went and told their master everything that had happened</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30005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389" y="365125"/>
            <a:ext cx="11261557" cy="6016625"/>
          </a:xfrm>
        </p:spPr>
        <p:txBody>
          <a:bodyPr>
            <a:noAutofit/>
          </a:bodyPr>
          <a:lstStyle/>
          <a:p>
            <a:r>
              <a:rPr lang="en-US" b="1" u="sng" dirty="0" smtClean="0">
                <a:solidFill>
                  <a:schemeClr val="bg1"/>
                </a:solidFill>
                <a:latin typeface="+mn-lt"/>
              </a:rPr>
              <a:t>Matthew 18</a:t>
            </a:r>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32 </a:t>
            </a:r>
            <a:r>
              <a:rPr lang="en-US" i="1" dirty="0">
                <a:solidFill>
                  <a:schemeClr val="bg1"/>
                </a:solidFill>
                <a:latin typeface="+mn-lt"/>
              </a:rPr>
              <a:t>“Then the master called the servant in. ‘You wicked servant,’ he said, ‘I canceled all that debt of yours because you begged me to. </a:t>
            </a:r>
            <a:r>
              <a:rPr lang="en-US" b="1" i="1" baseline="30000" dirty="0">
                <a:solidFill>
                  <a:schemeClr val="bg1"/>
                </a:solidFill>
                <a:latin typeface="+mn-lt"/>
              </a:rPr>
              <a:t>33 </a:t>
            </a:r>
            <a:r>
              <a:rPr lang="en-US" i="1" dirty="0">
                <a:solidFill>
                  <a:schemeClr val="bg1"/>
                </a:solidFill>
                <a:latin typeface="+mn-lt"/>
              </a:rPr>
              <a:t>Shouldn’t you have had mercy on your fellow servant just as I had on you?’ </a:t>
            </a:r>
            <a:r>
              <a:rPr lang="en-US" b="1" i="1" baseline="30000" dirty="0">
                <a:solidFill>
                  <a:schemeClr val="bg1"/>
                </a:solidFill>
                <a:latin typeface="+mn-lt"/>
              </a:rPr>
              <a:t>34 </a:t>
            </a:r>
            <a:r>
              <a:rPr lang="en-US" i="1" dirty="0">
                <a:solidFill>
                  <a:schemeClr val="bg1"/>
                </a:solidFill>
                <a:latin typeface="+mn-lt"/>
              </a:rPr>
              <a:t>In anger his master handed him over to the jailers to be tortured, until he should pay back all he owed.</a:t>
            </a:r>
            <a:r>
              <a:rPr lang="en-US" dirty="0">
                <a:solidFill>
                  <a:schemeClr val="bg1"/>
                </a:solidFill>
                <a:latin typeface="+mn-lt"/>
              </a:rPr>
              <a:t/>
            </a:r>
            <a:br>
              <a:rPr lang="en-US" dirty="0">
                <a:solidFill>
                  <a:schemeClr val="bg1"/>
                </a:solidFill>
                <a:latin typeface="+mn-lt"/>
              </a:rPr>
            </a:br>
            <a:r>
              <a:rPr lang="en-US" b="1" i="1" baseline="30000" dirty="0">
                <a:solidFill>
                  <a:schemeClr val="bg1"/>
                </a:solidFill>
                <a:latin typeface="+mn-lt"/>
              </a:rPr>
              <a:t>35 </a:t>
            </a:r>
            <a:r>
              <a:rPr lang="en-US" i="1" dirty="0">
                <a:solidFill>
                  <a:schemeClr val="bg1"/>
                </a:solidFill>
                <a:latin typeface="+mn-lt"/>
              </a:rPr>
              <a:t>“This is how my heavenly Father will treat each of you unless you forgive your brother or sister from your heart</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328119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11204</TotalTime>
  <Words>121</Words>
  <Application>Microsoft Office PowerPoint</Application>
  <PresentationFormat>Widescreen</PresentationFormat>
  <Paragraphs>25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80 % of Americans</vt:lpstr>
      <vt:lpstr>Average mortgage debt: $196,014</vt:lpstr>
      <vt:lpstr>Auto loan debt: $30,534</vt:lpstr>
      <vt:lpstr>PowerPoint Presentation</vt:lpstr>
      <vt:lpstr>Matthew 18 21 Then Peter came to Jesus and asked, “Lord, how many times shall I forgive my brother or sister who sins against me? Up to seven times?” 22 Jesus answered, “I tell you, not seven times, but seventy-seven times.</vt:lpstr>
      <vt:lpstr>Matthew 18 23 “Therefore, the kingdom of heaven is like a king who wanted to settle accounts with his servants.  24 As he began the settlement, a man who owed him ten thousand bags of gold was brought to him. 25 Since he was not able to pay, the master ordered that he and his wife and his children and all that he had be sold to repay the debt.</vt:lpstr>
      <vt:lpstr>Matthew 18 26 “At this the servant fell on his knees before him. ‘Be patient with me,’ he begged, ‘and I will pay back everything.’ 27 The servant’s master took pity on him, canceled the debt and let him go. 28 “But when that servant went out, he found one of his fellow servants who owed him a hundred silver coins. He grabbed him and began to choke him. ‘Pay back what you owe me!’ he demanded.</vt:lpstr>
      <vt:lpstr>Matthew 18 29 “His fellow servant fell to his knees and begged him, ‘Be patient with me, and I will pay it back.’ 30 “But he refused. Instead, he went off and had the man thrown into prison until he could pay the debt. 31 When the other servants saw what had happened, they were outraged and went and told their master everything that had happened.</vt:lpstr>
      <vt:lpstr>Matthew 18 32 “Then the master called the servant in. ‘You wicked servant,’ he said, ‘I canceled all that debt of yours because you begged me to. 33 Shouldn’t you have had mercy on your fellow servant just as I had on you?’ 34 In anger his master handed him over to the jailers to be tortured, until he should pay back all he owed. 35 “This is how my heavenly Father will treat each of you unless you forgive your brother or sister from your heart.”</vt:lpstr>
      <vt:lpstr>PowerPoint Presentation</vt:lpstr>
      <vt:lpstr>Matthew 18 21 Then Peter came to Jesus and asked, “Lord, how many times shall I forgive my brother or sister who sins against me? Up to seven times?”</vt:lpstr>
      <vt:lpstr>Matthew 18 23 “Therefore, the kingdom of heaven is like a king who wanted to settle accounts with his servants.  </vt:lpstr>
      <vt:lpstr>Matthew 18 23 “Therefore, the kingdom of heaven is like a king who wanted to settle accounts with his servants.  24 As he began the settlement, a man who owed him ten thousand bags of gold was brought to him. 25 Since he was not able to pay, the master ordered that he and his wife and his children and all that he had be sold to repay the debt.</vt:lpstr>
      <vt:lpstr>What is the debtor’s emotional state now?</vt:lpstr>
      <vt:lpstr>Matthew 18 26 “At this the servant fell on his knees before him. ‘Be patient with me,’ he begged, ‘and I will pay back everything.’ </vt:lpstr>
      <vt:lpstr>Matthew 18 26 “At this the servant fell on his knees before him. ‘Be patient with me,’ he begged, ‘and I will pay back everything.’ 27 The servant’s master took pity on him, canceled the debt and let him go.</vt:lpstr>
      <vt:lpstr>Matthew 18 28 “But when that servant went out, he found one of his fellow servants who owed him a hundred silver coins. He grabbed him and began to choke him. ‘Pay back what you owe me!’ he demanded.” 29 “His fellow servant fell to his knees and begged him, ‘Be patient with me, and I will pay it back.’ 30 “But he refused. Instead, he went off and had the man thrown into prison until he could pay the debt.</vt:lpstr>
      <vt:lpstr>Our treatment of others is the most accurate measure of how much of God’s treatment of us  we have actually embraced.</vt:lpstr>
      <vt:lpstr>Matthew 18  32 “Then the master called the servant in. ‘You wicked servant,’ he said, ‘I canceled all that debt of yours because you begged me to. 33 Shouldn’t you have had mercy on your fellow servant just as I had on you?’ 34 In anger his master handed him over to the jailers to be tortured, until he should pay back all he owed.</vt:lpstr>
      <vt:lpstr>What God does for us and extends to us is never just about us.  </vt:lpstr>
      <vt:lpstr>PowerPoint Presentation</vt:lpstr>
      <vt:lpstr>PowerPoint Presentation</vt:lpstr>
      <vt:lpstr>2 things to pray about in a word:  1.) The sins OTHERS have forgiven us of… 2.) The sins WE have forgiven others of.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313</cp:revision>
  <cp:lastPrinted>2018-02-11T15:11:31Z</cp:lastPrinted>
  <dcterms:created xsi:type="dcterms:W3CDTF">2017-12-02T23:39:37Z</dcterms:created>
  <dcterms:modified xsi:type="dcterms:W3CDTF">2018-04-15T14:48:16Z</dcterms:modified>
</cp:coreProperties>
</file>