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65" r:id="rId5"/>
    <p:sldId id="287" r:id="rId6"/>
    <p:sldId id="289" r:id="rId7"/>
    <p:sldId id="294" r:id="rId8"/>
    <p:sldId id="295" r:id="rId9"/>
    <p:sldId id="296" r:id="rId10"/>
    <p:sldId id="297" r:id="rId11"/>
    <p:sldId id="315" r:id="rId12"/>
    <p:sldId id="298" r:id="rId13"/>
    <p:sldId id="299" r:id="rId14"/>
    <p:sldId id="300" r:id="rId15"/>
    <p:sldId id="302" r:id="rId16"/>
    <p:sldId id="301" r:id="rId17"/>
    <p:sldId id="303" r:id="rId18"/>
    <p:sldId id="312" r:id="rId19"/>
    <p:sldId id="291" r:id="rId20"/>
    <p:sldId id="313" r:id="rId21"/>
    <p:sldId id="310" r:id="rId22"/>
    <p:sldId id="306" r:id="rId23"/>
    <p:sldId id="314" r:id="rId24"/>
    <p:sldId id="307" r:id="rId25"/>
    <p:sldId id="308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243"/>
    <a:srgbClr val="F9A6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19" autoAdjust="0"/>
  </p:normalViewPr>
  <p:slideViewPr>
    <p:cSldViewPr snapToGrid="0">
      <p:cViewPr varScale="1">
        <p:scale>
          <a:sx n="58" d="100"/>
          <a:sy n="58" d="100"/>
        </p:scale>
        <p:origin x="86" y="6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1/29/2022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41414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1/29/2022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8705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1/29/2022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04277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1/29/2022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905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1/29/2022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235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1/29/2022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48203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1/29/2022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20978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1/29/2022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1615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1/29/2022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08942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1/29/2022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127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7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2FDF0794-1B86-42B2-B8C7-F60123E638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88726" cy="685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D526C9-A8C7-41E6-85BB-39F06C858A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0"/>
            <a:ext cx="12191980" cy="6858000"/>
          </a:xfrm>
          <a:prstGeom prst="rect">
            <a:avLst/>
          </a:prstGeom>
          <a:solidFill>
            <a:srgbClr val="F9A618"/>
          </a:solidFill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C5373426-E26E-431D-959C-5DB96C0B62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12607" y="1238442"/>
            <a:ext cx="3635926" cy="4355751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23416" y="1475234"/>
            <a:ext cx="3214307" cy="2901694"/>
          </a:xfrm>
        </p:spPr>
        <p:txBody>
          <a:bodyPr anchor="b">
            <a:normAutofit/>
          </a:bodyPr>
          <a:lstStyle/>
          <a:p>
            <a:r>
              <a:rPr lang="en-US" sz="4400" dirty="0">
                <a:solidFill>
                  <a:schemeClr val="tx1"/>
                </a:solidFill>
              </a:rPr>
              <a:t>Integrity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5E1F2F-E259-4EA8-9FFD-3A10AF541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27750" y="4608576"/>
            <a:ext cx="3205640" cy="774186"/>
          </a:xfrm>
        </p:spPr>
        <p:txBody>
          <a:bodyPr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1600" dirty="0"/>
              <a:t>Mosaic Fellowship </a:t>
            </a:r>
          </a:p>
          <a:p>
            <a:pPr>
              <a:lnSpc>
                <a:spcPct val="100000"/>
              </a:lnSpc>
            </a:pPr>
            <a:r>
              <a:rPr lang="en-US" sz="1600" dirty="0"/>
              <a:t>January 30, 2022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96D07482-83A3-4451-943C-B46961082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76090" y="4508519"/>
            <a:ext cx="310896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id="{EDC90921-9082-491B-940E-827D679F34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62626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8E620218-6560-411F-BF69-7DA6318F88F2}"/>
              </a:ext>
            </a:extLst>
          </p:cNvPr>
          <p:cNvCxnSpPr>
            <a:cxnSpLocks/>
          </p:cNvCxnSpPr>
          <p:nvPr/>
        </p:nvCxnSpPr>
        <p:spPr>
          <a:xfrm>
            <a:off x="-1967696" y="4468187"/>
            <a:ext cx="13428408" cy="0"/>
          </a:xfrm>
          <a:prstGeom prst="straightConnector1">
            <a:avLst/>
          </a:prstGeom>
          <a:ln w="123825">
            <a:solidFill>
              <a:srgbClr val="FFC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0338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45F0FB6-6757-422D-A004-5B0782D835CC}"/>
              </a:ext>
            </a:extLst>
          </p:cNvPr>
          <p:cNvSpPr/>
          <p:nvPr/>
        </p:nvSpPr>
        <p:spPr>
          <a:xfrm>
            <a:off x="-314832" y="1736035"/>
            <a:ext cx="12673808" cy="2958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078C66F-ECF6-4698-8882-0B965C8C73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 trans="17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3190" b="10144"/>
          <a:stretch/>
        </p:blipFill>
        <p:spPr>
          <a:xfrm>
            <a:off x="-314832" y="6400803"/>
            <a:ext cx="12882623" cy="457197"/>
          </a:xfrm>
          <a:prstGeom prst="rect">
            <a:avLst/>
          </a:prstGeom>
          <a:solidFill>
            <a:srgbClr val="F9A618"/>
          </a:solidFill>
          <a:ln w="41275"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BED62BD-B87C-4EE5-AC14-63F2F76703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2520" y="199676"/>
            <a:ext cx="10379103" cy="932597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dirty="0"/>
              <a:t>2</a:t>
            </a:r>
            <a:r>
              <a:rPr lang="en-US" sz="4800" dirty="0">
                <a:latin typeface="+mj-lt"/>
              </a:rPr>
              <a:t>. How do we strengthen our integrity?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54970B-192A-4AD4-B84D-79D38B28C2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7687" y="1683027"/>
            <a:ext cx="11436626" cy="3760891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+mj-lt"/>
              </a:rPr>
              <a:t>One way…</a:t>
            </a:r>
          </a:p>
          <a:p>
            <a:pPr algn="ctr"/>
            <a:r>
              <a:rPr lang="en-US" sz="4400" dirty="0">
                <a:latin typeface="+mj-lt"/>
              </a:rPr>
              <a:t>By knowing his “decrees and laws”.</a:t>
            </a:r>
          </a:p>
          <a:p>
            <a:pPr lvl="1" algn="ctr"/>
            <a:r>
              <a:rPr lang="en-US" sz="3000" dirty="0">
                <a:latin typeface="+mj-lt"/>
              </a:rPr>
              <a:t>                                   (1 Kings 9:4)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7F5B269F-B2C4-4301-B407-D4B678924462}"/>
              </a:ext>
            </a:extLst>
          </p:cNvPr>
          <p:cNvCxnSpPr>
            <a:cxnSpLocks/>
          </p:cNvCxnSpPr>
          <p:nvPr/>
        </p:nvCxnSpPr>
        <p:spPr>
          <a:xfrm>
            <a:off x="-1435261" y="6667377"/>
            <a:ext cx="13428408" cy="0"/>
          </a:xfrm>
          <a:prstGeom prst="straightConnector1">
            <a:avLst/>
          </a:prstGeom>
          <a:ln w="92075">
            <a:solidFill>
              <a:srgbClr val="FFD243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DE19FB3-435F-4D1C-BE3E-3209C47398DB}"/>
              </a:ext>
            </a:extLst>
          </p:cNvPr>
          <p:cNvCxnSpPr>
            <a:cxnSpLocks/>
          </p:cNvCxnSpPr>
          <p:nvPr/>
        </p:nvCxnSpPr>
        <p:spPr>
          <a:xfrm>
            <a:off x="1368950" y="1285460"/>
            <a:ext cx="958397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30611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45F0FB6-6757-422D-A004-5B0782D835CC}"/>
              </a:ext>
            </a:extLst>
          </p:cNvPr>
          <p:cNvSpPr/>
          <p:nvPr/>
        </p:nvSpPr>
        <p:spPr>
          <a:xfrm>
            <a:off x="-314832" y="1736035"/>
            <a:ext cx="12673808" cy="2958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078C66F-ECF6-4698-8882-0B965C8C73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 trans="17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3190" b="10144"/>
          <a:stretch/>
        </p:blipFill>
        <p:spPr>
          <a:xfrm>
            <a:off x="-314832" y="6400803"/>
            <a:ext cx="12882623" cy="457197"/>
          </a:xfrm>
          <a:prstGeom prst="rect">
            <a:avLst/>
          </a:prstGeom>
          <a:solidFill>
            <a:srgbClr val="F9A618"/>
          </a:solidFill>
          <a:ln w="41275"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BED62BD-B87C-4EE5-AC14-63F2F76703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688" y="199676"/>
            <a:ext cx="11615460" cy="932597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dirty="0"/>
              <a:t>Conviction without knowledge is </a:t>
            </a:r>
            <a:r>
              <a:rPr lang="en-US" sz="4800" i="1" dirty="0"/>
              <a:t>vain zeal</a:t>
            </a:r>
            <a:endParaRPr lang="en-US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54970B-192A-4AD4-B84D-79D38B28C2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7687" y="1683027"/>
            <a:ext cx="11436626" cy="3760891"/>
          </a:xfrm>
        </p:spPr>
        <p:txBody>
          <a:bodyPr>
            <a:normAutofit/>
          </a:bodyPr>
          <a:lstStyle/>
          <a:p>
            <a:endParaRPr lang="en-US" sz="3000" dirty="0">
              <a:latin typeface="+mj-lt"/>
            </a:endParaRP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7F5B269F-B2C4-4301-B407-D4B678924462}"/>
              </a:ext>
            </a:extLst>
          </p:cNvPr>
          <p:cNvCxnSpPr>
            <a:cxnSpLocks/>
          </p:cNvCxnSpPr>
          <p:nvPr/>
        </p:nvCxnSpPr>
        <p:spPr>
          <a:xfrm>
            <a:off x="-1435261" y="6667377"/>
            <a:ext cx="13428408" cy="0"/>
          </a:xfrm>
          <a:prstGeom prst="straightConnector1">
            <a:avLst/>
          </a:prstGeom>
          <a:ln w="92075">
            <a:solidFill>
              <a:srgbClr val="FFD243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DE19FB3-435F-4D1C-BE3E-3209C47398DB}"/>
              </a:ext>
            </a:extLst>
          </p:cNvPr>
          <p:cNvCxnSpPr>
            <a:cxnSpLocks/>
          </p:cNvCxnSpPr>
          <p:nvPr/>
        </p:nvCxnSpPr>
        <p:spPr>
          <a:xfrm>
            <a:off x="1368950" y="1285460"/>
            <a:ext cx="958397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54540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45F0FB6-6757-422D-A004-5B0782D835CC}"/>
              </a:ext>
            </a:extLst>
          </p:cNvPr>
          <p:cNvSpPr/>
          <p:nvPr/>
        </p:nvSpPr>
        <p:spPr>
          <a:xfrm>
            <a:off x="-314832" y="1736035"/>
            <a:ext cx="12673808" cy="2958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078C66F-ECF6-4698-8882-0B965C8C73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 trans="17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3190" b="10144"/>
          <a:stretch/>
        </p:blipFill>
        <p:spPr>
          <a:xfrm>
            <a:off x="-314832" y="6400803"/>
            <a:ext cx="12882623" cy="457197"/>
          </a:xfrm>
          <a:prstGeom prst="rect">
            <a:avLst/>
          </a:prstGeom>
          <a:solidFill>
            <a:srgbClr val="F9A618"/>
          </a:solidFill>
          <a:ln w="41275"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BED62BD-B87C-4EE5-AC14-63F2F76703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688" y="199676"/>
            <a:ext cx="11615460" cy="932597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dirty="0"/>
              <a:t>Conviction without knowledge is </a:t>
            </a:r>
            <a:r>
              <a:rPr lang="en-US" sz="4800" i="1" dirty="0"/>
              <a:t>vain zeal</a:t>
            </a:r>
            <a:endParaRPr lang="en-US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54970B-192A-4AD4-B84D-79D38B28C2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7687" y="1683027"/>
            <a:ext cx="11436626" cy="4399721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10 </a:t>
            </a:r>
            <a:r>
              <a:rPr lang="en-US" sz="2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Brothers and sisters, my heart’s desire and prayer to God for the Israelites is that they may be saved. </a:t>
            </a:r>
            <a:r>
              <a:rPr lang="en-US" sz="2800" b="1" baseline="300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2 </a:t>
            </a:r>
            <a:r>
              <a:rPr lang="en-US" sz="2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For I can testify about them that they are zealous for God, but </a:t>
            </a:r>
            <a:r>
              <a:rPr lang="en-US" sz="2800" b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their zeal is not based on knowledge.</a:t>
            </a:r>
            <a:r>
              <a:rPr lang="en-US" sz="2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sz="2800" b="1" baseline="300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3 </a:t>
            </a:r>
            <a:r>
              <a:rPr lang="en-US" sz="2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Since they did not know the righteousness of God and sought to establish their own, they did not submit to God’s righteousness. </a:t>
            </a:r>
            <a:r>
              <a:rPr lang="en-US" sz="2800" b="1" baseline="300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4 </a:t>
            </a:r>
            <a:r>
              <a:rPr lang="en-US" sz="2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Christ is the culmination of the law so that there may be righteousness for everyone who believes.</a:t>
            </a:r>
          </a:p>
          <a:p>
            <a:pPr algn="ctr"/>
            <a:r>
              <a:rPr lang="en-US" sz="28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Romans 10:1-4</a:t>
            </a:r>
            <a:endParaRPr lang="en-US" sz="28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3000" dirty="0">
              <a:latin typeface="+mj-lt"/>
            </a:endParaRP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7F5B269F-B2C4-4301-B407-D4B678924462}"/>
              </a:ext>
            </a:extLst>
          </p:cNvPr>
          <p:cNvCxnSpPr>
            <a:cxnSpLocks/>
          </p:cNvCxnSpPr>
          <p:nvPr/>
        </p:nvCxnSpPr>
        <p:spPr>
          <a:xfrm>
            <a:off x="-1435261" y="6667377"/>
            <a:ext cx="13428408" cy="0"/>
          </a:xfrm>
          <a:prstGeom prst="straightConnector1">
            <a:avLst/>
          </a:prstGeom>
          <a:ln w="92075">
            <a:solidFill>
              <a:srgbClr val="FFD243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DE19FB3-435F-4D1C-BE3E-3209C47398DB}"/>
              </a:ext>
            </a:extLst>
          </p:cNvPr>
          <p:cNvCxnSpPr>
            <a:cxnSpLocks/>
          </p:cNvCxnSpPr>
          <p:nvPr/>
        </p:nvCxnSpPr>
        <p:spPr>
          <a:xfrm>
            <a:off x="1368950" y="1285460"/>
            <a:ext cx="958397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46155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45F0FB6-6757-422D-A004-5B0782D835CC}"/>
              </a:ext>
            </a:extLst>
          </p:cNvPr>
          <p:cNvSpPr/>
          <p:nvPr/>
        </p:nvSpPr>
        <p:spPr>
          <a:xfrm>
            <a:off x="-314832" y="1736035"/>
            <a:ext cx="12673808" cy="2958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078C66F-ECF6-4698-8882-0B965C8C73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 trans="17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3190" b="10144"/>
          <a:stretch/>
        </p:blipFill>
        <p:spPr>
          <a:xfrm>
            <a:off x="-314832" y="6400803"/>
            <a:ext cx="12882623" cy="457197"/>
          </a:xfrm>
          <a:prstGeom prst="rect">
            <a:avLst/>
          </a:prstGeom>
          <a:solidFill>
            <a:srgbClr val="F9A618"/>
          </a:solidFill>
          <a:ln w="41275"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BED62BD-B87C-4EE5-AC14-63F2F76703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688" y="199676"/>
            <a:ext cx="11615460" cy="932597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dirty="0"/>
              <a:t>Conviction without knowledge is </a:t>
            </a:r>
            <a:r>
              <a:rPr lang="en-US" sz="4800" i="1" dirty="0"/>
              <a:t>vain zeal</a:t>
            </a:r>
            <a:endParaRPr lang="en-US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54970B-192A-4AD4-B84D-79D38B28C2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7687" y="1683027"/>
            <a:ext cx="11436626" cy="3760891"/>
          </a:xfrm>
        </p:spPr>
        <p:txBody>
          <a:bodyPr>
            <a:normAutofit/>
          </a:bodyPr>
          <a:lstStyle/>
          <a:p>
            <a:pPr algn="ctr"/>
            <a:r>
              <a:rPr lang="en-US" sz="3200" b="1" i="0" baseline="300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1</a:t>
            </a:r>
            <a:r>
              <a:rPr lang="en-US" sz="3200" b="0" i="0" dirty="0">
                <a:solidFill>
                  <a:schemeClr val="tx1"/>
                </a:solidFill>
                <a:effectLst/>
                <a:latin typeface="+mj-lt"/>
              </a:rPr>
              <a:t>Better a poor man who walks with integrity than a fool whose lips are perverse. </a:t>
            </a:r>
            <a:r>
              <a:rPr lang="en-US" sz="3200" b="1" baseline="300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2 </a:t>
            </a:r>
            <a:r>
              <a:rPr lang="en-US" sz="3200" b="0" i="0" dirty="0">
                <a:solidFill>
                  <a:schemeClr val="tx1"/>
                </a:solidFill>
                <a:effectLst/>
                <a:latin typeface="+mj-lt"/>
              </a:rPr>
              <a:t>Even </a:t>
            </a:r>
            <a:r>
              <a:rPr lang="en-US" sz="3200" b="1" i="0" dirty="0">
                <a:solidFill>
                  <a:schemeClr val="tx1"/>
                </a:solidFill>
                <a:effectLst/>
                <a:latin typeface="+mj-lt"/>
              </a:rPr>
              <a:t>zeal is no good without knowledge</a:t>
            </a:r>
            <a:r>
              <a:rPr lang="en-US" sz="3200" b="0" i="0" dirty="0">
                <a:solidFill>
                  <a:schemeClr val="tx1"/>
                </a:solidFill>
                <a:effectLst/>
                <a:latin typeface="+mj-lt"/>
              </a:rPr>
              <a:t>, and he who hurries his footsteps misses the mark.  </a:t>
            </a:r>
          </a:p>
          <a:p>
            <a:pPr algn="ctr"/>
            <a:r>
              <a:rPr lang="en-US" sz="3200" dirty="0">
                <a:solidFill>
                  <a:schemeClr val="tx1"/>
                </a:solidFill>
                <a:latin typeface="+mj-lt"/>
              </a:rPr>
              <a:t>Proverbs 19:1-2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7F5B269F-B2C4-4301-B407-D4B678924462}"/>
              </a:ext>
            </a:extLst>
          </p:cNvPr>
          <p:cNvCxnSpPr>
            <a:cxnSpLocks/>
          </p:cNvCxnSpPr>
          <p:nvPr/>
        </p:nvCxnSpPr>
        <p:spPr>
          <a:xfrm>
            <a:off x="-1435261" y="6667377"/>
            <a:ext cx="13428408" cy="0"/>
          </a:xfrm>
          <a:prstGeom prst="straightConnector1">
            <a:avLst/>
          </a:prstGeom>
          <a:ln w="92075">
            <a:solidFill>
              <a:srgbClr val="FFD243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DE19FB3-435F-4D1C-BE3E-3209C47398DB}"/>
              </a:ext>
            </a:extLst>
          </p:cNvPr>
          <p:cNvCxnSpPr>
            <a:cxnSpLocks/>
          </p:cNvCxnSpPr>
          <p:nvPr/>
        </p:nvCxnSpPr>
        <p:spPr>
          <a:xfrm>
            <a:off x="1368950" y="1285460"/>
            <a:ext cx="958397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31370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45F0FB6-6757-422D-A004-5B0782D835CC}"/>
              </a:ext>
            </a:extLst>
          </p:cNvPr>
          <p:cNvSpPr/>
          <p:nvPr/>
        </p:nvSpPr>
        <p:spPr>
          <a:xfrm>
            <a:off x="-314832" y="1736035"/>
            <a:ext cx="12673808" cy="2958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078C66F-ECF6-4698-8882-0B965C8C73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 trans="17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3190" b="10144"/>
          <a:stretch/>
        </p:blipFill>
        <p:spPr>
          <a:xfrm>
            <a:off x="-314832" y="6400803"/>
            <a:ext cx="12882623" cy="457197"/>
          </a:xfrm>
          <a:prstGeom prst="rect">
            <a:avLst/>
          </a:prstGeom>
          <a:solidFill>
            <a:srgbClr val="F9A618"/>
          </a:solidFill>
          <a:ln w="41275"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BED62BD-B87C-4EE5-AC14-63F2F76703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688" y="199676"/>
            <a:ext cx="11615460" cy="932597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dirty="0"/>
              <a:t>Conviction without knowledge is </a:t>
            </a:r>
            <a:r>
              <a:rPr lang="en-US" sz="4800" i="1" dirty="0"/>
              <a:t>vain zeal</a:t>
            </a:r>
            <a:endParaRPr lang="en-US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54970B-192A-4AD4-B84D-79D38B28C2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7687" y="1683027"/>
            <a:ext cx="11436626" cy="4237968"/>
          </a:xfrm>
        </p:spPr>
        <p:txBody>
          <a:bodyPr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3200" b="1" baseline="300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9 </a:t>
            </a:r>
            <a:r>
              <a:rPr lang="en-US" sz="32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And it is my prayer </a:t>
            </a:r>
            <a:r>
              <a:rPr lang="en-US" sz="3200" u="sng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that your love may abound more and more, </a:t>
            </a:r>
            <a:r>
              <a:rPr lang="en-US" sz="3200" b="1" u="sng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with knowledge </a:t>
            </a:r>
            <a:r>
              <a:rPr lang="en-US" sz="3200" u="sng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and all discernment</a:t>
            </a:r>
            <a:r>
              <a:rPr lang="en-US" sz="32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 </a:t>
            </a:r>
            <a:r>
              <a:rPr lang="en-US" sz="3200" b="1" baseline="300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10 </a:t>
            </a:r>
            <a:r>
              <a:rPr lang="en-US" sz="32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so that you may approve what is excellent, and so be pure and blameless for the day of Christ, </a:t>
            </a:r>
            <a:r>
              <a:rPr lang="en-US" sz="3200" b="1" baseline="300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11 </a:t>
            </a:r>
            <a:r>
              <a:rPr lang="en-US" sz="32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filled with the fruit of righteousness that comes through Jesus Christ, to the glory and praise of God.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Philippians 1:9-11</a:t>
            </a:r>
            <a:endParaRPr lang="en-US" sz="32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7F5B269F-B2C4-4301-B407-D4B678924462}"/>
              </a:ext>
            </a:extLst>
          </p:cNvPr>
          <p:cNvCxnSpPr>
            <a:cxnSpLocks/>
          </p:cNvCxnSpPr>
          <p:nvPr/>
        </p:nvCxnSpPr>
        <p:spPr>
          <a:xfrm>
            <a:off x="-1435261" y="6667377"/>
            <a:ext cx="13428408" cy="0"/>
          </a:xfrm>
          <a:prstGeom prst="straightConnector1">
            <a:avLst/>
          </a:prstGeom>
          <a:ln w="92075">
            <a:solidFill>
              <a:srgbClr val="FFD243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DE19FB3-435F-4D1C-BE3E-3209C47398DB}"/>
              </a:ext>
            </a:extLst>
          </p:cNvPr>
          <p:cNvCxnSpPr>
            <a:cxnSpLocks/>
          </p:cNvCxnSpPr>
          <p:nvPr/>
        </p:nvCxnSpPr>
        <p:spPr>
          <a:xfrm>
            <a:off x="1368950" y="1285460"/>
            <a:ext cx="958397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60804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45F0FB6-6757-422D-A004-5B0782D835CC}"/>
              </a:ext>
            </a:extLst>
          </p:cNvPr>
          <p:cNvSpPr/>
          <p:nvPr/>
        </p:nvSpPr>
        <p:spPr>
          <a:xfrm>
            <a:off x="-314832" y="1736035"/>
            <a:ext cx="12673808" cy="2958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078C66F-ECF6-4698-8882-0B965C8C73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 trans="17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3190" b="10144"/>
          <a:stretch/>
        </p:blipFill>
        <p:spPr>
          <a:xfrm>
            <a:off x="-314832" y="6400803"/>
            <a:ext cx="12882623" cy="457197"/>
          </a:xfrm>
          <a:prstGeom prst="rect">
            <a:avLst/>
          </a:prstGeom>
          <a:solidFill>
            <a:srgbClr val="F9A618"/>
          </a:solidFill>
          <a:ln w="41275"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BED62BD-B87C-4EE5-AC14-63F2F76703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2520" y="199676"/>
            <a:ext cx="10379103" cy="932597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dirty="0"/>
              <a:t>2</a:t>
            </a:r>
            <a:r>
              <a:rPr lang="en-US" sz="4800" dirty="0">
                <a:latin typeface="+mj-lt"/>
              </a:rPr>
              <a:t>. How do we strengthen our integrity?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54970B-192A-4AD4-B84D-79D38B28C2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7687" y="1683027"/>
            <a:ext cx="11436626" cy="3760891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+mj-lt"/>
              </a:rPr>
              <a:t>One way…</a:t>
            </a:r>
          </a:p>
          <a:p>
            <a:pPr algn="ctr"/>
            <a:r>
              <a:rPr lang="en-US" sz="4400" dirty="0">
                <a:latin typeface="+mj-lt"/>
              </a:rPr>
              <a:t>By knowing his “decrees and laws”.</a:t>
            </a:r>
          </a:p>
          <a:p>
            <a:pPr lvl="1" algn="ctr"/>
            <a:r>
              <a:rPr lang="en-US" sz="3000" dirty="0">
                <a:latin typeface="+mj-lt"/>
              </a:rPr>
              <a:t>                                   (1 Kings 9:4)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7F5B269F-B2C4-4301-B407-D4B678924462}"/>
              </a:ext>
            </a:extLst>
          </p:cNvPr>
          <p:cNvCxnSpPr>
            <a:cxnSpLocks/>
          </p:cNvCxnSpPr>
          <p:nvPr/>
        </p:nvCxnSpPr>
        <p:spPr>
          <a:xfrm>
            <a:off x="-1435261" y="6667377"/>
            <a:ext cx="13428408" cy="0"/>
          </a:xfrm>
          <a:prstGeom prst="straightConnector1">
            <a:avLst/>
          </a:prstGeom>
          <a:ln w="92075">
            <a:solidFill>
              <a:srgbClr val="FFD243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DE19FB3-435F-4D1C-BE3E-3209C47398DB}"/>
              </a:ext>
            </a:extLst>
          </p:cNvPr>
          <p:cNvCxnSpPr>
            <a:cxnSpLocks/>
          </p:cNvCxnSpPr>
          <p:nvPr/>
        </p:nvCxnSpPr>
        <p:spPr>
          <a:xfrm>
            <a:off x="1368950" y="1285460"/>
            <a:ext cx="958397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77395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45F0FB6-6757-422D-A004-5B0782D835CC}"/>
              </a:ext>
            </a:extLst>
          </p:cNvPr>
          <p:cNvSpPr/>
          <p:nvPr/>
        </p:nvSpPr>
        <p:spPr>
          <a:xfrm>
            <a:off x="-314832" y="1736035"/>
            <a:ext cx="12673808" cy="2958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078C66F-ECF6-4698-8882-0B965C8C73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 trans="17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3190" b="10144"/>
          <a:stretch/>
        </p:blipFill>
        <p:spPr>
          <a:xfrm>
            <a:off x="-314832" y="6400803"/>
            <a:ext cx="12882623" cy="457197"/>
          </a:xfrm>
          <a:prstGeom prst="rect">
            <a:avLst/>
          </a:prstGeom>
          <a:solidFill>
            <a:srgbClr val="F9A618"/>
          </a:solidFill>
          <a:ln w="41275"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BED62BD-B87C-4EE5-AC14-63F2F76703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860249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dirty="0">
                <a:latin typeface="+mj-lt"/>
              </a:rPr>
              <a:t>3. What should we expect when we live with integrity? </a:t>
            </a:r>
            <a:br>
              <a:rPr lang="en-US" sz="4800" dirty="0">
                <a:latin typeface="+mj-lt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54970B-192A-4AD4-B84D-79D38B28C2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4522" y="2031843"/>
            <a:ext cx="10058400" cy="3573829"/>
          </a:xfrm>
        </p:spPr>
        <p:txBody>
          <a:bodyPr/>
          <a:lstStyle/>
          <a:p>
            <a:endParaRPr lang="en-US" dirty="0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7F5B269F-B2C4-4301-B407-D4B678924462}"/>
              </a:ext>
            </a:extLst>
          </p:cNvPr>
          <p:cNvCxnSpPr>
            <a:cxnSpLocks/>
          </p:cNvCxnSpPr>
          <p:nvPr/>
        </p:nvCxnSpPr>
        <p:spPr>
          <a:xfrm>
            <a:off x="-1435261" y="6667377"/>
            <a:ext cx="13428408" cy="0"/>
          </a:xfrm>
          <a:prstGeom prst="straightConnector1">
            <a:avLst/>
          </a:prstGeom>
          <a:ln w="92075">
            <a:solidFill>
              <a:srgbClr val="FFD243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DE19FB3-435F-4D1C-BE3E-3209C47398DB}"/>
              </a:ext>
            </a:extLst>
          </p:cNvPr>
          <p:cNvCxnSpPr>
            <a:cxnSpLocks/>
          </p:cNvCxnSpPr>
          <p:nvPr/>
        </p:nvCxnSpPr>
        <p:spPr>
          <a:xfrm>
            <a:off x="1304014" y="1630016"/>
            <a:ext cx="958397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02197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45F0FB6-6757-422D-A004-5B0782D835CC}"/>
              </a:ext>
            </a:extLst>
          </p:cNvPr>
          <p:cNvSpPr/>
          <p:nvPr/>
        </p:nvSpPr>
        <p:spPr>
          <a:xfrm>
            <a:off x="-314832" y="1736035"/>
            <a:ext cx="12673808" cy="2958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078C66F-ECF6-4698-8882-0B965C8C73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 trans="17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3190" b="10144"/>
          <a:stretch/>
        </p:blipFill>
        <p:spPr>
          <a:xfrm>
            <a:off x="-314832" y="6400803"/>
            <a:ext cx="12882623" cy="457197"/>
          </a:xfrm>
          <a:prstGeom prst="rect">
            <a:avLst/>
          </a:prstGeom>
          <a:solidFill>
            <a:srgbClr val="F9A618"/>
          </a:solidFill>
          <a:ln w="41275"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BED62BD-B87C-4EE5-AC14-63F2F76703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860249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dirty="0">
                <a:latin typeface="+mj-lt"/>
              </a:rPr>
              <a:t>3. What should we expect when we live with integrity? </a:t>
            </a:r>
            <a:br>
              <a:rPr lang="en-US" sz="4800" dirty="0">
                <a:latin typeface="+mj-lt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54970B-192A-4AD4-B84D-79D38B28C2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4522" y="2031843"/>
            <a:ext cx="10058400" cy="3573829"/>
          </a:xfrm>
        </p:spPr>
        <p:txBody>
          <a:bodyPr/>
          <a:lstStyle/>
          <a:p>
            <a:pPr algn="ctr"/>
            <a:r>
              <a:rPr lang="en-US" sz="36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The bloodthirsty hate a person of integrity</a:t>
            </a:r>
            <a:br>
              <a:rPr lang="en-US" sz="36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36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    and </a:t>
            </a:r>
            <a:r>
              <a:rPr lang="en-US" sz="3600" u="sng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seek to kill </a:t>
            </a:r>
            <a:r>
              <a:rPr lang="en-US" sz="36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the upright.</a:t>
            </a:r>
          </a:p>
          <a:p>
            <a:pPr algn="ctr"/>
            <a:r>
              <a:rPr lang="en-US" sz="36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Proverbs 29:10</a:t>
            </a:r>
            <a:endParaRPr lang="en-US" sz="36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7F5B269F-B2C4-4301-B407-D4B678924462}"/>
              </a:ext>
            </a:extLst>
          </p:cNvPr>
          <p:cNvCxnSpPr>
            <a:cxnSpLocks/>
          </p:cNvCxnSpPr>
          <p:nvPr/>
        </p:nvCxnSpPr>
        <p:spPr>
          <a:xfrm>
            <a:off x="-1435261" y="6667377"/>
            <a:ext cx="13428408" cy="0"/>
          </a:xfrm>
          <a:prstGeom prst="straightConnector1">
            <a:avLst/>
          </a:prstGeom>
          <a:ln w="92075">
            <a:solidFill>
              <a:srgbClr val="FFD243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DE19FB3-435F-4D1C-BE3E-3209C47398DB}"/>
              </a:ext>
            </a:extLst>
          </p:cNvPr>
          <p:cNvCxnSpPr>
            <a:cxnSpLocks/>
          </p:cNvCxnSpPr>
          <p:nvPr/>
        </p:nvCxnSpPr>
        <p:spPr>
          <a:xfrm>
            <a:off x="1304014" y="1630016"/>
            <a:ext cx="958397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82706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45F0FB6-6757-422D-A004-5B0782D835CC}"/>
              </a:ext>
            </a:extLst>
          </p:cNvPr>
          <p:cNvSpPr/>
          <p:nvPr/>
        </p:nvSpPr>
        <p:spPr>
          <a:xfrm>
            <a:off x="-314832" y="1736035"/>
            <a:ext cx="12673808" cy="2958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078C66F-ECF6-4698-8882-0B965C8C73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 trans="17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3190" b="10144"/>
          <a:stretch/>
        </p:blipFill>
        <p:spPr>
          <a:xfrm>
            <a:off x="-314832" y="6400803"/>
            <a:ext cx="12882623" cy="457197"/>
          </a:xfrm>
          <a:prstGeom prst="rect">
            <a:avLst/>
          </a:prstGeom>
          <a:solidFill>
            <a:srgbClr val="F9A618"/>
          </a:solidFill>
          <a:ln w="41275"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BED62BD-B87C-4EE5-AC14-63F2F76703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860249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dirty="0">
                <a:latin typeface="+mj-lt"/>
              </a:rPr>
              <a:t>3. What should we expect when we live with integrity? </a:t>
            </a:r>
            <a:br>
              <a:rPr lang="en-US" sz="4800" dirty="0">
                <a:latin typeface="+mj-lt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54970B-192A-4AD4-B84D-79D38B28C2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914" y="1900850"/>
            <a:ext cx="11887129" cy="4614961"/>
          </a:xfrm>
        </p:spPr>
        <p:txBody>
          <a:bodyPr>
            <a:normAutofit lnSpcReduction="10000"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latin typeface="+mj-lt"/>
              </a:rPr>
              <a:t>Psalm 41:12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Because of my </a:t>
            </a:r>
            <a:r>
              <a:rPr lang="en-US" sz="2400" u="sng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integrity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 you uphold me and </a:t>
            </a:r>
            <a:r>
              <a:rPr lang="en-US" sz="2400" b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set me in your presence forever.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2400" b="1" dirty="0">
              <a:solidFill>
                <a:srgbClr val="000000"/>
              </a:solidFill>
              <a:effectLst/>
              <a:latin typeface="+mj-lt"/>
              <a:ea typeface="Calibri" panose="020F0502020204030204" pitchFamily="34" charset="0"/>
            </a:endParaRPr>
          </a:p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Psalm 25:21</a:t>
            </a:r>
            <a:br>
              <a:rPr lang="en-US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May </a:t>
            </a:r>
            <a:r>
              <a:rPr lang="en-US" sz="2400" u="sng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integrity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 and uprightness </a:t>
            </a:r>
            <a:r>
              <a:rPr lang="en-US" sz="2400" b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protect me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because my hope, </a:t>
            </a:r>
            <a:r>
              <a:rPr lang="en-US" sz="2400" cap="small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Lord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is in you.</a:t>
            </a:r>
          </a:p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>
              <a:solidFill>
                <a:srgbClr val="000000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Proverbs 10:9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Whoever walks in </a:t>
            </a:r>
            <a:r>
              <a:rPr lang="en-US" sz="2400" u="sng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integrity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 walks </a:t>
            </a:r>
            <a:r>
              <a:rPr lang="en-US" sz="2400" b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securely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but whoever takes crooked paths will be found out.</a:t>
            </a:r>
            <a:endParaRPr lang="en-US" sz="2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>
              <a:solidFill>
                <a:srgbClr val="000000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Proverbs 11:3</a:t>
            </a:r>
            <a:endParaRPr lang="en-US" sz="2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The </a:t>
            </a:r>
            <a:r>
              <a:rPr lang="en-US" sz="2400" u="sng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integrity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 of the upright </a:t>
            </a:r>
            <a:r>
              <a:rPr lang="en-US" sz="2400" b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guides them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, 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but the unfaithful are </a:t>
            </a:r>
            <a:r>
              <a:rPr lang="en-US" sz="2400" b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destroyed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 by their duplicity.</a:t>
            </a:r>
            <a:endParaRPr lang="en-US" sz="2400" b="1" dirty="0">
              <a:solidFill>
                <a:srgbClr val="000000"/>
              </a:solidFill>
              <a:effectLst/>
              <a:latin typeface="+mj-lt"/>
              <a:ea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0000"/>
              </a:solidFill>
              <a:latin typeface="Segoe UI" panose="020B0502040204020203" pitchFamily="34" charset="0"/>
            </a:endParaRP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7F5B269F-B2C4-4301-B407-D4B678924462}"/>
              </a:ext>
            </a:extLst>
          </p:cNvPr>
          <p:cNvCxnSpPr>
            <a:cxnSpLocks/>
          </p:cNvCxnSpPr>
          <p:nvPr/>
        </p:nvCxnSpPr>
        <p:spPr>
          <a:xfrm>
            <a:off x="-1435261" y="6667377"/>
            <a:ext cx="13428408" cy="0"/>
          </a:xfrm>
          <a:prstGeom prst="straightConnector1">
            <a:avLst/>
          </a:prstGeom>
          <a:ln w="92075">
            <a:solidFill>
              <a:srgbClr val="FFD243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DE19FB3-435F-4D1C-BE3E-3209C47398DB}"/>
              </a:ext>
            </a:extLst>
          </p:cNvPr>
          <p:cNvCxnSpPr>
            <a:cxnSpLocks/>
          </p:cNvCxnSpPr>
          <p:nvPr/>
        </p:nvCxnSpPr>
        <p:spPr>
          <a:xfrm>
            <a:off x="1304014" y="1630016"/>
            <a:ext cx="958397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89114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45F0FB6-6757-422D-A004-5B0782D835CC}"/>
              </a:ext>
            </a:extLst>
          </p:cNvPr>
          <p:cNvSpPr/>
          <p:nvPr/>
        </p:nvSpPr>
        <p:spPr>
          <a:xfrm>
            <a:off x="-314832" y="1736035"/>
            <a:ext cx="12673808" cy="2958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078C66F-ECF6-4698-8882-0B965C8C73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 trans="17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3190" b="10144"/>
          <a:stretch/>
        </p:blipFill>
        <p:spPr>
          <a:xfrm>
            <a:off x="-314832" y="6400803"/>
            <a:ext cx="12882623" cy="457197"/>
          </a:xfrm>
          <a:prstGeom prst="rect">
            <a:avLst/>
          </a:prstGeom>
          <a:solidFill>
            <a:srgbClr val="F9A618"/>
          </a:solidFill>
          <a:ln w="41275"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BED62BD-B87C-4EE5-AC14-63F2F76703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860249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dirty="0">
                <a:latin typeface="+mj-lt"/>
              </a:rPr>
              <a:t>3. What should we expect when we live with integrity? </a:t>
            </a:r>
            <a:br>
              <a:rPr lang="en-US" sz="4800" dirty="0">
                <a:latin typeface="+mj-lt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54970B-192A-4AD4-B84D-79D38B28C2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4522" y="2031843"/>
            <a:ext cx="10058400" cy="3573829"/>
          </a:xfrm>
        </p:spPr>
        <p:txBody>
          <a:bodyPr>
            <a:normAutofit/>
          </a:bodyPr>
          <a:lstStyle/>
          <a:p>
            <a:pPr marL="742950" indent="-742950" algn="ctr">
              <a:buClr>
                <a:schemeClr val="tx1"/>
              </a:buClr>
              <a:buFont typeface="+mj-lt"/>
              <a:buAutoNum type="alphaUcPeriod"/>
            </a:pPr>
            <a:r>
              <a:rPr lang="en-US" sz="3600" dirty="0">
                <a:latin typeface="+mj-lt"/>
              </a:rPr>
              <a:t> </a:t>
            </a:r>
            <a:r>
              <a:rPr lang="en-US" sz="3600" b="1" dirty="0">
                <a:latin typeface="+mj-lt"/>
              </a:rPr>
              <a:t>Opposition</a:t>
            </a:r>
            <a:r>
              <a:rPr lang="en-US" sz="3600" dirty="0">
                <a:latin typeface="+mj-lt"/>
              </a:rPr>
              <a:t>. </a:t>
            </a:r>
            <a:r>
              <a:rPr lang="en-US" sz="2800" dirty="0">
                <a:latin typeface="+mj-lt"/>
              </a:rPr>
              <a:t>(by people who don’t fear God)</a:t>
            </a:r>
          </a:p>
          <a:p>
            <a:pPr marL="742950" indent="-742950" algn="ctr">
              <a:buClr>
                <a:schemeClr val="tx1"/>
              </a:buClr>
              <a:buFont typeface="+mj-lt"/>
              <a:buAutoNum type="alphaUcPeriod"/>
            </a:pPr>
            <a:endParaRPr lang="en-US" sz="2800" dirty="0">
              <a:latin typeface="+mj-lt"/>
            </a:endParaRPr>
          </a:p>
          <a:p>
            <a:pPr marL="742950" indent="-742950" algn="ctr">
              <a:buClr>
                <a:schemeClr val="tx1"/>
              </a:buClr>
              <a:buFont typeface="+mj-lt"/>
              <a:buAutoNum type="alphaUcPeriod"/>
            </a:pPr>
            <a:r>
              <a:rPr lang="en-US" sz="3600" dirty="0">
                <a:latin typeface="+mj-lt"/>
              </a:rPr>
              <a:t> </a:t>
            </a:r>
            <a:r>
              <a:rPr lang="en-US" sz="3600" b="1" dirty="0">
                <a:latin typeface="+mj-lt"/>
              </a:rPr>
              <a:t>Strength. </a:t>
            </a:r>
            <a:r>
              <a:rPr lang="en-US" sz="3600" dirty="0">
                <a:latin typeface="+mj-lt"/>
              </a:rPr>
              <a:t>(by God himself!)</a:t>
            </a:r>
          </a:p>
          <a:p>
            <a:pPr marL="0" indent="0" algn="ctr">
              <a:buClr>
                <a:schemeClr val="tx1"/>
              </a:buClr>
              <a:buNone/>
            </a:pPr>
            <a:endParaRPr lang="en-US" sz="3600" dirty="0">
              <a:latin typeface="+mj-lt"/>
            </a:endParaRP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7F5B269F-B2C4-4301-B407-D4B678924462}"/>
              </a:ext>
            </a:extLst>
          </p:cNvPr>
          <p:cNvCxnSpPr>
            <a:cxnSpLocks/>
          </p:cNvCxnSpPr>
          <p:nvPr/>
        </p:nvCxnSpPr>
        <p:spPr>
          <a:xfrm>
            <a:off x="-1435261" y="6667377"/>
            <a:ext cx="13428408" cy="0"/>
          </a:xfrm>
          <a:prstGeom prst="straightConnector1">
            <a:avLst/>
          </a:prstGeom>
          <a:ln w="92075">
            <a:solidFill>
              <a:srgbClr val="FFD243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DE19FB3-435F-4D1C-BE3E-3209C47398DB}"/>
              </a:ext>
            </a:extLst>
          </p:cNvPr>
          <p:cNvCxnSpPr>
            <a:cxnSpLocks/>
          </p:cNvCxnSpPr>
          <p:nvPr/>
        </p:nvCxnSpPr>
        <p:spPr>
          <a:xfrm>
            <a:off x="1304014" y="1630016"/>
            <a:ext cx="958397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05118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078C66F-ECF6-4698-8882-0B965C8C73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 trans="17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3190" b="10144"/>
          <a:stretch/>
        </p:blipFill>
        <p:spPr>
          <a:xfrm>
            <a:off x="-314832" y="6400803"/>
            <a:ext cx="12882623" cy="457197"/>
          </a:xfrm>
          <a:prstGeom prst="rect">
            <a:avLst/>
          </a:prstGeom>
          <a:solidFill>
            <a:srgbClr val="F9A618"/>
          </a:solidFill>
          <a:ln w="41275"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BED62BD-B87C-4EE5-AC14-63F2F7670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8000" dirty="0">
                <a:solidFill>
                  <a:schemeClr val="tx1"/>
                </a:solidFill>
              </a:rPr>
              <a:t>Integrity</a:t>
            </a:r>
            <a:endParaRPr lang="en-US" sz="7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54970B-192A-4AD4-B84D-79D38B28C2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449290"/>
            <a:ext cx="10972800" cy="3760891"/>
          </a:xfrm>
        </p:spPr>
        <p:txBody>
          <a:bodyPr/>
          <a:lstStyle/>
          <a:p>
            <a:pPr>
              <a:spcAft>
                <a:spcPts val="3000"/>
              </a:spcAft>
            </a:pPr>
            <a:r>
              <a:rPr lang="en-US" sz="3200" dirty="0">
                <a:latin typeface="+mj-lt"/>
              </a:rPr>
              <a:t>1. What is integrity? (Biblically)</a:t>
            </a:r>
          </a:p>
          <a:p>
            <a:pPr>
              <a:spcAft>
                <a:spcPts val="3000"/>
              </a:spcAft>
            </a:pPr>
            <a:r>
              <a:rPr lang="en-US" sz="3200" dirty="0">
                <a:latin typeface="+mj-lt"/>
              </a:rPr>
              <a:t>2. How do we strengthen our integrity?</a:t>
            </a:r>
          </a:p>
          <a:p>
            <a:pPr>
              <a:spcAft>
                <a:spcPts val="3000"/>
              </a:spcAft>
            </a:pPr>
            <a:r>
              <a:rPr lang="en-US" sz="3200" dirty="0">
                <a:latin typeface="+mj-lt"/>
              </a:rPr>
              <a:t>3. What should we expect when we live with integrity? </a:t>
            </a:r>
          </a:p>
          <a:p>
            <a:endParaRPr lang="en-US" dirty="0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7F5B269F-B2C4-4301-B407-D4B678924462}"/>
              </a:ext>
            </a:extLst>
          </p:cNvPr>
          <p:cNvCxnSpPr>
            <a:cxnSpLocks/>
          </p:cNvCxnSpPr>
          <p:nvPr/>
        </p:nvCxnSpPr>
        <p:spPr>
          <a:xfrm>
            <a:off x="-1435261" y="6667377"/>
            <a:ext cx="13428408" cy="0"/>
          </a:xfrm>
          <a:prstGeom prst="straightConnector1">
            <a:avLst/>
          </a:prstGeom>
          <a:ln w="92075">
            <a:solidFill>
              <a:srgbClr val="FFD243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01437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078C66F-ECF6-4698-8882-0B965C8C73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 trans="17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3190" b="10144"/>
          <a:stretch/>
        </p:blipFill>
        <p:spPr>
          <a:xfrm>
            <a:off x="-314832" y="6400803"/>
            <a:ext cx="12882623" cy="457197"/>
          </a:xfrm>
          <a:prstGeom prst="rect">
            <a:avLst/>
          </a:prstGeom>
          <a:solidFill>
            <a:srgbClr val="F9A618"/>
          </a:solidFill>
          <a:ln w="41275"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BED62BD-B87C-4EE5-AC14-63F2F7670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8000" dirty="0">
                <a:solidFill>
                  <a:schemeClr val="tx1"/>
                </a:solidFill>
              </a:rPr>
              <a:t>Integrity</a:t>
            </a:r>
            <a:endParaRPr lang="en-US" sz="7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54970B-192A-4AD4-B84D-79D38B28C2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449290"/>
            <a:ext cx="10972800" cy="3760891"/>
          </a:xfrm>
        </p:spPr>
        <p:txBody>
          <a:bodyPr/>
          <a:lstStyle/>
          <a:p>
            <a:pPr>
              <a:spcAft>
                <a:spcPts val="3000"/>
              </a:spcAft>
            </a:pPr>
            <a:r>
              <a:rPr lang="en-US" sz="3200" dirty="0">
                <a:latin typeface="+mj-lt"/>
              </a:rPr>
              <a:t>1. What is integrity? (Biblically)</a:t>
            </a:r>
          </a:p>
          <a:p>
            <a:pPr>
              <a:spcAft>
                <a:spcPts val="3000"/>
              </a:spcAft>
            </a:pPr>
            <a:r>
              <a:rPr lang="en-US" sz="3200" dirty="0">
                <a:latin typeface="+mj-lt"/>
              </a:rPr>
              <a:t>2. How do we strengthen our integrity?</a:t>
            </a:r>
          </a:p>
          <a:p>
            <a:pPr>
              <a:spcAft>
                <a:spcPts val="3000"/>
              </a:spcAft>
            </a:pPr>
            <a:r>
              <a:rPr lang="en-US" sz="3200" dirty="0">
                <a:latin typeface="+mj-lt"/>
              </a:rPr>
              <a:t>3. What should we expect when we live with integrity? </a:t>
            </a:r>
          </a:p>
          <a:p>
            <a:endParaRPr lang="en-US" dirty="0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7F5B269F-B2C4-4301-B407-D4B678924462}"/>
              </a:ext>
            </a:extLst>
          </p:cNvPr>
          <p:cNvCxnSpPr>
            <a:cxnSpLocks/>
          </p:cNvCxnSpPr>
          <p:nvPr/>
        </p:nvCxnSpPr>
        <p:spPr>
          <a:xfrm>
            <a:off x="-1435261" y="6667377"/>
            <a:ext cx="13428408" cy="0"/>
          </a:xfrm>
          <a:prstGeom prst="straightConnector1">
            <a:avLst/>
          </a:prstGeom>
          <a:ln w="92075">
            <a:solidFill>
              <a:srgbClr val="FFD243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7622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45F0FB6-6757-422D-A004-5B0782D835CC}"/>
              </a:ext>
            </a:extLst>
          </p:cNvPr>
          <p:cNvSpPr/>
          <p:nvPr/>
        </p:nvSpPr>
        <p:spPr>
          <a:xfrm>
            <a:off x="-314832" y="1736035"/>
            <a:ext cx="12673808" cy="2958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078C66F-ECF6-4698-8882-0B965C8C73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 trans="17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3190" b="10144"/>
          <a:stretch/>
        </p:blipFill>
        <p:spPr>
          <a:xfrm>
            <a:off x="-314832" y="6400803"/>
            <a:ext cx="12882623" cy="457197"/>
          </a:xfrm>
          <a:prstGeom prst="rect">
            <a:avLst/>
          </a:prstGeom>
          <a:solidFill>
            <a:srgbClr val="F9A618"/>
          </a:solidFill>
          <a:ln w="41275"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BED62BD-B87C-4EE5-AC14-63F2F76703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860249"/>
          </a:xfrm>
        </p:spPr>
        <p:txBody>
          <a:bodyPr>
            <a:normAutofit/>
          </a:bodyPr>
          <a:lstStyle/>
          <a:p>
            <a:pPr algn="ctr"/>
            <a:r>
              <a:rPr lang="en-US" sz="4800" dirty="0">
                <a:latin typeface="+mj-lt"/>
              </a:rPr>
              <a:t>Daniel: a man of integrity</a:t>
            </a:r>
            <a:br>
              <a:rPr lang="en-US" sz="4800" dirty="0">
                <a:latin typeface="+mj-lt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54970B-192A-4AD4-B84D-79D38B28C2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4522" y="2031843"/>
            <a:ext cx="10058400" cy="3573829"/>
          </a:xfrm>
        </p:spPr>
        <p:txBody>
          <a:bodyPr/>
          <a:lstStyle/>
          <a:p>
            <a:endParaRPr lang="en-US" dirty="0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7F5B269F-B2C4-4301-B407-D4B678924462}"/>
              </a:ext>
            </a:extLst>
          </p:cNvPr>
          <p:cNvCxnSpPr>
            <a:cxnSpLocks/>
          </p:cNvCxnSpPr>
          <p:nvPr/>
        </p:nvCxnSpPr>
        <p:spPr>
          <a:xfrm>
            <a:off x="-1435261" y="6667377"/>
            <a:ext cx="13428408" cy="0"/>
          </a:xfrm>
          <a:prstGeom prst="straightConnector1">
            <a:avLst/>
          </a:prstGeom>
          <a:ln w="92075">
            <a:solidFill>
              <a:srgbClr val="FFD243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DE19FB3-435F-4D1C-BE3E-3209C47398DB}"/>
              </a:ext>
            </a:extLst>
          </p:cNvPr>
          <p:cNvCxnSpPr>
            <a:cxnSpLocks/>
          </p:cNvCxnSpPr>
          <p:nvPr/>
        </p:nvCxnSpPr>
        <p:spPr>
          <a:xfrm>
            <a:off x="1304014" y="1630016"/>
            <a:ext cx="958397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9093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45F0FB6-6757-422D-A004-5B0782D835CC}"/>
              </a:ext>
            </a:extLst>
          </p:cNvPr>
          <p:cNvSpPr/>
          <p:nvPr/>
        </p:nvSpPr>
        <p:spPr>
          <a:xfrm>
            <a:off x="-314832" y="1736035"/>
            <a:ext cx="12673808" cy="2958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078C66F-ECF6-4698-8882-0B965C8C73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 trans="17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3190" b="10144"/>
          <a:stretch/>
        </p:blipFill>
        <p:spPr>
          <a:xfrm>
            <a:off x="-314832" y="6400803"/>
            <a:ext cx="12882623" cy="457197"/>
          </a:xfrm>
          <a:prstGeom prst="rect">
            <a:avLst/>
          </a:prstGeom>
          <a:solidFill>
            <a:srgbClr val="F9A618"/>
          </a:solidFill>
          <a:ln w="41275"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BED62BD-B87C-4EE5-AC14-63F2F76703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860249"/>
          </a:xfrm>
        </p:spPr>
        <p:txBody>
          <a:bodyPr>
            <a:normAutofit/>
          </a:bodyPr>
          <a:lstStyle/>
          <a:p>
            <a:pPr algn="ctr"/>
            <a:r>
              <a:rPr lang="en-US" sz="4800" dirty="0">
                <a:latin typeface="+mj-lt"/>
              </a:rPr>
              <a:t>1 Peter 3:13-17</a:t>
            </a:r>
            <a:br>
              <a:rPr lang="en-US" sz="4800" dirty="0">
                <a:latin typeface="+mj-lt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54970B-192A-4AD4-B84D-79D38B28C2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4522" y="2031843"/>
            <a:ext cx="10058400" cy="3573829"/>
          </a:xfrm>
        </p:spPr>
        <p:txBody>
          <a:bodyPr/>
          <a:lstStyle/>
          <a:p>
            <a:endParaRPr lang="en-US" dirty="0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7F5B269F-B2C4-4301-B407-D4B678924462}"/>
              </a:ext>
            </a:extLst>
          </p:cNvPr>
          <p:cNvCxnSpPr>
            <a:cxnSpLocks/>
          </p:cNvCxnSpPr>
          <p:nvPr/>
        </p:nvCxnSpPr>
        <p:spPr>
          <a:xfrm>
            <a:off x="-1435261" y="6667377"/>
            <a:ext cx="13428408" cy="0"/>
          </a:xfrm>
          <a:prstGeom prst="straightConnector1">
            <a:avLst/>
          </a:prstGeom>
          <a:ln w="92075">
            <a:solidFill>
              <a:srgbClr val="FFD243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DE19FB3-435F-4D1C-BE3E-3209C47398DB}"/>
              </a:ext>
            </a:extLst>
          </p:cNvPr>
          <p:cNvCxnSpPr>
            <a:cxnSpLocks/>
          </p:cNvCxnSpPr>
          <p:nvPr/>
        </p:nvCxnSpPr>
        <p:spPr>
          <a:xfrm>
            <a:off x="1304014" y="1630016"/>
            <a:ext cx="958397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95078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45F0FB6-6757-422D-A004-5B0782D835CC}"/>
              </a:ext>
            </a:extLst>
          </p:cNvPr>
          <p:cNvSpPr/>
          <p:nvPr/>
        </p:nvSpPr>
        <p:spPr>
          <a:xfrm>
            <a:off x="-314832" y="1736035"/>
            <a:ext cx="12673808" cy="2958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078C66F-ECF6-4698-8882-0B965C8C73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 trans="17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3190" b="10144"/>
          <a:stretch/>
        </p:blipFill>
        <p:spPr>
          <a:xfrm>
            <a:off x="-314832" y="6400803"/>
            <a:ext cx="12882623" cy="457197"/>
          </a:xfrm>
          <a:prstGeom prst="rect">
            <a:avLst/>
          </a:prstGeom>
          <a:solidFill>
            <a:srgbClr val="F9A618"/>
          </a:solidFill>
          <a:ln w="41275"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BED62BD-B87C-4EE5-AC14-63F2F76703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932597"/>
          </a:xfrm>
        </p:spPr>
        <p:txBody>
          <a:bodyPr/>
          <a:lstStyle/>
          <a:p>
            <a:pPr algn="ctr"/>
            <a:r>
              <a:rPr lang="en-US" sz="4800" dirty="0">
                <a:latin typeface="+mj-lt"/>
              </a:rPr>
              <a:t>1. What is integrity? (Biblically)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54970B-192A-4AD4-B84D-79D38B28C2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7687" y="1683027"/>
            <a:ext cx="11436626" cy="3760891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latin typeface="+mj-lt"/>
              </a:rPr>
              <a:t>Biblical Integrity: </a:t>
            </a:r>
          </a:p>
          <a:p>
            <a:pPr algn="ctr"/>
            <a:r>
              <a:rPr lang="en-US" sz="4400" dirty="0">
                <a:latin typeface="+mj-lt"/>
              </a:rPr>
              <a:t>Someone who </a:t>
            </a:r>
            <a:r>
              <a:rPr lang="en-US" sz="4400" b="1" dirty="0">
                <a:latin typeface="+mj-lt"/>
              </a:rPr>
              <a:t>fears God </a:t>
            </a:r>
            <a:r>
              <a:rPr lang="en-US" sz="4400" dirty="0">
                <a:latin typeface="+mj-lt"/>
              </a:rPr>
              <a:t>above all else. 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7F5B269F-B2C4-4301-B407-D4B678924462}"/>
              </a:ext>
            </a:extLst>
          </p:cNvPr>
          <p:cNvCxnSpPr>
            <a:cxnSpLocks/>
          </p:cNvCxnSpPr>
          <p:nvPr/>
        </p:nvCxnSpPr>
        <p:spPr>
          <a:xfrm>
            <a:off x="-1435261" y="6667377"/>
            <a:ext cx="13428408" cy="0"/>
          </a:xfrm>
          <a:prstGeom prst="straightConnector1">
            <a:avLst/>
          </a:prstGeom>
          <a:ln w="92075">
            <a:solidFill>
              <a:srgbClr val="FFD243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DE19FB3-435F-4D1C-BE3E-3209C47398DB}"/>
              </a:ext>
            </a:extLst>
          </p:cNvPr>
          <p:cNvCxnSpPr>
            <a:cxnSpLocks/>
          </p:cNvCxnSpPr>
          <p:nvPr/>
        </p:nvCxnSpPr>
        <p:spPr>
          <a:xfrm>
            <a:off x="1368950" y="1285460"/>
            <a:ext cx="958397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98213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45F0FB6-6757-422D-A004-5B0782D835CC}"/>
              </a:ext>
            </a:extLst>
          </p:cNvPr>
          <p:cNvSpPr/>
          <p:nvPr/>
        </p:nvSpPr>
        <p:spPr>
          <a:xfrm>
            <a:off x="-314832" y="1736035"/>
            <a:ext cx="12673808" cy="2958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078C66F-ECF6-4698-8882-0B965C8C73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 trans="17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3190" b="10144"/>
          <a:stretch/>
        </p:blipFill>
        <p:spPr>
          <a:xfrm>
            <a:off x="-314832" y="6400803"/>
            <a:ext cx="12882623" cy="457197"/>
          </a:xfrm>
          <a:prstGeom prst="rect">
            <a:avLst/>
          </a:prstGeom>
          <a:solidFill>
            <a:srgbClr val="F9A618"/>
          </a:solidFill>
          <a:ln w="41275"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BED62BD-B87C-4EE5-AC14-63F2F76703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932597"/>
          </a:xfrm>
        </p:spPr>
        <p:txBody>
          <a:bodyPr/>
          <a:lstStyle/>
          <a:p>
            <a:pPr algn="ctr"/>
            <a:r>
              <a:rPr lang="en-US" sz="4800" dirty="0">
                <a:latin typeface="+mj-lt"/>
              </a:rPr>
              <a:t>Mark 12:13-14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54970B-192A-4AD4-B84D-79D38B28C2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4522" y="1766799"/>
            <a:ext cx="10058400" cy="3760891"/>
          </a:xfrm>
        </p:spPr>
        <p:txBody>
          <a:bodyPr>
            <a:norm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800" b="1" baseline="300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13 </a:t>
            </a:r>
            <a:r>
              <a:rPr lang="en-US" sz="2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Later they sent some of the Pharisees and Herodians to Jesus to catch him in his words. </a:t>
            </a:r>
            <a:r>
              <a:rPr lang="en-US" sz="2800" b="1" baseline="300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14 </a:t>
            </a:r>
            <a:r>
              <a:rPr lang="en-US" sz="2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They came to him and said, “Teacher, we know that you are a man of integrity. </a:t>
            </a:r>
            <a:r>
              <a:rPr lang="en-US" sz="2800" u="sng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You aren’t swayed by others</a:t>
            </a:r>
            <a:r>
              <a:rPr lang="en-US" sz="2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because you pay no attention to who they are; but </a:t>
            </a:r>
            <a:r>
              <a:rPr lang="en-US" sz="2800" u="sng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you teach the way of God </a:t>
            </a:r>
            <a:r>
              <a:rPr lang="en-US" sz="2800" b="1" u="sng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in accordance with the truth</a:t>
            </a:r>
            <a:r>
              <a:rPr lang="en-US" sz="2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Is it right to pay the imperial tax to Caesar or not?</a:t>
            </a:r>
            <a:endParaRPr lang="en-US" sz="28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7F5B269F-B2C4-4301-B407-D4B678924462}"/>
              </a:ext>
            </a:extLst>
          </p:cNvPr>
          <p:cNvCxnSpPr>
            <a:cxnSpLocks/>
          </p:cNvCxnSpPr>
          <p:nvPr/>
        </p:nvCxnSpPr>
        <p:spPr>
          <a:xfrm>
            <a:off x="-1435261" y="6667377"/>
            <a:ext cx="13428408" cy="0"/>
          </a:xfrm>
          <a:prstGeom prst="straightConnector1">
            <a:avLst/>
          </a:prstGeom>
          <a:ln w="92075">
            <a:solidFill>
              <a:srgbClr val="FFD243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DE19FB3-435F-4D1C-BE3E-3209C47398DB}"/>
              </a:ext>
            </a:extLst>
          </p:cNvPr>
          <p:cNvCxnSpPr>
            <a:cxnSpLocks/>
          </p:cNvCxnSpPr>
          <p:nvPr/>
        </p:nvCxnSpPr>
        <p:spPr>
          <a:xfrm>
            <a:off x="1368950" y="1285460"/>
            <a:ext cx="958397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56136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45F0FB6-6757-422D-A004-5B0782D835CC}"/>
              </a:ext>
            </a:extLst>
          </p:cNvPr>
          <p:cNvSpPr/>
          <p:nvPr/>
        </p:nvSpPr>
        <p:spPr>
          <a:xfrm>
            <a:off x="-314832" y="1736035"/>
            <a:ext cx="12673808" cy="2958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078C66F-ECF6-4698-8882-0B965C8C73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 trans="17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3190" b="10144"/>
          <a:stretch/>
        </p:blipFill>
        <p:spPr>
          <a:xfrm>
            <a:off x="-314832" y="6400803"/>
            <a:ext cx="12882623" cy="457197"/>
          </a:xfrm>
          <a:prstGeom prst="rect">
            <a:avLst/>
          </a:prstGeom>
          <a:solidFill>
            <a:srgbClr val="F9A618"/>
          </a:solidFill>
          <a:ln w="41275"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BED62BD-B87C-4EE5-AC14-63F2F76703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932597"/>
          </a:xfrm>
        </p:spPr>
        <p:txBody>
          <a:bodyPr/>
          <a:lstStyle/>
          <a:p>
            <a:pPr algn="ctr"/>
            <a:r>
              <a:rPr lang="en-US" sz="4800" dirty="0">
                <a:latin typeface="+mj-lt"/>
              </a:rPr>
              <a:t>1 Kings 9:4 (ESV)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54970B-192A-4AD4-B84D-79D38B28C2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4522" y="1766799"/>
            <a:ext cx="10058400" cy="3760891"/>
          </a:xfrm>
        </p:spPr>
        <p:txBody>
          <a:bodyPr>
            <a:norm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800" b="1" baseline="300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4 </a:t>
            </a:r>
            <a:r>
              <a:rPr lang="en-US" sz="2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And as for you, if you will walk before me, as David your father walked, with integrity of heart and uprightness, </a:t>
            </a:r>
            <a:r>
              <a:rPr lang="en-US" sz="2800" u="sng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doing according to all that I have commanded you</a:t>
            </a:r>
            <a:r>
              <a:rPr lang="en-US" sz="2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and </a:t>
            </a:r>
            <a:r>
              <a:rPr lang="en-US" sz="2800" b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keeping my statutes (decrees) and my rules</a:t>
            </a:r>
            <a:r>
              <a:rPr lang="en-US" sz="2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(laws), </a:t>
            </a:r>
            <a:r>
              <a:rPr lang="en-US" sz="2800" b="1" baseline="300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en-US" sz="2800" b="1" baseline="300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then I will establish your royal throne over Israel forever, as I promised David your father…</a:t>
            </a:r>
            <a:endParaRPr lang="en-US" sz="40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7F5B269F-B2C4-4301-B407-D4B678924462}"/>
              </a:ext>
            </a:extLst>
          </p:cNvPr>
          <p:cNvCxnSpPr>
            <a:cxnSpLocks/>
          </p:cNvCxnSpPr>
          <p:nvPr/>
        </p:nvCxnSpPr>
        <p:spPr>
          <a:xfrm>
            <a:off x="-1435261" y="6667377"/>
            <a:ext cx="13428408" cy="0"/>
          </a:xfrm>
          <a:prstGeom prst="straightConnector1">
            <a:avLst/>
          </a:prstGeom>
          <a:ln w="92075">
            <a:solidFill>
              <a:srgbClr val="FFD243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DE19FB3-435F-4D1C-BE3E-3209C47398DB}"/>
              </a:ext>
            </a:extLst>
          </p:cNvPr>
          <p:cNvCxnSpPr>
            <a:cxnSpLocks/>
          </p:cNvCxnSpPr>
          <p:nvPr/>
        </p:nvCxnSpPr>
        <p:spPr>
          <a:xfrm>
            <a:off x="1368950" y="1285460"/>
            <a:ext cx="958397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60786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45F0FB6-6757-422D-A004-5B0782D835CC}"/>
              </a:ext>
            </a:extLst>
          </p:cNvPr>
          <p:cNvSpPr/>
          <p:nvPr/>
        </p:nvSpPr>
        <p:spPr>
          <a:xfrm>
            <a:off x="-314832" y="1736035"/>
            <a:ext cx="12673808" cy="2958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078C66F-ECF6-4698-8882-0B965C8C73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 trans="17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3190" b="10144"/>
          <a:stretch/>
        </p:blipFill>
        <p:spPr>
          <a:xfrm>
            <a:off x="-314832" y="6400803"/>
            <a:ext cx="12882623" cy="457197"/>
          </a:xfrm>
          <a:prstGeom prst="rect">
            <a:avLst/>
          </a:prstGeom>
          <a:solidFill>
            <a:srgbClr val="F9A618"/>
          </a:solidFill>
          <a:ln w="41275"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BED62BD-B87C-4EE5-AC14-63F2F76703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932597"/>
          </a:xfrm>
        </p:spPr>
        <p:txBody>
          <a:bodyPr/>
          <a:lstStyle/>
          <a:p>
            <a:pPr algn="ctr"/>
            <a:r>
              <a:rPr lang="en-US" sz="4800" dirty="0">
                <a:latin typeface="+mj-lt"/>
              </a:rPr>
              <a:t>Nehemiah 7:2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54970B-192A-4AD4-B84D-79D38B28C2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4522" y="1766799"/>
            <a:ext cx="10058400" cy="3760891"/>
          </a:xfrm>
        </p:spPr>
        <p:txBody>
          <a:bodyPr>
            <a:norm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40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 put in charge of Jerusalem my brother </a:t>
            </a:r>
            <a:r>
              <a:rPr lang="en-US" sz="40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Hanani</a:t>
            </a:r>
            <a:r>
              <a:rPr lang="en-US" sz="40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along with Hananiah the commander of the citadel, because he was </a:t>
            </a:r>
            <a:r>
              <a:rPr lang="en-US" sz="4000" u="sng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 man of integrity and </a:t>
            </a:r>
            <a:r>
              <a:rPr lang="en-US" sz="4000" b="1" u="sng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feared God </a:t>
            </a:r>
            <a:r>
              <a:rPr lang="en-US" sz="40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more than most people do.</a:t>
            </a:r>
            <a:endParaRPr lang="en-US" sz="40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7F5B269F-B2C4-4301-B407-D4B678924462}"/>
              </a:ext>
            </a:extLst>
          </p:cNvPr>
          <p:cNvCxnSpPr>
            <a:cxnSpLocks/>
          </p:cNvCxnSpPr>
          <p:nvPr/>
        </p:nvCxnSpPr>
        <p:spPr>
          <a:xfrm>
            <a:off x="-1435261" y="6667377"/>
            <a:ext cx="13428408" cy="0"/>
          </a:xfrm>
          <a:prstGeom prst="straightConnector1">
            <a:avLst/>
          </a:prstGeom>
          <a:ln w="92075">
            <a:solidFill>
              <a:srgbClr val="FFD243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DE19FB3-435F-4D1C-BE3E-3209C47398DB}"/>
              </a:ext>
            </a:extLst>
          </p:cNvPr>
          <p:cNvCxnSpPr>
            <a:cxnSpLocks/>
          </p:cNvCxnSpPr>
          <p:nvPr/>
        </p:nvCxnSpPr>
        <p:spPr>
          <a:xfrm>
            <a:off x="1368950" y="1285460"/>
            <a:ext cx="958397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12791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45F0FB6-6757-422D-A004-5B0782D835CC}"/>
              </a:ext>
            </a:extLst>
          </p:cNvPr>
          <p:cNvSpPr/>
          <p:nvPr/>
        </p:nvSpPr>
        <p:spPr>
          <a:xfrm>
            <a:off x="-314832" y="1736035"/>
            <a:ext cx="12673808" cy="2958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078C66F-ECF6-4698-8882-0B965C8C73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 trans="17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3190" b="10144"/>
          <a:stretch/>
        </p:blipFill>
        <p:spPr>
          <a:xfrm>
            <a:off x="-314832" y="6400803"/>
            <a:ext cx="12882623" cy="457197"/>
          </a:xfrm>
          <a:prstGeom prst="rect">
            <a:avLst/>
          </a:prstGeom>
          <a:solidFill>
            <a:srgbClr val="F9A618"/>
          </a:solidFill>
          <a:ln w="41275"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BED62BD-B87C-4EE5-AC14-63F2F76703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932597"/>
          </a:xfrm>
        </p:spPr>
        <p:txBody>
          <a:bodyPr/>
          <a:lstStyle/>
          <a:p>
            <a:pPr algn="ctr"/>
            <a:r>
              <a:rPr lang="en-US" sz="4800" dirty="0">
                <a:latin typeface="+mj-lt"/>
              </a:rPr>
              <a:t>Job 2:3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54970B-192A-4AD4-B84D-79D38B28C2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4522" y="1766799"/>
            <a:ext cx="10058400" cy="3760891"/>
          </a:xfrm>
        </p:spPr>
        <p:txBody>
          <a:bodyPr>
            <a:norm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Then the </a:t>
            </a:r>
            <a:r>
              <a:rPr lang="en-US" sz="3200" cap="small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Lord</a:t>
            </a:r>
            <a:r>
              <a:rPr lang="en-US" sz="32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 said to Satan, “Have you considered my servant Job? There is no one on earth like him; he is blameless and upright, </a:t>
            </a:r>
            <a:r>
              <a:rPr lang="en-US" sz="3200" b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 man who fears God</a:t>
            </a:r>
            <a:r>
              <a:rPr lang="en-US" sz="32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and shuns evil. And he still maintains his </a:t>
            </a:r>
            <a:r>
              <a:rPr lang="en-US" sz="3200" u="sng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integrity</a:t>
            </a:r>
            <a:r>
              <a:rPr lang="en-US" sz="32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though you incited me against him to ruin him without any reason.”</a:t>
            </a:r>
            <a:endParaRPr lang="en-US" sz="32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7F5B269F-B2C4-4301-B407-D4B678924462}"/>
              </a:ext>
            </a:extLst>
          </p:cNvPr>
          <p:cNvCxnSpPr>
            <a:cxnSpLocks/>
          </p:cNvCxnSpPr>
          <p:nvPr/>
        </p:nvCxnSpPr>
        <p:spPr>
          <a:xfrm>
            <a:off x="-1435261" y="6667377"/>
            <a:ext cx="13428408" cy="0"/>
          </a:xfrm>
          <a:prstGeom prst="straightConnector1">
            <a:avLst/>
          </a:prstGeom>
          <a:ln w="92075">
            <a:solidFill>
              <a:srgbClr val="FFD243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DE19FB3-435F-4D1C-BE3E-3209C47398DB}"/>
              </a:ext>
            </a:extLst>
          </p:cNvPr>
          <p:cNvCxnSpPr>
            <a:cxnSpLocks/>
          </p:cNvCxnSpPr>
          <p:nvPr/>
        </p:nvCxnSpPr>
        <p:spPr>
          <a:xfrm>
            <a:off x="1368950" y="1285460"/>
            <a:ext cx="958397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40414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45F0FB6-6757-422D-A004-5B0782D835CC}"/>
              </a:ext>
            </a:extLst>
          </p:cNvPr>
          <p:cNvSpPr/>
          <p:nvPr/>
        </p:nvSpPr>
        <p:spPr>
          <a:xfrm>
            <a:off x="-314832" y="1736035"/>
            <a:ext cx="12673808" cy="2958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078C66F-ECF6-4698-8882-0B965C8C73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 trans="17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3190" b="10144"/>
          <a:stretch/>
        </p:blipFill>
        <p:spPr>
          <a:xfrm>
            <a:off x="-314832" y="6400803"/>
            <a:ext cx="12882623" cy="457197"/>
          </a:xfrm>
          <a:prstGeom prst="rect">
            <a:avLst/>
          </a:prstGeom>
          <a:solidFill>
            <a:srgbClr val="F9A618"/>
          </a:solidFill>
          <a:ln w="41275"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BED62BD-B87C-4EE5-AC14-63F2F76703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932597"/>
          </a:xfrm>
        </p:spPr>
        <p:txBody>
          <a:bodyPr/>
          <a:lstStyle/>
          <a:p>
            <a:pPr algn="ctr"/>
            <a:r>
              <a:rPr lang="en-US" sz="4800" dirty="0">
                <a:latin typeface="+mj-lt"/>
              </a:rPr>
              <a:t>1. What is integrity? (Biblically)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54970B-192A-4AD4-B84D-79D38B28C2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7687" y="1683027"/>
            <a:ext cx="11436626" cy="3760891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latin typeface="+mj-lt"/>
              </a:rPr>
              <a:t>Biblical Integrity: </a:t>
            </a:r>
          </a:p>
          <a:p>
            <a:pPr algn="ctr"/>
            <a:r>
              <a:rPr lang="en-US" sz="4400" dirty="0">
                <a:latin typeface="+mj-lt"/>
              </a:rPr>
              <a:t>Someone who </a:t>
            </a:r>
            <a:r>
              <a:rPr lang="en-US" sz="4400" b="1" dirty="0">
                <a:latin typeface="+mj-lt"/>
              </a:rPr>
              <a:t>fears God </a:t>
            </a:r>
            <a:r>
              <a:rPr lang="en-US" sz="4400" dirty="0">
                <a:latin typeface="+mj-lt"/>
              </a:rPr>
              <a:t>above all else. 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7F5B269F-B2C4-4301-B407-D4B678924462}"/>
              </a:ext>
            </a:extLst>
          </p:cNvPr>
          <p:cNvCxnSpPr>
            <a:cxnSpLocks/>
          </p:cNvCxnSpPr>
          <p:nvPr/>
        </p:nvCxnSpPr>
        <p:spPr>
          <a:xfrm>
            <a:off x="-1435261" y="6667377"/>
            <a:ext cx="13428408" cy="0"/>
          </a:xfrm>
          <a:prstGeom prst="straightConnector1">
            <a:avLst/>
          </a:prstGeom>
          <a:ln w="92075">
            <a:solidFill>
              <a:srgbClr val="FFD243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DE19FB3-435F-4D1C-BE3E-3209C47398DB}"/>
              </a:ext>
            </a:extLst>
          </p:cNvPr>
          <p:cNvCxnSpPr>
            <a:cxnSpLocks/>
          </p:cNvCxnSpPr>
          <p:nvPr/>
        </p:nvCxnSpPr>
        <p:spPr>
          <a:xfrm>
            <a:off x="1368950" y="1285460"/>
            <a:ext cx="958397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237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45F0FB6-6757-422D-A004-5B0782D835CC}"/>
              </a:ext>
            </a:extLst>
          </p:cNvPr>
          <p:cNvSpPr/>
          <p:nvPr/>
        </p:nvSpPr>
        <p:spPr>
          <a:xfrm>
            <a:off x="-314832" y="1736035"/>
            <a:ext cx="12673808" cy="2958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078C66F-ECF6-4698-8882-0B965C8C73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 trans="17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3190" b="10144"/>
          <a:stretch/>
        </p:blipFill>
        <p:spPr>
          <a:xfrm>
            <a:off x="-314832" y="6400803"/>
            <a:ext cx="12882623" cy="457197"/>
          </a:xfrm>
          <a:prstGeom prst="rect">
            <a:avLst/>
          </a:prstGeom>
          <a:solidFill>
            <a:srgbClr val="F9A618"/>
          </a:solidFill>
          <a:ln w="41275"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BED62BD-B87C-4EE5-AC14-63F2F76703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2520" y="199676"/>
            <a:ext cx="10379103" cy="932597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dirty="0"/>
              <a:t>2</a:t>
            </a:r>
            <a:r>
              <a:rPr lang="en-US" sz="4800" dirty="0">
                <a:latin typeface="+mj-lt"/>
              </a:rPr>
              <a:t>. How do we strengthen our integrity?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54970B-192A-4AD4-B84D-79D38B28C2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7687" y="1683027"/>
            <a:ext cx="11436626" cy="3760891"/>
          </a:xfrm>
        </p:spPr>
        <p:txBody>
          <a:bodyPr>
            <a:normAutofit/>
          </a:bodyPr>
          <a:lstStyle/>
          <a:p>
            <a:pPr algn="ctr"/>
            <a:endParaRPr lang="en-US" sz="4400" dirty="0">
              <a:latin typeface="+mj-lt"/>
            </a:endParaRP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7F5B269F-B2C4-4301-B407-D4B678924462}"/>
              </a:ext>
            </a:extLst>
          </p:cNvPr>
          <p:cNvCxnSpPr>
            <a:cxnSpLocks/>
          </p:cNvCxnSpPr>
          <p:nvPr/>
        </p:nvCxnSpPr>
        <p:spPr>
          <a:xfrm>
            <a:off x="-1435261" y="6667377"/>
            <a:ext cx="13428408" cy="0"/>
          </a:xfrm>
          <a:prstGeom prst="straightConnector1">
            <a:avLst/>
          </a:prstGeom>
          <a:ln w="92075">
            <a:solidFill>
              <a:srgbClr val="FFD243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DE19FB3-435F-4D1C-BE3E-3209C47398DB}"/>
              </a:ext>
            </a:extLst>
          </p:cNvPr>
          <p:cNvCxnSpPr>
            <a:cxnSpLocks/>
          </p:cNvCxnSpPr>
          <p:nvPr/>
        </p:nvCxnSpPr>
        <p:spPr>
          <a:xfrm>
            <a:off x="1368950" y="1285460"/>
            <a:ext cx="958397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6474531"/>
      </p:ext>
    </p:extLst>
  </p:cSld>
  <p:clrMapOvr>
    <a:masterClrMapping/>
  </p:clrMapOvr>
</p:sld>
</file>

<file path=ppt/theme/theme1.xml><?xml version="1.0" encoding="utf-8"?>
<a:theme xmlns:a="http://schemas.openxmlformats.org/drawingml/2006/main" name="1_RetrospectVTI">
  <a:themeElements>
    <a:clrScheme name="Custom 34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EC7016"/>
      </a:accent1>
      <a:accent2>
        <a:srgbClr val="F8931D"/>
      </a:accent2>
      <a:accent3>
        <a:srgbClr val="CE8D3E"/>
      </a:accent3>
      <a:accent4>
        <a:srgbClr val="E64823"/>
      </a:accent4>
      <a:accent5>
        <a:srgbClr val="FFCA08"/>
      </a:accent5>
      <a:accent6>
        <a:srgbClr val="9C6A6A"/>
      </a:accent6>
      <a:hlink>
        <a:srgbClr val="2998E3"/>
      </a:hlink>
      <a:folHlink>
        <a:srgbClr val="7F723D"/>
      </a:folHlink>
    </a:clrScheme>
    <a:fontScheme name="Retrospect">
      <a:majorFont>
        <a:latin typeface="Bookman Old Style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ppt/theme/themeOverride1.xml><?xml version="1.0" encoding="utf-8"?>
<a:themeOverride xmlns:a="http://schemas.openxmlformats.org/drawingml/2006/main">
  <a:clrScheme name="Parcel">
    <a:dk1>
      <a:srgbClr val="000000"/>
    </a:dk1>
    <a:lt1>
      <a:srgbClr val="FFFFFF"/>
    </a:lt1>
    <a:dk2>
      <a:srgbClr val="4A5356"/>
    </a:dk2>
    <a:lt2>
      <a:srgbClr val="E8E3CE"/>
    </a:lt2>
    <a:accent1>
      <a:srgbClr val="F6A21D"/>
    </a:accent1>
    <a:accent2>
      <a:srgbClr val="9BAFB5"/>
    </a:accent2>
    <a:accent3>
      <a:srgbClr val="C96731"/>
    </a:accent3>
    <a:accent4>
      <a:srgbClr val="9CA383"/>
    </a:accent4>
    <a:accent5>
      <a:srgbClr val="87795D"/>
    </a:accent5>
    <a:accent6>
      <a:srgbClr val="A0988C"/>
    </a:accent6>
    <a:hlink>
      <a:srgbClr val="00B0F0"/>
    </a:hlink>
    <a:folHlink>
      <a:srgbClr val="738F97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426e97fa315356fffbdcd9876fe988c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14b8f0def80e6d70ce3def20c90759a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4F503EC-3FFF-4193-A86F-39150E2BAC75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2E5ECA37-C458-4BA2-A090-D7A19E07B43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A26AAF5-6CFC-4C52-B7DF-08410EDE670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{DB7E7CB5-AFE1-483C-89CC-6A372779757C}tf11429527_win32</Template>
  <TotalTime>111</TotalTime>
  <Words>819</Words>
  <Application>Microsoft Office PowerPoint</Application>
  <PresentationFormat>Widescreen</PresentationFormat>
  <Paragraphs>68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Bookman Old Style</vt:lpstr>
      <vt:lpstr>Calibri</vt:lpstr>
      <vt:lpstr>Franklin Gothic Book</vt:lpstr>
      <vt:lpstr>Segoe UI</vt:lpstr>
      <vt:lpstr>1_RetrospectVTI</vt:lpstr>
      <vt:lpstr>Integrity</vt:lpstr>
      <vt:lpstr>Integrity</vt:lpstr>
      <vt:lpstr>1. What is integrity? (Biblically)</vt:lpstr>
      <vt:lpstr>Mark 12:13-14</vt:lpstr>
      <vt:lpstr>1 Kings 9:4 (ESV)</vt:lpstr>
      <vt:lpstr>Nehemiah 7:2</vt:lpstr>
      <vt:lpstr>Job 2:3</vt:lpstr>
      <vt:lpstr>1. What is integrity? (Biblically)</vt:lpstr>
      <vt:lpstr>2. How do we strengthen our integrity?</vt:lpstr>
      <vt:lpstr>2. How do we strengthen our integrity?</vt:lpstr>
      <vt:lpstr>Conviction without knowledge is vain zeal</vt:lpstr>
      <vt:lpstr>Conviction without knowledge is vain zeal</vt:lpstr>
      <vt:lpstr>Conviction without knowledge is vain zeal</vt:lpstr>
      <vt:lpstr>Conviction without knowledge is vain zeal</vt:lpstr>
      <vt:lpstr>2. How do we strengthen our integrity?</vt:lpstr>
      <vt:lpstr>3. What should we expect when we live with integrity?  </vt:lpstr>
      <vt:lpstr>3. What should we expect when we live with integrity?  </vt:lpstr>
      <vt:lpstr>3. What should we expect when we live with integrity?  </vt:lpstr>
      <vt:lpstr>3. What should we expect when we live with integrity?  </vt:lpstr>
      <vt:lpstr>Integrity</vt:lpstr>
      <vt:lpstr>Daniel: a man of integrity </vt:lpstr>
      <vt:lpstr>1 Peter 3:13-17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Integrity</dc:title>
  <dc:creator>Repsold, Andrew</dc:creator>
  <cp:lastModifiedBy>Repsold, Andrew</cp:lastModifiedBy>
  <cp:revision>42</cp:revision>
  <dcterms:created xsi:type="dcterms:W3CDTF">2022-01-30T03:07:07Z</dcterms:created>
  <dcterms:modified xsi:type="dcterms:W3CDTF">2022-01-30T04:58:10Z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