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282" r:id="rId4"/>
    <p:sldId id="280" r:id="rId5"/>
    <p:sldId id="267" r:id="rId6"/>
    <p:sldId id="283" r:id="rId7"/>
    <p:sldId id="268" r:id="rId8"/>
    <p:sldId id="284" r:id="rId9"/>
    <p:sldId id="285" r:id="rId10"/>
    <p:sldId id="286" r:id="rId11"/>
    <p:sldId id="287" r:id="rId12"/>
    <p:sldId id="289" r:id="rId13"/>
    <p:sldId id="288" r:id="rId14"/>
    <p:sldId id="290" r:id="rId15"/>
    <p:sldId id="291" r:id="rId16"/>
    <p:sldId id="292" r:id="rId17"/>
    <p:sldId id="293" r:id="rId18"/>
    <p:sldId id="294" r:id="rId19"/>
    <p:sldId id="296" r:id="rId20"/>
    <p:sldId id="297" r:id="rId21"/>
    <p:sldId id="298" r:id="rId22"/>
    <p:sldId id="299" r:id="rId23"/>
    <p:sldId id="300" r:id="rId24"/>
    <p:sldId id="301" r:id="rId25"/>
    <p:sldId id="274" r:id="rId26"/>
    <p:sldId id="302" r:id="rId27"/>
    <p:sldId id="303" r:id="rId28"/>
    <p:sldId id="304" r:id="rId29"/>
    <p:sldId id="305" r:id="rId30"/>
    <p:sldId id="30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Repsold" initials="JR" lastIdx="1" clrIdx="0">
    <p:extLst>
      <p:ext uri="{19B8F6BF-5375-455C-9EA6-DF929625EA0E}">
        <p15:presenceInfo xmlns:p15="http://schemas.microsoft.com/office/powerpoint/2012/main" userId="8b3db0d36d8e9c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0" d="100"/>
          <a:sy n="70" d="100"/>
        </p:scale>
        <p:origin x="466" y="3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BEB5B6-477A-4BD6-A2D3-D0086D44EC51}"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22D9A-82F8-4F42-ADCA-EA2BF06ED3EE}" type="slidenum">
              <a:rPr lang="en-US" smtClean="0"/>
              <a:t>‹#›</a:t>
            </a:fld>
            <a:endParaRPr lang="en-US"/>
          </a:p>
        </p:txBody>
      </p:sp>
    </p:spTree>
    <p:extLst>
      <p:ext uri="{BB962C8B-B14F-4D97-AF65-F5344CB8AC3E}">
        <p14:creationId xmlns:p14="http://schemas.microsoft.com/office/powerpoint/2010/main" val="911473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BEB5B6-477A-4BD6-A2D3-D0086D44EC51}"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22D9A-82F8-4F42-ADCA-EA2BF06ED3EE}" type="slidenum">
              <a:rPr lang="en-US" smtClean="0"/>
              <a:t>‹#›</a:t>
            </a:fld>
            <a:endParaRPr lang="en-US"/>
          </a:p>
        </p:txBody>
      </p:sp>
    </p:spTree>
    <p:extLst>
      <p:ext uri="{BB962C8B-B14F-4D97-AF65-F5344CB8AC3E}">
        <p14:creationId xmlns:p14="http://schemas.microsoft.com/office/powerpoint/2010/main" val="13675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BEB5B6-477A-4BD6-A2D3-D0086D44EC51}"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22D9A-82F8-4F42-ADCA-EA2BF06ED3EE}" type="slidenum">
              <a:rPr lang="en-US" smtClean="0"/>
              <a:t>‹#›</a:t>
            </a:fld>
            <a:endParaRPr lang="en-US"/>
          </a:p>
        </p:txBody>
      </p:sp>
    </p:spTree>
    <p:extLst>
      <p:ext uri="{BB962C8B-B14F-4D97-AF65-F5344CB8AC3E}">
        <p14:creationId xmlns:p14="http://schemas.microsoft.com/office/powerpoint/2010/main" val="2645961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BEB5B6-477A-4BD6-A2D3-D0086D44EC51}"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22D9A-82F8-4F42-ADCA-EA2BF06ED3EE}" type="slidenum">
              <a:rPr lang="en-US" smtClean="0"/>
              <a:t>‹#›</a:t>
            </a:fld>
            <a:endParaRPr lang="en-US"/>
          </a:p>
        </p:txBody>
      </p:sp>
    </p:spTree>
    <p:extLst>
      <p:ext uri="{BB962C8B-B14F-4D97-AF65-F5344CB8AC3E}">
        <p14:creationId xmlns:p14="http://schemas.microsoft.com/office/powerpoint/2010/main" val="3113097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BEB5B6-477A-4BD6-A2D3-D0086D44EC51}"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22D9A-82F8-4F42-ADCA-EA2BF06ED3EE}" type="slidenum">
              <a:rPr lang="en-US" smtClean="0"/>
              <a:t>‹#›</a:t>
            </a:fld>
            <a:endParaRPr lang="en-US"/>
          </a:p>
        </p:txBody>
      </p:sp>
    </p:spTree>
    <p:extLst>
      <p:ext uri="{BB962C8B-B14F-4D97-AF65-F5344CB8AC3E}">
        <p14:creationId xmlns:p14="http://schemas.microsoft.com/office/powerpoint/2010/main" val="560793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BEB5B6-477A-4BD6-A2D3-D0086D44EC51}" type="datetimeFigureOut">
              <a:rPr lang="en-US" smtClean="0"/>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22D9A-82F8-4F42-ADCA-EA2BF06ED3EE}" type="slidenum">
              <a:rPr lang="en-US" smtClean="0"/>
              <a:t>‹#›</a:t>
            </a:fld>
            <a:endParaRPr lang="en-US"/>
          </a:p>
        </p:txBody>
      </p:sp>
    </p:spTree>
    <p:extLst>
      <p:ext uri="{BB962C8B-B14F-4D97-AF65-F5344CB8AC3E}">
        <p14:creationId xmlns:p14="http://schemas.microsoft.com/office/powerpoint/2010/main" val="111754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BEB5B6-477A-4BD6-A2D3-D0086D44EC51}" type="datetimeFigureOut">
              <a:rPr lang="en-US" smtClean="0"/>
              <a:t>12/26/2020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22D9A-82F8-4F42-ADCA-EA2BF06ED3EE}" type="slidenum">
              <a:rPr lang="en-US" smtClean="0"/>
              <a:t>‹#›</a:t>
            </a:fld>
            <a:endParaRPr lang="en-US"/>
          </a:p>
        </p:txBody>
      </p:sp>
    </p:spTree>
    <p:extLst>
      <p:ext uri="{BB962C8B-B14F-4D97-AF65-F5344CB8AC3E}">
        <p14:creationId xmlns:p14="http://schemas.microsoft.com/office/powerpoint/2010/main" val="1799193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BEB5B6-477A-4BD6-A2D3-D0086D44EC51}" type="datetimeFigureOut">
              <a:rPr lang="en-US" smtClean="0"/>
              <a:t>12/26/2020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522D9A-82F8-4F42-ADCA-EA2BF06ED3EE}" type="slidenum">
              <a:rPr lang="en-US" smtClean="0"/>
              <a:t>‹#›</a:t>
            </a:fld>
            <a:endParaRPr lang="en-US"/>
          </a:p>
        </p:txBody>
      </p:sp>
    </p:spTree>
    <p:extLst>
      <p:ext uri="{BB962C8B-B14F-4D97-AF65-F5344CB8AC3E}">
        <p14:creationId xmlns:p14="http://schemas.microsoft.com/office/powerpoint/2010/main" val="1701441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EB5B6-477A-4BD6-A2D3-D0086D44EC51}" type="datetimeFigureOut">
              <a:rPr lang="en-US" smtClean="0"/>
              <a:t>12/26/2020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522D9A-82F8-4F42-ADCA-EA2BF06ED3EE}" type="slidenum">
              <a:rPr lang="en-US" smtClean="0"/>
              <a:t>‹#›</a:t>
            </a:fld>
            <a:endParaRPr lang="en-US"/>
          </a:p>
        </p:txBody>
      </p:sp>
    </p:spTree>
    <p:extLst>
      <p:ext uri="{BB962C8B-B14F-4D97-AF65-F5344CB8AC3E}">
        <p14:creationId xmlns:p14="http://schemas.microsoft.com/office/powerpoint/2010/main" val="4073647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BEB5B6-477A-4BD6-A2D3-D0086D44EC51}" type="datetimeFigureOut">
              <a:rPr lang="en-US" smtClean="0"/>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22D9A-82F8-4F42-ADCA-EA2BF06ED3EE}" type="slidenum">
              <a:rPr lang="en-US" smtClean="0"/>
              <a:t>‹#›</a:t>
            </a:fld>
            <a:endParaRPr lang="en-US"/>
          </a:p>
        </p:txBody>
      </p:sp>
    </p:spTree>
    <p:extLst>
      <p:ext uri="{BB962C8B-B14F-4D97-AF65-F5344CB8AC3E}">
        <p14:creationId xmlns:p14="http://schemas.microsoft.com/office/powerpoint/2010/main" val="2522042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BEB5B6-477A-4BD6-A2D3-D0086D44EC51}" type="datetimeFigureOut">
              <a:rPr lang="en-US" smtClean="0"/>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22D9A-82F8-4F42-ADCA-EA2BF06ED3EE}" type="slidenum">
              <a:rPr lang="en-US" smtClean="0"/>
              <a:t>‹#›</a:t>
            </a:fld>
            <a:endParaRPr lang="en-US"/>
          </a:p>
        </p:txBody>
      </p:sp>
    </p:spTree>
    <p:extLst>
      <p:ext uri="{BB962C8B-B14F-4D97-AF65-F5344CB8AC3E}">
        <p14:creationId xmlns:p14="http://schemas.microsoft.com/office/powerpoint/2010/main" val="1107592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EB5B6-477A-4BD6-A2D3-D0086D44EC51}" type="datetimeFigureOut">
              <a:rPr lang="en-US" smtClean="0"/>
              <a:t>12/26/2020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22D9A-82F8-4F42-ADCA-EA2BF06ED3EE}" type="slidenum">
              <a:rPr lang="en-US" smtClean="0"/>
              <a:t>‹#›</a:t>
            </a:fld>
            <a:endParaRPr lang="en-US"/>
          </a:p>
        </p:txBody>
      </p:sp>
    </p:spTree>
    <p:extLst>
      <p:ext uri="{BB962C8B-B14F-4D97-AF65-F5344CB8AC3E}">
        <p14:creationId xmlns:p14="http://schemas.microsoft.com/office/powerpoint/2010/main" val="42693850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41B50C1-A18E-4B3B-9FBB-39760EFF844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0"/>
            <a:ext cx="1241854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382B54D-FD90-48E1-BDCD-E1512D2C3FEE}"/>
              </a:ext>
            </a:extLst>
          </p:cNvPr>
          <p:cNvSpPr>
            <a:spLocks noGrp="1"/>
          </p:cNvSpPr>
          <p:nvPr>
            <p:ph type="ctrTitle"/>
          </p:nvPr>
        </p:nvSpPr>
        <p:spPr/>
        <p:txBody>
          <a:bodyPr/>
          <a:lstStyle/>
          <a:p>
            <a:r>
              <a:rPr lang="en-US" b="1" dirty="0">
                <a:latin typeface="+mn-lt"/>
              </a:rPr>
              <a:t>Christmas Through the</a:t>
            </a:r>
            <a:br>
              <a:rPr lang="en-US" b="1" dirty="0">
                <a:latin typeface="+mn-lt"/>
              </a:rPr>
            </a:br>
            <a:r>
              <a:rPr lang="en-US" b="1" dirty="0">
                <a:latin typeface="+mn-lt"/>
              </a:rPr>
              <a:t>Eyes of the Humble </a:t>
            </a:r>
          </a:p>
        </p:txBody>
      </p:sp>
    </p:spTree>
    <p:extLst>
      <p:ext uri="{BB962C8B-B14F-4D97-AF65-F5344CB8AC3E}">
        <p14:creationId xmlns:p14="http://schemas.microsoft.com/office/powerpoint/2010/main" val="216483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ee the source image">
            <a:extLst>
              <a:ext uri="{FF2B5EF4-FFF2-40B4-BE49-F238E27FC236}">
                <a16:creationId xmlns:a16="http://schemas.microsoft.com/office/drawing/2014/main" id="{7C89C134-56E7-47EB-A748-9127A3E7A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06" t="1666" r="25235" b="-277"/>
          <a:stretch/>
        </p:blipFill>
        <p:spPr bwMode="auto">
          <a:xfrm>
            <a:off x="0" y="0"/>
            <a:ext cx="17525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F83E71-F892-4935-A3F7-016C0E69E79E}"/>
              </a:ext>
            </a:extLst>
          </p:cNvPr>
          <p:cNvSpPr txBox="1"/>
          <p:nvPr/>
        </p:nvSpPr>
        <p:spPr>
          <a:xfrm>
            <a:off x="1752600" y="0"/>
            <a:ext cx="10439400" cy="5816977"/>
          </a:xfrm>
          <a:prstGeom prst="rect">
            <a:avLst/>
          </a:prstGeom>
          <a:noFill/>
        </p:spPr>
        <p:txBody>
          <a:bodyPr wrap="square">
            <a:spAutoFit/>
          </a:bodyPr>
          <a:lstStyle/>
          <a:p>
            <a:pPr lvl="1"/>
            <a:r>
              <a:rPr lang="en-US" sz="5400" b="1" dirty="0"/>
              <a:t>B. God responds with  forgive-ness, justification &amp; healing:</a:t>
            </a:r>
            <a:endParaRPr lang="en-US" sz="5400" dirty="0"/>
          </a:p>
          <a:p>
            <a:pPr lvl="2"/>
            <a:r>
              <a:rPr lang="en-US" sz="4400" b="1" dirty="0"/>
              <a:t>2 Chronicles 7:14--</a:t>
            </a:r>
            <a:r>
              <a:rPr lang="en-US" sz="4400" dirty="0"/>
              <a:t> </a:t>
            </a:r>
            <a:r>
              <a:rPr lang="en-US" sz="4400" i="1" dirty="0"/>
              <a:t>If my people, who are called by my name, will humble </a:t>
            </a:r>
          </a:p>
          <a:p>
            <a:pPr lvl="2"/>
            <a:r>
              <a:rPr lang="en-US" sz="4400" i="1" dirty="0"/>
              <a:t>themselves and pray and seek my face and turn from their wicked ways, then I will hear from heaven, and I will forgive their sin and will heal their land.</a:t>
            </a:r>
            <a:endParaRPr lang="en-US" sz="4400" dirty="0"/>
          </a:p>
        </p:txBody>
      </p:sp>
    </p:spTree>
    <p:extLst>
      <p:ext uri="{BB962C8B-B14F-4D97-AF65-F5344CB8AC3E}">
        <p14:creationId xmlns:p14="http://schemas.microsoft.com/office/powerpoint/2010/main" val="171262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ee the source image">
            <a:extLst>
              <a:ext uri="{FF2B5EF4-FFF2-40B4-BE49-F238E27FC236}">
                <a16:creationId xmlns:a16="http://schemas.microsoft.com/office/drawing/2014/main" id="{7C89C134-56E7-47EB-A748-9127A3E7A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06" t="1666" r="25235" b="-277"/>
          <a:stretch/>
        </p:blipFill>
        <p:spPr bwMode="auto">
          <a:xfrm>
            <a:off x="0" y="0"/>
            <a:ext cx="17525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F83E71-F892-4935-A3F7-016C0E69E79E}"/>
              </a:ext>
            </a:extLst>
          </p:cNvPr>
          <p:cNvSpPr txBox="1"/>
          <p:nvPr/>
        </p:nvSpPr>
        <p:spPr>
          <a:xfrm>
            <a:off x="1615736" y="0"/>
            <a:ext cx="10466773" cy="6678751"/>
          </a:xfrm>
          <a:prstGeom prst="rect">
            <a:avLst/>
          </a:prstGeom>
          <a:noFill/>
        </p:spPr>
        <p:txBody>
          <a:bodyPr wrap="square">
            <a:spAutoFit/>
          </a:bodyPr>
          <a:lstStyle/>
          <a:p>
            <a:pPr lvl="1"/>
            <a:r>
              <a:rPr lang="en-US" sz="5400" b="1" dirty="0"/>
              <a:t>B.  God responds with forgiveness, justification &amp; healing:  Luke 18</a:t>
            </a:r>
          </a:p>
          <a:p>
            <a:pPr lvl="1"/>
            <a:r>
              <a:rPr lang="en-US" sz="4000" b="1" i="1" baseline="30000" dirty="0"/>
              <a:t>13 </a:t>
            </a:r>
            <a:r>
              <a:rPr lang="en-US" sz="4000" i="1" dirty="0"/>
              <a:t>“But the tax collector stood at a distance. He would not even look up to heaven, but beat his breast and said, ‘God, have mercy on me, a sinner.’</a:t>
            </a:r>
            <a:r>
              <a:rPr lang="en-US" sz="4000" dirty="0"/>
              <a:t>  </a:t>
            </a:r>
            <a:r>
              <a:rPr lang="en-US" sz="4000" b="1" i="1" baseline="30000" dirty="0"/>
              <a:t>14 </a:t>
            </a:r>
            <a:r>
              <a:rPr lang="en-US" sz="4000" i="1" dirty="0"/>
              <a:t>“I tell you that this man, rather than the other, went home justified before God. For all those who exalt themselves will be humbled, and those who humble themselves will be exalted.”</a:t>
            </a:r>
            <a:endParaRPr lang="en-US" sz="4000" dirty="0"/>
          </a:p>
        </p:txBody>
      </p:sp>
    </p:spTree>
    <p:extLst>
      <p:ext uri="{BB962C8B-B14F-4D97-AF65-F5344CB8AC3E}">
        <p14:creationId xmlns:p14="http://schemas.microsoft.com/office/powerpoint/2010/main" val="143360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ee the source image">
            <a:extLst>
              <a:ext uri="{FF2B5EF4-FFF2-40B4-BE49-F238E27FC236}">
                <a16:creationId xmlns:a16="http://schemas.microsoft.com/office/drawing/2014/main" id="{7C89C134-56E7-47EB-A748-9127A3E7A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06" t="1666" r="25235" b="-277"/>
          <a:stretch/>
        </p:blipFill>
        <p:spPr bwMode="auto">
          <a:xfrm>
            <a:off x="0" y="0"/>
            <a:ext cx="17525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F83E71-F892-4935-A3F7-016C0E69E79E}"/>
              </a:ext>
            </a:extLst>
          </p:cNvPr>
          <p:cNvSpPr txBox="1"/>
          <p:nvPr/>
        </p:nvSpPr>
        <p:spPr>
          <a:xfrm>
            <a:off x="1615736" y="0"/>
            <a:ext cx="10576264" cy="7017306"/>
          </a:xfrm>
          <a:prstGeom prst="rect">
            <a:avLst/>
          </a:prstGeom>
          <a:noFill/>
        </p:spPr>
        <p:txBody>
          <a:bodyPr wrap="square">
            <a:spAutoFit/>
          </a:bodyPr>
          <a:lstStyle/>
          <a:p>
            <a:pPr lvl="1"/>
            <a:r>
              <a:rPr lang="en-US" sz="5400" b="1" dirty="0"/>
              <a:t>C. God gives to the humble patience, love, compassion and unity.</a:t>
            </a:r>
          </a:p>
          <a:p>
            <a:pPr lvl="1"/>
            <a:r>
              <a:rPr lang="en-US" sz="4800" b="1" u="sng" dirty="0"/>
              <a:t>I Peter 3:8</a:t>
            </a:r>
            <a:r>
              <a:rPr lang="en-US" sz="4800" u="sng" dirty="0"/>
              <a:t>-</a:t>
            </a:r>
            <a:r>
              <a:rPr lang="en-US" sz="4800" dirty="0"/>
              <a:t>- </a:t>
            </a:r>
            <a:r>
              <a:rPr lang="en-US" sz="4800" i="1" dirty="0"/>
              <a:t>Finally, all of you, be like-minded, be sympathetic, love one another, be compassionate and humble.</a:t>
            </a:r>
          </a:p>
          <a:p>
            <a:pPr lvl="1"/>
            <a:r>
              <a:rPr lang="en-US" sz="4800" b="1" u="sng" dirty="0"/>
              <a:t>Ephesians 4:2</a:t>
            </a:r>
            <a:r>
              <a:rPr lang="en-US" sz="4800" u="sng" dirty="0"/>
              <a:t>-</a:t>
            </a:r>
            <a:r>
              <a:rPr lang="en-US" sz="4800" dirty="0"/>
              <a:t>- </a:t>
            </a:r>
            <a:r>
              <a:rPr lang="en-US" sz="4800" i="1" dirty="0"/>
              <a:t>Be completely humble </a:t>
            </a:r>
          </a:p>
          <a:p>
            <a:pPr lvl="1"/>
            <a:r>
              <a:rPr lang="en-US" sz="4800" i="1" dirty="0"/>
              <a:t>and gentle; be patient, bearing with one another in love.</a:t>
            </a:r>
            <a:endParaRPr lang="en-US" sz="4800" dirty="0"/>
          </a:p>
        </p:txBody>
      </p:sp>
    </p:spTree>
    <p:extLst>
      <p:ext uri="{BB962C8B-B14F-4D97-AF65-F5344CB8AC3E}">
        <p14:creationId xmlns:p14="http://schemas.microsoft.com/office/powerpoint/2010/main" val="42046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ee the source image">
            <a:extLst>
              <a:ext uri="{FF2B5EF4-FFF2-40B4-BE49-F238E27FC236}">
                <a16:creationId xmlns:a16="http://schemas.microsoft.com/office/drawing/2014/main" id="{7C89C134-56E7-47EB-A748-9127A3E7A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06" t="1666" r="25235" b="-277"/>
          <a:stretch/>
        </p:blipFill>
        <p:spPr bwMode="auto">
          <a:xfrm>
            <a:off x="0" y="0"/>
            <a:ext cx="17525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F83E71-F892-4935-A3F7-016C0E69E79E}"/>
              </a:ext>
            </a:extLst>
          </p:cNvPr>
          <p:cNvSpPr txBox="1"/>
          <p:nvPr/>
        </p:nvSpPr>
        <p:spPr>
          <a:xfrm>
            <a:off x="1615736" y="0"/>
            <a:ext cx="10576264" cy="5078313"/>
          </a:xfrm>
          <a:prstGeom prst="rect">
            <a:avLst/>
          </a:prstGeom>
          <a:noFill/>
        </p:spPr>
        <p:txBody>
          <a:bodyPr wrap="square">
            <a:spAutoFit/>
          </a:bodyPr>
          <a:lstStyle/>
          <a:p>
            <a:pPr lvl="1"/>
            <a:r>
              <a:rPr lang="en-US" sz="5400" b="1" dirty="0"/>
              <a:t>D. God responds to humility with sustaining power &amp; provision.</a:t>
            </a:r>
          </a:p>
          <a:p>
            <a:pPr lvl="1"/>
            <a:endParaRPr lang="en-US" sz="5400" b="1" dirty="0"/>
          </a:p>
          <a:p>
            <a:pPr lvl="1"/>
            <a:r>
              <a:rPr lang="en-US" sz="5400" b="1" dirty="0"/>
              <a:t>Psalm 147:6--</a:t>
            </a:r>
            <a:r>
              <a:rPr lang="en-US" sz="5400" dirty="0"/>
              <a:t> </a:t>
            </a:r>
            <a:r>
              <a:rPr lang="en-US" sz="5400" i="1" dirty="0"/>
              <a:t>The </a:t>
            </a:r>
            <a:r>
              <a:rPr lang="en-US" sz="5400" i="1" cap="small" dirty="0"/>
              <a:t>Lord</a:t>
            </a:r>
            <a:r>
              <a:rPr lang="en-US" sz="5400" i="1" dirty="0"/>
              <a:t> sustains the humble but casts the wicked to the ground.</a:t>
            </a:r>
            <a:endParaRPr lang="en-US" sz="5400" dirty="0"/>
          </a:p>
        </p:txBody>
      </p:sp>
    </p:spTree>
    <p:extLst>
      <p:ext uri="{BB962C8B-B14F-4D97-AF65-F5344CB8AC3E}">
        <p14:creationId xmlns:p14="http://schemas.microsoft.com/office/powerpoint/2010/main" val="328470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ee the source image">
            <a:extLst>
              <a:ext uri="{FF2B5EF4-FFF2-40B4-BE49-F238E27FC236}">
                <a16:creationId xmlns:a16="http://schemas.microsoft.com/office/drawing/2014/main" id="{7C89C134-56E7-47EB-A748-9127A3E7A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06" t="1666" r="25235" b="-277"/>
          <a:stretch/>
        </p:blipFill>
        <p:spPr bwMode="auto">
          <a:xfrm>
            <a:off x="0" y="0"/>
            <a:ext cx="17525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F83E71-F892-4935-A3F7-016C0E69E79E}"/>
              </a:ext>
            </a:extLst>
          </p:cNvPr>
          <p:cNvSpPr txBox="1"/>
          <p:nvPr/>
        </p:nvSpPr>
        <p:spPr>
          <a:xfrm>
            <a:off x="1615736" y="0"/>
            <a:ext cx="10576264" cy="5078313"/>
          </a:xfrm>
          <a:prstGeom prst="rect">
            <a:avLst/>
          </a:prstGeom>
          <a:noFill/>
        </p:spPr>
        <p:txBody>
          <a:bodyPr wrap="square">
            <a:spAutoFit/>
          </a:bodyPr>
          <a:lstStyle/>
          <a:p>
            <a:pPr lvl="1"/>
            <a:r>
              <a:rPr lang="en-US" sz="5400" b="1" dirty="0"/>
              <a:t>E. God responds to the humble with Guidance:</a:t>
            </a:r>
            <a:endParaRPr lang="en-US" sz="5400" dirty="0"/>
          </a:p>
          <a:p>
            <a:pPr lvl="1"/>
            <a:endParaRPr lang="en-US" sz="5400" b="1" dirty="0"/>
          </a:p>
          <a:p>
            <a:pPr lvl="1"/>
            <a:r>
              <a:rPr lang="en-US" sz="5400" b="1" dirty="0"/>
              <a:t>Proverbs 25:9</a:t>
            </a:r>
            <a:r>
              <a:rPr lang="en-US" sz="5400" dirty="0"/>
              <a:t>-- </a:t>
            </a:r>
            <a:r>
              <a:rPr lang="en-US" sz="5400" i="1" dirty="0"/>
              <a:t>He guides the </a:t>
            </a:r>
          </a:p>
          <a:p>
            <a:pPr lvl="1"/>
            <a:r>
              <a:rPr lang="en-US" sz="5400" i="1" dirty="0"/>
              <a:t>humble in what is right and teaches them his way.</a:t>
            </a:r>
            <a:endParaRPr lang="en-US" sz="5400" dirty="0"/>
          </a:p>
        </p:txBody>
      </p:sp>
    </p:spTree>
    <p:extLst>
      <p:ext uri="{BB962C8B-B14F-4D97-AF65-F5344CB8AC3E}">
        <p14:creationId xmlns:p14="http://schemas.microsoft.com/office/powerpoint/2010/main" val="375869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ee the source image">
            <a:extLst>
              <a:ext uri="{FF2B5EF4-FFF2-40B4-BE49-F238E27FC236}">
                <a16:creationId xmlns:a16="http://schemas.microsoft.com/office/drawing/2014/main" id="{7C89C134-56E7-47EB-A748-9127A3E7A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06" t="1666" r="25235" b="-277"/>
          <a:stretch/>
        </p:blipFill>
        <p:spPr bwMode="auto">
          <a:xfrm>
            <a:off x="0" y="0"/>
            <a:ext cx="17525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F83E71-F892-4935-A3F7-016C0E69E79E}"/>
              </a:ext>
            </a:extLst>
          </p:cNvPr>
          <p:cNvSpPr txBox="1"/>
          <p:nvPr/>
        </p:nvSpPr>
        <p:spPr>
          <a:xfrm>
            <a:off x="1615736" y="0"/>
            <a:ext cx="10576264" cy="7325082"/>
          </a:xfrm>
          <a:prstGeom prst="rect">
            <a:avLst/>
          </a:prstGeom>
          <a:noFill/>
        </p:spPr>
        <p:txBody>
          <a:bodyPr wrap="square">
            <a:spAutoFit/>
          </a:bodyPr>
          <a:lstStyle/>
          <a:p>
            <a:pPr lvl="1"/>
            <a:r>
              <a:rPr lang="en-US" sz="5400" b="1" dirty="0"/>
              <a:t>F.  God responds to humility with favor/grace</a:t>
            </a:r>
            <a:r>
              <a:rPr lang="en-US" sz="5400" dirty="0"/>
              <a:t> of God:</a:t>
            </a:r>
          </a:p>
          <a:p>
            <a:pPr lvl="1"/>
            <a:r>
              <a:rPr lang="en-US" sz="4400" b="1" u="sng" dirty="0"/>
              <a:t>James 4:6-</a:t>
            </a:r>
            <a:r>
              <a:rPr lang="en-US" sz="4400" b="1" dirty="0"/>
              <a:t>-</a:t>
            </a:r>
            <a:r>
              <a:rPr lang="en-US" sz="4400" dirty="0"/>
              <a:t> </a:t>
            </a:r>
            <a:r>
              <a:rPr lang="en-US" sz="4400" i="1" dirty="0"/>
              <a:t>But he gives us more grace. That is why Scripture says: “God opposes the proud but shows favor to the humble.”</a:t>
            </a:r>
            <a:endParaRPr lang="en-US" sz="4400" dirty="0"/>
          </a:p>
          <a:p>
            <a:pPr lvl="1"/>
            <a:r>
              <a:rPr lang="en-US" sz="4400" b="1" u="sng" dirty="0"/>
              <a:t>Luke 1:48</a:t>
            </a:r>
            <a:r>
              <a:rPr lang="en-US" sz="4400" dirty="0"/>
              <a:t>—</a:t>
            </a:r>
            <a:r>
              <a:rPr lang="en-US" sz="4400" i="1" dirty="0"/>
              <a:t>For he [God] has been mindful of the humble state of his servant </a:t>
            </a:r>
            <a:r>
              <a:rPr lang="en-US" sz="4400" dirty="0"/>
              <a:t>[Mary]</a:t>
            </a:r>
            <a:r>
              <a:rPr lang="en-US" sz="4400" i="1" dirty="0"/>
              <a:t>. From now on all generations will call me blessed….”</a:t>
            </a:r>
            <a:endParaRPr lang="en-US" sz="4400" dirty="0"/>
          </a:p>
          <a:p>
            <a:pPr lvl="1"/>
            <a:endParaRPr lang="en-US" sz="5400" dirty="0"/>
          </a:p>
        </p:txBody>
      </p:sp>
    </p:spTree>
    <p:extLst>
      <p:ext uri="{BB962C8B-B14F-4D97-AF65-F5344CB8AC3E}">
        <p14:creationId xmlns:p14="http://schemas.microsoft.com/office/powerpoint/2010/main" val="272623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A8BB8-5080-417C-81F1-323F925F4ED3}"/>
              </a:ext>
            </a:extLst>
          </p:cNvPr>
          <p:cNvSpPr>
            <a:spLocks noGrp="1"/>
          </p:cNvSpPr>
          <p:nvPr>
            <p:ph type="title"/>
          </p:nvPr>
        </p:nvSpPr>
        <p:spPr>
          <a:xfrm>
            <a:off x="204186" y="142042"/>
            <a:ext cx="11268723" cy="1325563"/>
          </a:xfrm>
        </p:spPr>
        <p:txBody>
          <a:bodyPr>
            <a:noAutofit/>
          </a:bodyPr>
          <a:lstStyle/>
          <a:p>
            <a:r>
              <a:rPr lang="en-US" sz="5400" b="1" u="sng" dirty="0">
                <a:latin typeface="+mn-lt"/>
              </a:rPr>
              <a:t>From man’s side of the ‘coin’ of humility:</a:t>
            </a:r>
          </a:p>
        </p:txBody>
      </p:sp>
      <p:pic>
        <p:nvPicPr>
          <p:cNvPr id="3076" name="Picture 4" descr="See the source image">
            <a:extLst>
              <a:ext uri="{FF2B5EF4-FFF2-40B4-BE49-F238E27FC236}">
                <a16:creationId xmlns:a16="http://schemas.microsoft.com/office/drawing/2014/main" id="{7C89C134-56E7-47EB-A748-9127A3E7A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06" t="1666" r="25235" b="-277"/>
          <a:stretch/>
        </p:blipFill>
        <p:spPr bwMode="auto">
          <a:xfrm rot="10800000">
            <a:off x="10439401" y="0"/>
            <a:ext cx="17525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F83E71-F892-4935-A3F7-016C0E69E79E}"/>
              </a:ext>
            </a:extLst>
          </p:cNvPr>
          <p:cNvSpPr txBox="1"/>
          <p:nvPr/>
        </p:nvSpPr>
        <p:spPr>
          <a:xfrm>
            <a:off x="79160" y="1698425"/>
            <a:ext cx="10218937" cy="3785652"/>
          </a:xfrm>
          <a:prstGeom prst="rect">
            <a:avLst/>
          </a:prstGeom>
          <a:noFill/>
        </p:spPr>
        <p:txBody>
          <a:bodyPr wrap="square">
            <a:spAutoFit/>
          </a:bodyPr>
          <a:lstStyle/>
          <a:p>
            <a:pPr lvl="0"/>
            <a:r>
              <a:rPr lang="en-US" sz="4800" dirty="0"/>
              <a:t>1</a:t>
            </a:r>
            <a:r>
              <a:rPr lang="en-US" sz="4800" b="1" dirty="0"/>
              <a:t>.  It is a choice we make:</a:t>
            </a:r>
          </a:p>
          <a:p>
            <a:pPr lvl="1"/>
            <a:r>
              <a:rPr lang="en-US" sz="4800" b="1" u="sng" dirty="0"/>
              <a:t>Luke 14:11</a:t>
            </a:r>
            <a:r>
              <a:rPr lang="en-US" sz="4800" dirty="0"/>
              <a:t>—</a:t>
            </a:r>
            <a:r>
              <a:rPr lang="en-US" sz="4800" i="1" dirty="0"/>
              <a:t>“For all those who exalt themselves will be humbled, and those who humble themselves will be exalted.”</a:t>
            </a:r>
            <a:endParaRPr lang="en-US" sz="4800" dirty="0"/>
          </a:p>
        </p:txBody>
      </p:sp>
    </p:spTree>
    <p:extLst>
      <p:ext uri="{BB962C8B-B14F-4D97-AF65-F5344CB8AC3E}">
        <p14:creationId xmlns:p14="http://schemas.microsoft.com/office/powerpoint/2010/main" val="145987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A8BB8-5080-417C-81F1-323F925F4ED3}"/>
              </a:ext>
            </a:extLst>
          </p:cNvPr>
          <p:cNvSpPr>
            <a:spLocks noGrp="1"/>
          </p:cNvSpPr>
          <p:nvPr>
            <p:ph type="title"/>
          </p:nvPr>
        </p:nvSpPr>
        <p:spPr>
          <a:xfrm>
            <a:off x="390617" y="142042"/>
            <a:ext cx="11082292" cy="1325563"/>
          </a:xfrm>
        </p:spPr>
        <p:txBody>
          <a:bodyPr>
            <a:noAutofit/>
          </a:bodyPr>
          <a:lstStyle/>
          <a:p>
            <a:r>
              <a:rPr lang="en-US" sz="5400" b="1" u="sng" dirty="0">
                <a:latin typeface="+mn-lt"/>
              </a:rPr>
              <a:t>From man’s side of the ‘coin’ of humility:</a:t>
            </a:r>
          </a:p>
        </p:txBody>
      </p:sp>
      <p:pic>
        <p:nvPicPr>
          <p:cNvPr id="3076" name="Picture 4" descr="See the source image">
            <a:extLst>
              <a:ext uri="{FF2B5EF4-FFF2-40B4-BE49-F238E27FC236}">
                <a16:creationId xmlns:a16="http://schemas.microsoft.com/office/drawing/2014/main" id="{7C89C134-56E7-47EB-A748-9127A3E7A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06" t="1666" r="25235" b="-277"/>
          <a:stretch/>
        </p:blipFill>
        <p:spPr bwMode="auto">
          <a:xfrm rot="10800000">
            <a:off x="10439401" y="0"/>
            <a:ext cx="17525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F83E71-F892-4935-A3F7-016C0E69E79E}"/>
              </a:ext>
            </a:extLst>
          </p:cNvPr>
          <p:cNvSpPr txBox="1"/>
          <p:nvPr/>
        </p:nvSpPr>
        <p:spPr>
          <a:xfrm>
            <a:off x="0" y="1698425"/>
            <a:ext cx="10218937" cy="4893647"/>
          </a:xfrm>
          <a:prstGeom prst="rect">
            <a:avLst/>
          </a:prstGeom>
          <a:noFill/>
        </p:spPr>
        <p:txBody>
          <a:bodyPr wrap="square">
            <a:spAutoFit/>
          </a:bodyPr>
          <a:lstStyle/>
          <a:p>
            <a:pPr marL="1371600" lvl="1" indent="-914400">
              <a:buAutoNum type="arabicPeriod"/>
            </a:pPr>
            <a:r>
              <a:rPr lang="en-US" sz="4800" b="1" dirty="0"/>
              <a:t>It is a choice we make:</a:t>
            </a:r>
          </a:p>
          <a:p>
            <a:pPr marL="1028700" lvl="1" indent="-571500">
              <a:buFont typeface="Arial" panose="020B0604020202020204" pitchFamily="34" charset="0"/>
              <a:buChar char="•"/>
            </a:pPr>
            <a:r>
              <a:rPr lang="en-US" sz="4400" b="1" dirty="0"/>
              <a:t>Luke 18:14</a:t>
            </a:r>
            <a:r>
              <a:rPr lang="en-US" sz="4400" dirty="0"/>
              <a:t>—2 men—Temple praying</a:t>
            </a:r>
          </a:p>
          <a:p>
            <a:pPr marL="1028700" lvl="1" indent="-571500">
              <a:buFont typeface="Arial" panose="020B0604020202020204" pitchFamily="34" charset="0"/>
              <a:buChar char="•"/>
            </a:pPr>
            <a:r>
              <a:rPr lang="en-US" sz="4400" b="1" dirty="0"/>
              <a:t>Ephesians 4:2 </a:t>
            </a:r>
            <a:r>
              <a:rPr lang="en-US" sz="4400" dirty="0"/>
              <a:t>(&amp; James 4:10)— </a:t>
            </a:r>
            <a:r>
              <a:rPr lang="en-US" sz="4400" i="1" dirty="0"/>
              <a:t>Be completely humble and gentle; be patient, bearing with one another in love.  It’s a command…and commands involve a choice of the will.</a:t>
            </a:r>
            <a:endParaRPr lang="en-US" sz="4400" dirty="0"/>
          </a:p>
        </p:txBody>
      </p:sp>
    </p:spTree>
    <p:extLst>
      <p:ext uri="{BB962C8B-B14F-4D97-AF65-F5344CB8AC3E}">
        <p14:creationId xmlns:p14="http://schemas.microsoft.com/office/powerpoint/2010/main" val="181938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A8BB8-5080-417C-81F1-323F925F4ED3}"/>
              </a:ext>
            </a:extLst>
          </p:cNvPr>
          <p:cNvSpPr>
            <a:spLocks noGrp="1"/>
          </p:cNvSpPr>
          <p:nvPr>
            <p:ph type="title"/>
          </p:nvPr>
        </p:nvSpPr>
        <p:spPr>
          <a:xfrm>
            <a:off x="220464" y="142042"/>
            <a:ext cx="11252445" cy="1325563"/>
          </a:xfrm>
        </p:spPr>
        <p:txBody>
          <a:bodyPr>
            <a:noAutofit/>
          </a:bodyPr>
          <a:lstStyle/>
          <a:p>
            <a:r>
              <a:rPr lang="en-US" sz="5400" b="1" u="sng" dirty="0">
                <a:latin typeface="+mn-lt"/>
              </a:rPr>
              <a:t>From man’s side of the ‘coin’ of humility:</a:t>
            </a:r>
          </a:p>
        </p:txBody>
      </p:sp>
      <p:pic>
        <p:nvPicPr>
          <p:cNvPr id="3076" name="Picture 4" descr="See the source image">
            <a:extLst>
              <a:ext uri="{FF2B5EF4-FFF2-40B4-BE49-F238E27FC236}">
                <a16:creationId xmlns:a16="http://schemas.microsoft.com/office/drawing/2014/main" id="{7C89C134-56E7-47EB-A748-9127A3E7A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06" t="1666" r="25235" b="-277"/>
          <a:stretch/>
        </p:blipFill>
        <p:spPr bwMode="auto">
          <a:xfrm rot="10800000">
            <a:off x="10439401" y="0"/>
            <a:ext cx="17525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F83E71-F892-4935-A3F7-016C0E69E79E}"/>
              </a:ext>
            </a:extLst>
          </p:cNvPr>
          <p:cNvSpPr txBox="1"/>
          <p:nvPr/>
        </p:nvSpPr>
        <p:spPr>
          <a:xfrm>
            <a:off x="220464" y="1831590"/>
            <a:ext cx="10218937" cy="3785652"/>
          </a:xfrm>
          <a:prstGeom prst="rect">
            <a:avLst/>
          </a:prstGeom>
          <a:noFill/>
        </p:spPr>
        <p:txBody>
          <a:bodyPr wrap="square">
            <a:spAutoFit/>
          </a:bodyPr>
          <a:lstStyle/>
          <a:p>
            <a:pPr lvl="0"/>
            <a:r>
              <a:rPr lang="en-US" sz="4800" b="1" dirty="0"/>
              <a:t>2.  Humility grows from a reverent fear of God:</a:t>
            </a:r>
          </a:p>
          <a:p>
            <a:pPr lvl="1"/>
            <a:r>
              <a:rPr lang="en-US" sz="4800" b="1" dirty="0"/>
              <a:t>Proverbs 22:4</a:t>
            </a:r>
            <a:r>
              <a:rPr lang="en-US" sz="4800" dirty="0"/>
              <a:t>—</a:t>
            </a:r>
            <a:r>
              <a:rPr lang="en-US" sz="4800" i="1" dirty="0"/>
              <a:t>Humility is the fear of the </a:t>
            </a:r>
            <a:r>
              <a:rPr lang="en-US" sz="4800" i="1" cap="small" dirty="0"/>
              <a:t>Lord</a:t>
            </a:r>
            <a:r>
              <a:rPr lang="en-US" sz="4800" i="1" dirty="0"/>
              <a:t>; its wages are riches and honor and life.</a:t>
            </a:r>
            <a:endParaRPr lang="en-US" sz="4800" dirty="0"/>
          </a:p>
        </p:txBody>
      </p:sp>
    </p:spTree>
    <p:extLst>
      <p:ext uri="{BB962C8B-B14F-4D97-AF65-F5344CB8AC3E}">
        <p14:creationId xmlns:p14="http://schemas.microsoft.com/office/powerpoint/2010/main" val="391354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A8BB8-5080-417C-81F1-323F925F4ED3}"/>
              </a:ext>
            </a:extLst>
          </p:cNvPr>
          <p:cNvSpPr>
            <a:spLocks noGrp="1"/>
          </p:cNvSpPr>
          <p:nvPr>
            <p:ph type="title"/>
          </p:nvPr>
        </p:nvSpPr>
        <p:spPr>
          <a:xfrm>
            <a:off x="220464" y="142042"/>
            <a:ext cx="11252445" cy="1325563"/>
          </a:xfrm>
        </p:spPr>
        <p:txBody>
          <a:bodyPr>
            <a:noAutofit/>
          </a:bodyPr>
          <a:lstStyle/>
          <a:p>
            <a:r>
              <a:rPr lang="en-US" sz="5400" b="1" u="sng" dirty="0">
                <a:latin typeface="+mn-lt"/>
              </a:rPr>
              <a:t>From man’s side of the ‘coin’ of humility:</a:t>
            </a:r>
          </a:p>
        </p:txBody>
      </p:sp>
      <p:pic>
        <p:nvPicPr>
          <p:cNvPr id="3076" name="Picture 4" descr="See the source image">
            <a:extLst>
              <a:ext uri="{FF2B5EF4-FFF2-40B4-BE49-F238E27FC236}">
                <a16:creationId xmlns:a16="http://schemas.microsoft.com/office/drawing/2014/main" id="{7C89C134-56E7-47EB-A748-9127A3E7A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06" t="1666" r="25235" b="-277"/>
          <a:stretch/>
        </p:blipFill>
        <p:spPr bwMode="auto">
          <a:xfrm rot="10800000">
            <a:off x="10439401" y="0"/>
            <a:ext cx="17525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F83E71-F892-4935-A3F7-016C0E69E79E}"/>
              </a:ext>
            </a:extLst>
          </p:cNvPr>
          <p:cNvSpPr txBox="1"/>
          <p:nvPr/>
        </p:nvSpPr>
        <p:spPr>
          <a:xfrm>
            <a:off x="220464" y="1831590"/>
            <a:ext cx="10218937" cy="3785652"/>
          </a:xfrm>
          <a:prstGeom prst="rect">
            <a:avLst/>
          </a:prstGeom>
          <a:noFill/>
        </p:spPr>
        <p:txBody>
          <a:bodyPr wrap="square">
            <a:spAutoFit/>
          </a:bodyPr>
          <a:lstStyle/>
          <a:p>
            <a:pPr lvl="0"/>
            <a:r>
              <a:rPr lang="en-US" sz="4800" b="1" dirty="0"/>
              <a:t>3. </a:t>
            </a:r>
            <a:r>
              <a:rPr lang="en-US" sz="4800" dirty="0"/>
              <a:t>Humility </a:t>
            </a:r>
            <a:r>
              <a:rPr lang="en-US" sz="4800" b="1" dirty="0"/>
              <a:t>respects God’s justice in judgment</a:t>
            </a:r>
            <a:r>
              <a:rPr lang="en-US" sz="4800" dirty="0"/>
              <a:t>…and submits in hope</a:t>
            </a:r>
          </a:p>
          <a:p>
            <a:pPr lvl="0"/>
            <a:r>
              <a:rPr lang="en-US" sz="4800" b="1" u="sng" dirty="0"/>
              <a:t>2 Chronicles 12:6</a:t>
            </a:r>
            <a:r>
              <a:rPr lang="en-US" sz="4800" dirty="0"/>
              <a:t>—</a:t>
            </a:r>
            <a:r>
              <a:rPr lang="en-US" sz="4800" i="1" dirty="0"/>
              <a:t>The leaders of Israel and the king humbled themselves and said, “The </a:t>
            </a:r>
            <a:r>
              <a:rPr lang="en-US" sz="4800" i="1" cap="small" dirty="0"/>
              <a:t>Lord</a:t>
            </a:r>
            <a:r>
              <a:rPr lang="en-US" sz="4800" i="1" dirty="0"/>
              <a:t> is just.”</a:t>
            </a:r>
            <a:endParaRPr lang="en-US" sz="4800" dirty="0"/>
          </a:p>
        </p:txBody>
      </p:sp>
    </p:spTree>
    <p:extLst>
      <p:ext uri="{BB962C8B-B14F-4D97-AF65-F5344CB8AC3E}">
        <p14:creationId xmlns:p14="http://schemas.microsoft.com/office/powerpoint/2010/main" val="281742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41B50C1-A18E-4B3B-9FBB-39760EFF844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0"/>
            <a:ext cx="1241854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382B54D-FD90-48E1-BDCD-E1512D2C3FEE}"/>
              </a:ext>
            </a:extLst>
          </p:cNvPr>
          <p:cNvSpPr>
            <a:spLocks noGrp="1"/>
          </p:cNvSpPr>
          <p:nvPr>
            <p:ph type="ctrTitle"/>
          </p:nvPr>
        </p:nvSpPr>
        <p:spPr>
          <a:xfrm>
            <a:off x="807868" y="1122362"/>
            <a:ext cx="10768614" cy="4372915"/>
          </a:xfrm>
        </p:spPr>
        <p:txBody>
          <a:bodyPr>
            <a:noAutofit/>
          </a:bodyPr>
          <a:lstStyle/>
          <a:p>
            <a:r>
              <a:rPr lang="en-US" sz="6600" b="1" dirty="0">
                <a:latin typeface="+mn-lt"/>
              </a:rPr>
              <a:t>Who were all the participants in the Advent of Jesus </a:t>
            </a:r>
            <a:br>
              <a:rPr lang="en-US" sz="6600" b="1" dirty="0">
                <a:latin typeface="+mn-lt"/>
              </a:rPr>
            </a:br>
            <a:r>
              <a:rPr lang="en-US" sz="6600" b="1" dirty="0">
                <a:latin typeface="+mn-lt"/>
              </a:rPr>
              <a:t>at His birth?</a:t>
            </a:r>
          </a:p>
        </p:txBody>
      </p:sp>
    </p:spTree>
    <p:extLst>
      <p:ext uri="{BB962C8B-B14F-4D97-AF65-F5344CB8AC3E}">
        <p14:creationId xmlns:p14="http://schemas.microsoft.com/office/powerpoint/2010/main" val="2549785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A8BB8-5080-417C-81F1-323F925F4ED3}"/>
              </a:ext>
            </a:extLst>
          </p:cNvPr>
          <p:cNvSpPr>
            <a:spLocks noGrp="1"/>
          </p:cNvSpPr>
          <p:nvPr>
            <p:ph type="title"/>
          </p:nvPr>
        </p:nvSpPr>
        <p:spPr>
          <a:xfrm>
            <a:off x="220464" y="142042"/>
            <a:ext cx="11252445" cy="1325563"/>
          </a:xfrm>
        </p:spPr>
        <p:txBody>
          <a:bodyPr>
            <a:noAutofit/>
          </a:bodyPr>
          <a:lstStyle/>
          <a:p>
            <a:r>
              <a:rPr lang="en-US" sz="5400" b="1" u="sng" dirty="0">
                <a:latin typeface="+mn-lt"/>
              </a:rPr>
              <a:t>From man’s side of the ‘coin’ of humility:</a:t>
            </a:r>
          </a:p>
        </p:txBody>
      </p:sp>
      <p:pic>
        <p:nvPicPr>
          <p:cNvPr id="3076" name="Picture 4" descr="See the source image">
            <a:extLst>
              <a:ext uri="{FF2B5EF4-FFF2-40B4-BE49-F238E27FC236}">
                <a16:creationId xmlns:a16="http://schemas.microsoft.com/office/drawing/2014/main" id="{7C89C134-56E7-47EB-A748-9127A3E7A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06" t="1666" r="25235" b="-277"/>
          <a:stretch/>
        </p:blipFill>
        <p:spPr bwMode="auto">
          <a:xfrm rot="10800000">
            <a:off x="10439401" y="0"/>
            <a:ext cx="17525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F83E71-F892-4935-A3F7-016C0E69E79E}"/>
              </a:ext>
            </a:extLst>
          </p:cNvPr>
          <p:cNvSpPr txBox="1"/>
          <p:nvPr/>
        </p:nvSpPr>
        <p:spPr>
          <a:xfrm>
            <a:off x="220464" y="1609648"/>
            <a:ext cx="10218937" cy="4955203"/>
          </a:xfrm>
          <a:prstGeom prst="rect">
            <a:avLst/>
          </a:prstGeom>
          <a:noFill/>
        </p:spPr>
        <p:txBody>
          <a:bodyPr wrap="square">
            <a:spAutoFit/>
          </a:bodyPr>
          <a:lstStyle/>
          <a:p>
            <a:pPr lvl="0"/>
            <a:r>
              <a:rPr lang="en-US" sz="4800" b="1" dirty="0"/>
              <a:t>4. Humility can be evidenced by acts of humiliation:</a:t>
            </a:r>
          </a:p>
          <a:p>
            <a:pPr marL="285750" lvl="0" indent="-285750">
              <a:buFont typeface="Arial" panose="020B0604020202020204" pitchFamily="34" charset="0"/>
              <a:buChar char="•"/>
            </a:pPr>
            <a:r>
              <a:rPr lang="en-US" sz="4400" b="1" u="sng" dirty="0"/>
              <a:t>Fasting</a:t>
            </a:r>
            <a:r>
              <a:rPr lang="en-US" sz="4400" u="sng" dirty="0"/>
              <a:t>:  </a:t>
            </a:r>
            <a:r>
              <a:rPr lang="en-US" sz="4400" b="1" u="sng" dirty="0"/>
              <a:t>Ezra 8:21</a:t>
            </a:r>
            <a:r>
              <a:rPr lang="en-US" sz="4400" u="sng" dirty="0"/>
              <a:t>-</a:t>
            </a:r>
            <a:r>
              <a:rPr lang="en-US" sz="4400" dirty="0"/>
              <a:t>- </a:t>
            </a:r>
            <a:r>
              <a:rPr lang="en-US" sz="4400" i="1" dirty="0"/>
              <a:t>There, by the </a:t>
            </a:r>
            <a:r>
              <a:rPr lang="en-US" sz="4400" i="1" dirty="0" err="1"/>
              <a:t>Ahava</a:t>
            </a:r>
            <a:r>
              <a:rPr lang="en-US" sz="4400" i="1" dirty="0"/>
              <a:t> Canal, I proclaimed a </a:t>
            </a:r>
            <a:r>
              <a:rPr lang="en-US" sz="4400" i="1" u="sng" dirty="0"/>
              <a:t>fast</a:t>
            </a:r>
            <a:r>
              <a:rPr lang="en-US" sz="4400" i="1" dirty="0"/>
              <a:t>, so that we might humble ourselves before our God and ask him for a safe journey for us and our children, with all our possessions.</a:t>
            </a:r>
            <a:endParaRPr lang="en-US" sz="4400" dirty="0"/>
          </a:p>
        </p:txBody>
      </p:sp>
    </p:spTree>
    <p:extLst>
      <p:ext uri="{BB962C8B-B14F-4D97-AF65-F5344CB8AC3E}">
        <p14:creationId xmlns:p14="http://schemas.microsoft.com/office/powerpoint/2010/main" val="292717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ee the source image">
            <a:extLst>
              <a:ext uri="{FF2B5EF4-FFF2-40B4-BE49-F238E27FC236}">
                <a16:creationId xmlns:a16="http://schemas.microsoft.com/office/drawing/2014/main" id="{7C89C134-56E7-47EB-A748-9127A3E7A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06" t="1666" r="25235" b="-277"/>
          <a:stretch/>
        </p:blipFill>
        <p:spPr bwMode="auto">
          <a:xfrm rot="10800000">
            <a:off x="10439401" y="0"/>
            <a:ext cx="17525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F83E71-F892-4935-A3F7-016C0E69E79E}"/>
              </a:ext>
            </a:extLst>
          </p:cNvPr>
          <p:cNvSpPr txBox="1"/>
          <p:nvPr/>
        </p:nvSpPr>
        <p:spPr>
          <a:xfrm>
            <a:off x="220464" y="118200"/>
            <a:ext cx="10218937" cy="6247864"/>
          </a:xfrm>
          <a:prstGeom prst="rect">
            <a:avLst/>
          </a:prstGeom>
          <a:noFill/>
        </p:spPr>
        <p:txBody>
          <a:bodyPr wrap="square">
            <a:spAutoFit/>
          </a:bodyPr>
          <a:lstStyle/>
          <a:p>
            <a:pPr lvl="0"/>
            <a:r>
              <a:rPr lang="en-US" sz="4000" b="1" dirty="0"/>
              <a:t>4. Humility can be evidenced by…</a:t>
            </a:r>
          </a:p>
          <a:p>
            <a:pPr lvl="0"/>
            <a:r>
              <a:rPr lang="en-US" sz="4000" b="1" dirty="0"/>
              <a:t>A.  Fasting:  </a:t>
            </a:r>
            <a:r>
              <a:rPr lang="en-US" sz="4000" b="1" u="sng" dirty="0"/>
              <a:t>Isaiah 58:5-7</a:t>
            </a:r>
          </a:p>
          <a:p>
            <a:pPr lvl="0"/>
            <a:r>
              <a:rPr lang="en-US" sz="4000" i="1" dirty="0"/>
              <a:t>“Is not this the kind of fasting I have chosen:  to loose the chains of injustice and untie the cords of the yoke, to set the oppressed free and break every yoke?  </a:t>
            </a:r>
            <a:r>
              <a:rPr lang="en-US" sz="4000" b="1" i="1" baseline="30000" dirty="0"/>
              <a:t>7 </a:t>
            </a:r>
            <a:r>
              <a:rPr lang="en-US" sz="4000" i="1" dirty="0"/>
              <a:t>Is it not to share your food with the hungry and to provide the poor wanderer with shelter—when you see the naked, to clothe them, and not to turn away from your own flesh and blood?”</a:t>
            </a:r>
            <a:endParaRPr lang="en-US" sz="4000" b="1" dirty="0"/>
          </a:p>
        </p:txBody>
      </p:sp>
    </p:spTree>
    <p:extLst>
      <p:ext uri="{BB962C8B-B14F-4D97-AF65-F5344CB8AC3E}">
        <p14:creationId xmlns:p14="http://schemas.microsoft.com/office/powerpoint/2010/main" val="46124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ee the source image">
            <a:extLst>
              <a:ext uri="{FF2B5EF4-FFF2-40B4-BE49-F238E27FC236}">
                <a16:creationId xmlns:a16="http://schemas.microsoft.com/office/drawing/2014/main" id="{7C89C134-56E7-47EB-A748-9127A3E7A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06" t="1666" r="25235" b="-277"/>
          <a:stretch/>
        </p:blipFill>
        <p:spPr bwMode="auto">
          <a:xfrm rot="10800000">
            <a:off x="10439401" y="0"/>
            <a:ext cx="17525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F83E71-F892-4935-A3F7-016C0E69E79E}"/>
              </a:ext>
            </a:extLst>
          </p:cNvPr>
          <p:cNvSpPr txBox="1"/>
          <p:nvPr/>
        </p:nvSpPr>
        <p:spPr>
          <a:xfrm>
            <a:off x="220464" y="118200"/>
            <a:ext cx="10218937" cy="3046988"/>
          </a:xfrm>
          <a:prstGeom prst="rect">
            <a:avLst/>
          </a:prstGeom>
          <a:noFill/>
        </p:spPr>
        <p:txBody>
          <a:bodyPr wrap="square">
            <a:spAutoFit/>
          </a:bodyPr>
          <a:lstStyle/>
          <a:p>
            <a:pPr lvl="0"/>
            <a:r>
              <a:rPr lang="en-US" sz="4800" b="1" dirty="0"/>
              <a:t>4. Humility can be evidenced by…</a:t>
            </a:r>
          </a:p>
          <a:p>
            <a:pPr lvl="1"/>
            <a:r>
              <a:rPr lang="en-US" sz="4800" b="1" dirty="0"/>
              <a:t>B. Praying</a:t>
            </a:r>
            <a:r>
              <a:rPr lang="en-US" sz="4800" dirty="0"/>
              <a:t>:  </a:t>
            </a:r>
          </a:p>
          <a:p>
            <a:pPr marL="742950" lvl="1" indent="-285750">
              <a:buFont typeface="Arial" panose="020B0604020202020204" pitchFamily="34" charset="0"/>
              <a:buChar char="•"/>
            </a:pPr>
            <a:r>
              <a:rPr lang="en-US" sz="4800" b="1" dirty="0"/>
              <a:t>2 Chron. 7:14—</a:t>
            </a:r>
            <a:r>
              <a:rPr lang="en-US" sz="4800" i="1" dirty="0"/>
              <a:t>If my people….</a:t>
            </a:r>
            <a:endParaRPr lang="en-US" sz="4800" dirty="0"/>
          </a:p>
          <a:p>
            <a:pPr marL="742950" lvl="1" indent="-285750">
              <a:buFont typeface="Arial" panose="020B0604020202020204" pitchFamily="34" charset="0"/>
              <a:buChar char="•"/>
            </a:pPr>
            <a:r>
              <a:rPr lang="en-US" sz="4800" b="1" dirty="0"/>
              <a:t>Dan. 10:12—</a:t>
            </a:r>
            <a:r>
              <a:rPr lang="en-US" sz="4800" dirty="0"/>
              <a:t>3 weeks of praying!</a:t>
            </a:r>
            <a:endParaRPr lang="en-US" sz="4800" b="1" dirty="0"/>
          </a:p>
        </p:txBody>
      </p:sp>
    </p:spTree>
    <p:extLst>
      <p:ext uri="{BB962C8B-B14F-4D97-AF65-F5344CB8AC3E}">
        <p14:creationId xmlns:p14="http://schemas.microsoft.com/office/powerpoint/2010/main" val="175840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ee the source image">
            <a:extLst>
              <a:ext uri="{FF2B5EF4-FFF2-40B4-BE49-F238E27FC236}">
                <a16:creationId xmlns:a16="http://schemas.microsoft.com/office/drawing/2014/main" id="{7C89C134-56E7-47EB-A748-9127A3E7A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06" t="1666" r="25235" b="-277"/>
          <a:stretch/>
        </p:blipFill>
        <p:spPr bwMode="auto">
          <a:xfrm rot="10800000">
            <a:off x="10439401" y="0"/>
            <a:ext cx="17525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F83E71-F892-4935-A3F7-016C0E69E79E}"/>
              </a:ext>
            </a:extLst>
          </p:cNvPr>
          <p:cNvSpPr txBox="1"/>
          <p:nvPr/>
        </p:nvSpPr>
        <p:spPr>
          <a:xfrm>
            <a:off x="220464" y="118200"/>
            <a:ext cx="10218937" cy="6801862"/>
          </a:xfrm>
          <a:prstGeom prst="rect">
            <a:avLst/>
          </a:prstGeom>
          <a:noFill/>
        </p:spPr>
        <p:txBody>
          <a:bodyPr wrap="square">
            <a:spAutoFit/>
          </a:bodyPr>
          <a:lstStyle/>
          <a:p>
            <a:pPr lvl="0"/>
            <a:r>
              <a:rPr lang="en-US" sz="4800" b="1" dirty="0"/>
              <a:t>4</a:t>
            </a:r>
            <a:r>
              <a:rPr lang="en-US" sz="5400" b="1" dirty="0"/>
              <a:t>. Humility can be evidenced by…</a:t>
            </a:r>
          </a:p>
          <a:p>
            <a:pPr lvl="1"/>
            <a:r>
              <a:rPr lang="en-US" sz="5400" b="1" dirty="0"/>
              <a:t>C. Repentance</a:t>
            </a:r>
            <a:r>
              <a:rPr lang="en-US" sz="5400" dirty="0"/>
              <a:t>: </a:t>
            </a:r>
          </a:p>
          <a:p>
            <a:pPr marL="571500" indent="-571500">
              <a:buFont typeface="Arial" panose="020B0604020202020204" pitchFamily="34" charset="0"/>
              <a:buChar char="•"/>
            </a:pPr>
            <a:r>
              <a:rPr lang="en-US" sz="4000" b="1" u="sng" dirty="0"/>
              <a:t>2 Chronicles 34:27</a:t>
            </a:r>
            <a:r>
              <a:rPr lang="en-US" sz="4000" b="1" dirty="0"/>
              <a:t>—</a:t>
            </a:r>
            <a:r>
              <a:rPr lang="en-US" sz="4000" dirty="0"/>
              <a:t>“</a:t>
            </a:r>
            <a:r>
              <a:rPr lang="en-US" sz="4000" i="1" dirty="0"/>
              <a:t>Because your heart was responsive and you </a:t>
            </a:r>
            <a:r>
              <a:rPr lang="en-US" sz="4000" b="1" i="1" dirty="0"/>
              <a:t>humble</a:t>
            </a:r>
            <a:r>
              <a:rPr lang="en-US" sz="4000" i="1" dirty="0"/>
              <a:t>d yourself before God when you heard what he spoke against this place and its people, and because you </a:t>
            </a:r>
            <a:r>
              <a:rPr lang="en-US" sz="4000" b="1" i="1" dirty="0"/>
              <a:t>humble</a:t>
            </a:r>
            <a:r>
              <a:rPr lang="en-US" sz="4000" i="1" dirty="0"/>
              <a:t>d yourself before me and tore your robes and wept in my presence, I have heard you,” declares the </a:t>
            </a:r>
            <a:r>
              <a:rPr lang="en-US" sz="4000" i="1" cap="small" dirty="0"/>
              <a:t>Lord</a:t>
            </a:r>
            <a:r>
              <a:rPr lang="en-US" sz="4000" i="1" dirty="0"/>
              <a:t>.</a:t>
            </a:r>
            <a:endParaRPr lang="en-US" sz="4000" dirty="0"/>
          </a:p>
          <a:p>
            <a:pPr lvl="1"/>
            <a:endParaRPr lang="en-US" sz="4800" b="1" dirty="0"/>
          </a:p>
        </p:txBody>
      </p:sp>
    </p:spTree>
    <p:extLst>
      <p:ext uri="{BB962C8B-B14F-4D97-AF65-F5344CB8AC3E}">
        <p14:creationId xmlns:p14="http://schemas.microsoft.com/office/powerpoint/2010/main" val="371556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ee the source image">
            <a:extLst>
              <a:ext uri="{FF2B5EF4-FFF2-40B4-BE49-F238E27FC236}">
                <a16:creationId xmlns:a16="http://schemas.microsoft.com/office/drawing/2014/main" id="{7C89C134-56E7-47EB-A748-9127A3E7A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06" t="1666" r="25235" b="-277"/>
          <a:stretch/>
        </p:blipFill>
        <p:spPr bwMode="auto">
          <a:xfrm rot="10800000">
            <a:off x="10439401" y="0"/>
            <a:ext cx="17525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F83E71-F892-4935-A3F7-016C0E69E79E}"/>
              </a:ext>
            </a:extLst>
          </p:cNvPr>
          <p:cNvSpPr txBox="1"/>
          <p:nvPr/>
        </p:nvSpPr>
        <p:spPr>
          <a:xfrm>
            <a:off x="220464" y="118200"/>
            <a:ext cx="10218937" cy="6678751"/>
          </a:xfrm>
          <a:prstGeom prst="rect">
            <a:avLst/>
          </a:prstGeom>
          <a:noFill/>
        </p:spPr>
        <p:txBody>
          <a:bodyPr wrap="square">
            <a:spAutoFit/>
          </a:bodyPr>
          <a:lstStyle/>
          <a:p>
            <a:pPr lvl="0"/>
            <a:r>
              <a:rPr lang="en-US" sz="4800" b="1" dirty="0"/>
              <a:t>4</a:t>
            </a:r>
            <a:r>
              <a:rPr lang="en-US" sz="5400" b="1" dirty="0"/>
              <a:t>. Humility can be evidenced by…</a:t>
            </a:r>
          </a:p>
          <a:p>
            <a:pPr lvl="1"/>
            <a:r>
              <a:rPr lang="en-US" sz="5400" b="1" dirty="0"/>
              <a:t>D. Obedience</a:t>
            </a:r>
            <a:r>
              <a:rPr lang="en-US" sz="5400" dirty="0"/>
              <a:t>:  </a:t>
            </a:r>
          </a:p>
          <a:p>
            <a:r>
              <a:rPr lang="en-US" sz="4000" b="1" u="sng" dirty="0"/>
              <a:t>Zephaniah 2:3</a:t>
            </a:r>
            <a:r>
              <a:rPr lang="en-US" sz="4000" b="1" dirty="0"/>
              <a:t>—</a:t>
            </a:r>
            <a:r>
              <a:rPr lang="en-US" sz="4000" i="1" dirty="0"/>
              <a:t>Seek the Lord, all you humble of the land, you who do what he commands. Seek righteousness, seek humility;</a:t>
            </a:r>
            <a:endParaRPr lang="en-US" sz="4000" dirty="0"/>
          </a:p>
          <a:p>
            <a:r>
              <a:rPr lang="en-US" sz="4000" b="1" u="sng" dirty="0"/>
              <a:t>Deuteronomy 8:2</a:t>
            </a:r>
            <a:r>
              <a:rPr lang="en-US" sz="4000" dirty="0"/>
              <a:t>—</a:t>
            </a:r>
            <a:r>
              <a:rPr lang="en-US" sz="4000" i="1" dirty="0"/>
              <a:t>Remember how the Lord </a:t>
            </a:r>
          </a:p>
          <a:p>
            <a:r>
              <a:rPr lang="en-US" sz="4000" i="1" dirty="0"/>
              <a:t>your God led you all the way in the wilderness these forty years, to humble and test you in order to know what was in your heart, whether or not you would keep his commands.</a:t>
            </a:r>
            <a:endParaRPr lang="en-US" sz="4000" dirty="0"/>
          </a:p>
        </p:txBody>
      </p:sp>
    </p:spTree>
    <p:extLst>
      <p:ext uri="{BB962C8B-B14F-4D97-AF65-F5344CB8AC3E}">
        <p14:creationId xmlns:p14="http://schemas.microsoft.com/office/powerpoint/2010/main" val="302163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DAB48D-4C0F-43EF-873B-487399AC362B}"/>
              </a:ext>
            </a:extLst>
          </p:cNvPr>
          <p:cNvSpPr txBox="1"/>
          <p:nvPr/>
        </p:nvSpPr>
        <p:spPr>
          <a:xfrm>
            <a:off x="4885862" y="354182"/>
            <a:ext cx="6693763" cy="5909310"/>
          </a:xfrm>
          <a:prstGeom prst="rect">
            <a:avLst/>
          </a:prstGeom>
          <a:noFill/>
        </p:spPr>
        <p:txBody>
          <a:bodyPr wrap="square">
            <a:spAutoFit/>
          </a:bodyPr>
          <a:lstStyle/>
          <a:p>
            <a:pPr algn="ctr"/>
            <a:r>
              <a:rPr lang="en-US" sz="5400" b="1" dirty="0">
                <a:effectLst/>
                <a:ea typeface="Calibri" panose="020F0502020204030204" pitchFamily="34" charset="0"/>
                <a:cs typeface="Times New Roman" panose="02020603050405020304" pitchFamily="18" charset="0"/>
              </a:rPr>
              <a:t>Humility is</a:t>
            </a:r>
            <a:r>
              <a:rPr lang="en-US" sz="5400" dirty="0">
                <a:effectLst/>
                <a:ea typeface="Calibri" panose="020F0502020204030204" pitchFamily="34" charset="0"/>
                <a:cs typeface="Times New Roman" panose="02020603050405020304" pitchFamily="18" charset="0"/>
              </a:rPr>
              <a:t>…</a:t>
            </a:r>
          </a:p>
          <a:p>
            <a:pPr algn="ctr"/>
            <a:r>
              <a:rPr lang="en-US" sz="5400" b="1" dirty="0"/>
              <a:t>relating to God or sinners in a way that reflects God’s loving heart for holiness, justice and restored relationship.</a:t>
            </a:r>
            <a:endParaRPr lang="en-US" sz="5400" dirty="0">
              <a:effectLst/>
              <a:ea typeface="Calibri" panose="020F0502020204030204" pitchFamily="34" charset="0"/>
              <a:cs typeface="Times New Roman" panose="02020603050405020304" pitchFamily="18" charset="0"/>
            </a:endParaRPr>
          </a:p>
        </p:txBody>
      </p:sp>
      <p:pic>
        <p:nvPicPr>
          <p:cNvPr id="4098" name="Picture 2" descr="See the source image">
            <a:extLst>
              <a:ext uri="{FF2B5EF4-FFF2-40B4-BE49-F238E27FC236}">
                <a16:creationId xmlns:a16="http://schemas.microsoft.com/office/drawing/2014/main" id="{53DB3A31-25DD-4092-9A0B-1FAED83802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15" t="1553" r="23994" b="-1553"/>
          <a:stretch/>
        </p:blipFill>
        <p:spPr bwMode="auto">
          <a:xfrm>
            <a:off x="0" y="0"/>
            <a:ext cx="4231799" cy="697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45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DAB48D-4C0F-43EF-873B-487399AC362B}"/>
              </a:ext>
            </a:extLst>
          </p:cNvPr>
          <p:cNvSpPr txBox="1"/>
          <p:nvPr/>
        </p:nvSpPr>
        <p:spPr>
          <a:xfrm>
            <a:off x="4866812" y="1754357"/>
            <a:ext cx="6693763" cy="2585323"/>
          </a:xfrm>
          <a:prstGeom prst="rect">
            <a:avLst/>
          </a:prstGeom>
          <a:noFill/>
        </p:spPr>
        <p:txBody>
          <a:bodyPr wrap="square">
            <a:spAutoFit/>
          </a:bodyPr>
          <a:lstStyle/>
          <a:p>
            <a:pPr marL="0" marR="0" algn="ctr">
              <a:spcBef>
                <a:spcPts val="0"/>
              </a:spcBef>
              <a:spcAft>
                <a:spcPts val="0"/>
              </a:spcAft>
            </a:pPr>
            <a:r>
              <a:rPr lang="en-US" sz="5400" b="1" dirty="0">
                <a:effectLst/>
                <a:ea typeface="Calibri" panose="020F0502020204030204" pitchFamily="34" charset="0"/>
                <a:cs typeface="Times New Roman" panose="02020603050405020304" pitchFamily="18" charset="0"/>
              </a:rPr>
              <a:t>Humility will almost always cost us something.</a:t>
            </a:r>
            <a:endParaRPr lang="en-US" sz="5400" dirty="0">
              <a:effectLst/>
              <a:ea typeface="Calibri" panose="020F0502020204030204" pitchFamily="34" charset="0"/>
              <a:cs typeface="Times New Roman" panose="02020603050405020304" pitchFamily="18" charset="0"/>
            </a:endParaRPr>
          </a:p>
        </p:txBody>
      </p:sp>
      <p:pic>
        <p:nvPicPr>
          <p:cNvPr id="5122" name="Picture 2">
            <a:extLst>
              <a:ext uri="{FF2B5EF4-FFF2-40B4-BE49-F238E27FC236}">
                <a16:creationId xmlns:a16="http://schemas.microsoft.com/office/drawing/2014/main" id="{E9D1C3B8-BEA3-4247-A1AD-6E616EBED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646599"/>
            <a:ext cx="4181475" cy="532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15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DAB48D-4C0F-43EF-873B-487399AC362B}"/>
              </a:ext>
            </a:extLst>
          </p:cNvPr>
          <p:cNvSpPr txBox="1"/>
          <p:nvPr/>
        </p:nvSpPr>
        <p:spPr>
          <a:xfrm>
            <a:off x="88777" y="120866"/>
            <a:ext cx="11754035" cy="1446550"/>
          </a:xfrm>
          <a:prstGeom prst="rect">
            <a:avLst/>
          </a:prstGeom>
          <a:noFill/>
        </p:spPr>
        <p:txBody>
          <a:bodyPr wrap="square">
            <a:spAutoFit/>
          </a:bodyPr>
          <a:lstStyle/>
          <a:p>
            <a:pPr algn="ctr"/>
            <a:r>
              <a:rPr lang="en-US" sz="4400" b="1" dirty="0"/>
              <a:t>What were their evidences of </a:t>
            </a:r>
            <a:r>
              <a:rPr lang="en-US" sz="4400" b="1" u="sng" dirty="0"/>
              <a:t>humility</a:t>
            </a:r>
            <a:r>
              <a:rPr lang="en-US" sz="4400" b="1" dirty="0"/>
              <a:t> in these people that we could embrace ourselves?</a:t>
            </a:r>
            <a:endParaRPr lang="en-US" sz="4400" dirty="0"/>
          </a:p>
        </p:txBody>
      </p:sp>
      <p:sp>
        <p:nvSpPr>
          <p:cNvPr id="7" name="TextBox 6">
            <a:extLst>
              <a:ext uri="{FF2B5EF4-FFF2-40B4-BE49-F238E27FC236}">
                <a16:creationId xmlns:a16="http://schemas.microsoft.com/office/drawing/2014/main" id="{FBEBCD56-0EA3-455D-9418-A2EAF2E20ECD}"/>
              </a:ext>
            </a:extLst>
          </p:cNvPr>
          <p:cNvSpPr txBox="1"/>
          <p:nvPr/>
        </p:nvSpPr>
        <p:spPr>
          <a:xfrm>
            <a:off x="451281" y="1567416"/>
            <a:ext cx="11651942" cy="5016758"/>
          </a:xfrm>
          <a:prstGeom prst="rect">
            <a:avLst/>
          </a:prstGeom>
          <a:noFill/>
        </p:spPr>
        <p:txBody>
          <a:bodyPr wrap="square">
            <a:spAutoFit/>
          </a:bodyPr>
          <a:lstStyle/>
          <a:p>
            <a:r>
              <a:rPr lang="en-US" sz="4000" b="1" dirty="0">
                <a:solidFill>
                  <a:srgbClr val="FFFF00"/>
                </a:solidFill>
                <a:effectLst/>
                <a:ea typeface="Calibri" panose="020F0502020204030204" pitchFamily="34" charset="0"/>
                <a:cs typeface="Times New Roman" panose="02020603050405020304" pitchFamily="18" charset="0"/>
              </a:rPr>
              <a:t>1. Zechariah &amp; Elizabeth</a:t>
            </a:r>
            <a:r>
              <a:rPr lang="en-US" sz="4000" dirty="0">
                <a:solidFill>
                  <a:srgbClr val="FFFF00"/>
                </a:solidFill>
                <a:effectLst/>
                <a:ea typeface="Calibri" panose="020F0502020204030204" pitchFamily="34" charset="0"/>
                <a:cs typeface="Times New Roman" panose="02020603050405020304" pitchFamily="18" charset="0"/>
              </a:rPr>
              <a:t>:  Luke 1:1-25, 39-45, 57-80</a:t>
            </a:r>
          </a:p>
          <a:p>
            <a:r>
              <a:rPr lang="en-US" sz="4000" b="1" dirty="0">
                <a:ea typeface="Calibri" panose="020F0502020204030204" pitchFamily="34" charset="0"/>
                <a:cs typeface="Times New Roman" panose="02020603050405020304" pitchFamily="18" charset="0"/>
              </a:rPr>
              <a:t>2. </a:t>
            </a:r>
            <a:r>
              <a:rPr lang="en-US" sz="4000" b="1" dirty="0">
                <a:effectLst/>
                <a:ea typeface="Calibri" panose="020F0502020204030204" pitchFamily="34" charset="0"/>
                <a:cs typeface="Times New Roman" panose="02020603050405020304" pitchFamily="18" charset="0"/>
              </a:rPr>
              <a:t>Mary</a:t>
            </a:r>
            <a:r>
              <a:rPr lang="en-US" sz="4000" dirty="0">
                <a:effectLst/>
                <a:ea typeface="Calibri" panose="020F0502020204030204" pitchFamily="34" charset="0"/>
                <a:cs typeface="Times New Roman" panose="02020603050405020304" pitchFamily="18" charset="0"/>
              </a:rPr>
              <a:t>: Luke 1:26-38, 46-56, 2:1-7, 19-21, 39</a:t>
            </a:r>
          </a:p>
          <a:p>
            <a:r>
              <a:rPr lang="en-US" sz="4000" b="1" dirty="0">
                <a:solidFill>
                  <a:srgbClr val="00B050"/>
                </a:solidFill>
                <a:ea typeface="Calibri" panose="020F0502020204030204" pitchFamily="34" charset="0"/>
                <a:cs typeface="Times New Roman" panose="02020603050405020304" pitchFamily="18" charset="0"/>
              </a:rPr>
              <a:t>3. </a:t>
            </a:r>
            <a:r>
              <a:rPr lang="en-US" sz="4000" b="1" dirty="0">
                <a:solidFill>
                  <a:srgbClr val="00B050"/>
                </a:solidFill>
                <a:effectLst/>
                <a:ea typeface="Calibri" panose="020F0502020204030204" pitchFamily="34" charset="0"/>
                <a:cs typeface="Times New Roman" panose="02020603050405020304" pitchFamily="18" charset="0"/>
              </a:rPr>
              <a:t>Joseph</a:t>
            </a:r>
            <a:r>
              <a:rPr lang="en-US" sz="4000" dirty="0">
                <a:solidFill>
                  <a:srgbClr val="00B050"/>
                </a:solidFill>
                <a:effectLst/>
                <a:ea typeface="Calibri" panose="020F0502020204030204" pitchFamily="34" charset="0"/>
                <a:cs typeface="Times New Roman" panose="02020603050405020304" pitchFamily="18" charset="0"/>
              </a:rPr>
              <a:t>:  Matthew 1:18-25; 2:13-15, 19-23</a:t>
            </a:r>
            <a:endParaRPr lang="en-US" sz="4000" dirty="0">
              <a:solidFill>
                <a:srgbClr val="00B050"/>
              </a:solidFill>
              <a:ea typeface="Calibri" panose="020F0502020204030204" pitchFamily="34" charset="0"/>
              <a:cs typeface="Times New Roman" panose="02020603050405020304" pitchFamily="18" charset="0"/>
            </a:endParaRPr>
          </a:p>
          <a:p>
            <a:r>
              <a:rPr lang="en-US" sz="4000" b="1" dirty="0">
                <a:effectLst/>
                <a:ea typeface="Calibri" panose="020F0502020204030204" pitchFamily="34" charset="0"/>
                <a:cs typeface="Times New Roman" panose="02020603050405020304" pitchFamily="18" charset="0"/>
              </a:rPr>
              <a:t>4. The Innkeeper</a:t>
            </a:r>
            <a:r>
              <a:rPr lang="en-US" sz="4000" dirty="0">
                <a:effectLst/>
                <a:ea typeface="Calibri" panose="020F0502020204030204" pitchFamily="34" charset="0"/>
                <a:cs typeface="Times New Roman" panose="02020603050405020304" pitchFamily="18" charset="0"/>
              </a:rPr>
              <a:t>:  Luke 2:7, 12</a:t>
            </a:r>
          </a:p>
          <a:p>
            <a:r>
              <a:rPr lang="en-US" sz="4000" b="1" dirty="0">
                <a:solidFill>
                  <a:srgbClr val="FF0000"/>
                </a:solidFill>
                <a:effectLst/>
                <a:ea typeface="Calibri" panose="020F0502020204030204" pitchFamily="34" charset="0"/>
                <a:cs typeface="Times New Roman" panose="02020603050405020304" pitchFamily="18" charset="0"/>
              </a:rPr>
              <a:t>5. Angels</a:t>
            </a:r>
            <a:r>
              <a:rPr lang="en-US" sz="4000" dirty="0">
                <a:solidFill>
                  <a:srgbClr val="FF0000"/>
                </a:solidFill>
                <a:effectLst/>
                <a:ea typeface="Calibri" panose="020F0502020204030204" pitchFamily="34" charset="0"/>
                <a:cs typeface="Times New Roman" panose="02020603050405020304" pitchFamily="18" charset="0"/>
              </a:rPr>
              <a:t>:  Luke 1:11-20, 26-37; 2:8-14</a:t>
            </a:r>
          </a:p>
          <a:p>
            <a:r>
              <a:rPr lang="en-US" sz="4000" b="1" dirty="0">
                <a:effectLst/>
                <a:ea typeface="Calibri" panose="020F0502020204030204" pitchFamily="34" charset="0"/>
                <a:cs typeface="Times New Roman" panose="02020603050405020304" pitchFamily="18" charset="0"/>
              </a:rPr>
              <a:t>6. Shepherds</a:t>
            </a:r>
            <a:r>
              <a:rPr lang="en-US" sz="4000" dirty="0">
                <a:effectLst/>
                <a:ea typeface="Calibri" panose="020F0502020204030204" pitchFamily="34" charset="0"/>
                <a:cs typeface="Times New Roman" panose="02020603050405020304" pitchFamily="18" charset="0"/>
              </a:rPr>
              <a:t>:  Luke 2:8-20</a:t>
            </a:r>
          </a:p>
          <a:p>
            <a:r>
              <a:rPr lang="en-US" sz="4000" b="1" dirty="0">
                <a:solidFill>
                  <a:srgbClr val="00B0F0"/>
                </a:solidFill>
                <a:effectLst/>
                <a:ea typeface="Calibri" panose="020F0502020204030204" pitchFamily="34" charset="0"/>
                <a:cs typeface="Times New Roman" panose="02020603050405020304" pitchFamily="18" charset="0"/>
              </a:rPr>
              <a:t>7</a:t>
            </a:r>
            <a:r>
              <a:rPr lang="en-US" sz="4000" dirty="0">
                <a:solidFill>
                  <a:srgbClr val="00B0F0"/>
                </a:solidFill>
                <a:effectLst/>
                <a:ea typeface="Calibri" panose="020F0502020204030204" pitchFamily="34" charset="0"/>
                <a:cs typeface="Times New Roman" panose="02020603050405020304" pitchFamily="18" charset="0"/>
              </a:rPr>
              <a:t>. </a:t>
            </a:r>
            <a:r>
              <a:rPr lang="en-US" sz="4000" b="1" dirty="0">
                <a:solidFill>
                  <a:srgbClr val="00B0F0"/>
                </a:solidFill>
                <a:effectLst/>
                <a:ea typeface="Calibri" panose="020F0502020204030204" pitchFamily="34" charset="0"/>
                <a:cs typeface="Times New Roman" panose="02020603050405020304" pitchFamily="18" charset="0"/>
              </a:rPr>
              <a:t>Magi</a:t>
            </a:r>
            <a:r>
              <a:rPr lang="en-US" sz="4000" dirty="0">
                <a:solidFill>
                  <a:srgbClr val="00B0F0"/>
                </a:solidFill>
                <a:effectLst/>
                <a:ea typeface="Calibri" panose="020F0502020204030204" pitchFamily="34" charset="0"/>
                <a:cs typeface="Times New Roman" panose="02020603050405020304" pitchFamily="18" charset="0"/>
              </a:rPr>
              <a:t>:  Matthew 2:1-12</a:t>
            </a:r>
          </a:p>
          <a:p>
            <a:r>
              <a:rPr lang="en-US" sz="4000" b="1" dirty="0">
                <a:effectLst/>
                <a:ea typeface="Calibri" panose="020F0502020204030204" pitchFamily="34" charset="0"/>
                <a:cs typeface="Times New Roman" panose="02020603050405020304" pitchFamily="18" charset="0"/>
              </a:rPr>
              <a:t>8. Simeon &amp; Anna: </a:t>
            </a:r>
            <a:r>
              <a:rPr lang="en-US" sz="4000" dirty="0">
                <a:effectLst/>
                <a:ea typeface="Calibri" panose="020F0502020204030204" pitchFamily="34" charset="0"/>
                <a:cs typeface="Times New Roman" panose="02020603050405020304" pitchFamily="18" charset="0"/>
              </a:rPr>
              <a:t>Luke 2:22-38</a:t>
            </a:r>
            <a:endParaRPr lang="en-US" sz="40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232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DAB48D-4C0F-43EF-873B-487399AC362B}"/>
              </a:ext>
            </a:extLst>
          </p:cNvPr>
          <p:cNvSpPr txBox="1"/>
          <p:nvPr/>
        </p:nvSpPr>
        <p:spPr>
          <a:xfrm>
            <a:off x="218982" y="240609"/>
            <a:ext cx="11754035" cy="1569660"/>
          </a:xfrm>
          <a:prstGeom prst="rect">
            <a:avLst/>
          </a:prstGeom>
          <a:noFill/>
        </p:spPr>
        <p:txBody>
          <a:bodyPr wrap="square">
            <a:spAutoFit/>
          </a:bodyPr>
          <a:lstStyle/>
          <a:p>
            <a:pPr marL="742950" indent="-742950">
              <a:buFont typeface="+mj-lt"/>
              <a:buAutoNum type="arabicPeriod"/>
            </a:pPr>
            <a:r>
              <a:rPr lang="en-US" sz="4800" b="1" dirty="0"/>
              <a:t>Why does God choose to bless and use humble people?  </a:t>
            </a:r>
            <a:endParaRPr lang="en-US" sz="4800" dirty="0"/>
          </a:p>
        </p:txBody>
      </p:sp>
    </p:spTree>
    <p:extLst>
      <p:ext uri="{BB962C8B-B14F-4D97-AF65-F5344CB8AC3E}">
        <p14:creationId xmlns:p14="http://schemas.microsoft.com/office/powerpoint/2010/main" val="69056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DAB48D-4C0F-43EF-873B-487399AC362B}"/>
              </a:ext>
            </a:extLst>
          </p:cNvPr>
          <p:cNvSpPr txBox="1"/>
          <p:nvPr/>
        </p:nvSpPr>
        <p:spPr>
          <a:xfrm>
            <a:off x="218982" y="240609"/>
            <a:ext cx="11754035" cy="3785652"/>
          </a:xfrm>
          <a:prstGeom prst="rect">
            <a:avLst/>
          </a:prstGeom>
          <a:noFill/>
        </p:spPr>
        <p:txBody>
          <a:bodyPr wrap="square">
            <a:spAutoFit/>
          </a:bodyPr>
          <a:lstStyle/>
          <a:p>
            <a:pPr marL="742950" indent="-742950">
              <a:buFont typeface="+mj-lt"/>
              <a:buAutoNum type="arabicPeriod"/>
            </a:pPr>
            <a:r>
              <a:rPr lang="en-US" sz="4800" b="1" dirty="0"/>
              <a:t>Why does God choose to bless and use humble people? </a:t>
            </a:r>
          </a:p>
          <a:p>
            <a:pPr marL="742950" indent="-742950">
              <a:buFont typeface="+mj-lt"/>
              <a:buAutoNum type="arabicPeriod"/>
            </a:pPr>
            <a:r>
              <a:rPr lang="en-US" sz="4800" b="1" dirty="0"/>
              <a:t>Have you taken the first step into humility– reconciliation with God through Jesus Christ? </a:t>
            </a:r>
            <a:endParaRPr lang="en-US" sz="4800" dirty="0"/>
          </a:p>
        </p:txBody>
      </p:sp>
    </p:spTree>
    <p:extLst>
      <p:ext uri="{BB962C8B-B14F-4D97-AF65-F5344CB8AC3E}">
        <p14:creationId xmlns:p14="http://schemas.microsoft.com/office/powerpoint/2010/main" val="2776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41B50C1-A18E-4B3B-9FBB-39760EFF844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0"/>
            <a:ext cx="1241854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382B54D-FD90-48E1-BDCD-E1512D2C3FEE}"/>
              </a:ext>
            </a:extLst>
          </p:cNvPr>
          <p:cNvSpPr>
            <a:spLocks noGrp="1"/>
          </p:cNvSpPr>
          <p:nvPr>
            <p:ph type="ctrTitle"/>
          </p:nvPr>
        </p:nvSpPr>
        <p:spPr>
          <a:xfrm>
            <a:off x="807868" y="1122362"/>
            <a:ext cx="10768614" cy="4372915"/>
          </a:xfrm>
        </p:spPr>
        <p:txBody>
          <a:bodyPr>
            <a:noAutofit/>
          </a:bodyPr>
          <a:lstStyle/>
          <a:p>
            <a:r>
              <a:rPr lang="en-US" sz="6600" b="1" dirty="0">
                <a:latin typeface="+mn-lt"/>
              </a:rPr>
              <a:t>How many would you consider to be HUMBLE?</a:t>
            </a:r>
          </a:p>
        </p:txBody>
      </p:sp>
    </p:spTree>
    <p:extLst>
      <p:ext uri="{BB962C8B-B14F-4D97-AF65-F5344CB8AC3E}">
        <p14:creationId xmlns:p14="http://schemas.microsoft.com/office/powerpoint/2010/main" val="10104763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DAB48D-4C0F-43EF-873B-487399AC362B}"/>
              </a:ext>
            </a:extLst>
          </p:cNvPr>
          <p:cNvSpPr txBox="1"/>
          <p:nvPr/>
        </p:nvSpPr>
        <p:spPr>
          <a:xfrm>
            <a:off x="218982" y="240609"/>
            <a:ext cx="11754035" cy="6740307"/>
          </a:xfrm>
          <a:prstGeom prst="rect">
            <a:avLst/>
          </a:prstGeom>
          <a:noFill/>
        </p:spPr>
        <p:txBody>
          <a:bodyPr wrap="square">
            <a:spAutoFit/>
          </a:bodyPr>
          <a:lstStyle/>
          <a:p>
            <a:pPr marL="742950" indent="-742950">
              <a:buFont typeface="+mj-lt"/>
              <a:buAutoNum type="arabicPeriod"/>
            </a:pPr>
            <a:r>
              <a:rPr lang="en-US" sz="4800" b="1" dirty="0"/>
              <a:t>Why does God choose to bless and use humble people? </a:t>
            </a:r>
          </a:p>
          <a:p>
            <a:pPr marL="742950" indent="-742950">
              <a:buFont typeface="+mj-lt"/>
              <a:buAutoNum type="arabicPeriod"/>
            </a:pPr>
            <a:r>
              <a:rPr lang="en-US" sz="4800" b="1" dirty="0"/>
              <a:t>Have you taken the first step into humility– reconciliation with God through Jesus Christ?</a:t>
            </a:r>
          </a:p>
          <a:p>
            <a:pPr marL="742950" indent="-742950">
              <a:buFont typeface="+mj-lt"/>
              <a:buAutoNum type="arabicPeriod"/>
            </a:pPr>
            <a:r>
              <a:rPr lang="en-US" sz="4800" b="1" dirty="0"/>
              <a:t>What qualities of humility is God asking you to embrace more fully right now?</a:t>
            </a:r>
          </a:p>
          <a:p>
            <a:pPr marL="742950" indent="-742950">
              <a:buFont typeface="+mj-lt"/>
              <a:buAutoNum type="arabicPeriod"/>
            </a:pPr>
            <a:r>
              <a:rPr lang="en-US" sz="4800" b="1" dirty="0"/>
              <a:t>How can you do that this week? With whom? </a:t>
            </a:r>
            <a:endParaRPr lang="en-US" sz="4800" dirty="0"/>
          </a:p>
        </p:txBody>
      </p:sp>
    </p:spTree>
    <p:extLst>
      <p:ext uri="{BB962C8B-B14F-4D97-AF65-F5344CB8AC3E}">
        <p14:creationId xmlns:p14="http://schemas.microsoft.com/office/powerpoint/2010/main" val="375605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C938410C-B316-48DB-AE81-6A78ABB42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086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921299D-E48B-4F27-AFEE-F95D7156FCFA}"/>
              </a:ext>
            </a:extLst>
          </p:cNvPr>
          <p:cNvSpPr>
            <a:spLocks noGrp="1"/>
          </p:cNvSpPr>
          <p:nvPr>
            <p:ph type="title"/>
          </p:nvPr>
        </p:nvSpPr>
        <p:spPr>
          <a:xfrm>
            <a:off x="192349" y="658088"/>
            <a:ext cx="11807301" cy="1325563"/>
          </a:xfrm>
        </p:spPr>
        <p:txBody>
          <a:bodyPr>
            <a:noAutofit/>
          </a:bodyPr>
          <a:lstStyle/>
          <a:p>
            <a:pPr algn="ctr"/>
            <a:r>
              <a:rPr lang="en-US" sz="9600" b="1" dirty="0">
                <a:latin typeface="Script MT Bold" panose="03040602040607080904" pitchFamily="66" charset="0"/>
              </a:rPr>
              <a:t>What’s your definition</a:t>
            </a:r>
            <a:r>
              <a:rPr lang="en-US" sz="9600" b="1" dirty="0">
                <a:solidFill>
                  <a:schemeClr val="bg1"/>
                </a:solidFill>
                <a:latin typeface="Script MT Bold" panose="03040602040607080904" pitchFamily="66" charset="0"/>
              </a:rPr>
              <a:t> of</a:t>
            </a:r>
          </a:p>
        </p:txBody>
      </p:sp>
    </p:spTree>
    <p:extLst>
      <p:ext uri="{BB962C8B-B14F-4D97-AF65-F5344CB8AC3E}">
        <p14:creationId xmlns:p14="http://schemas.microsoft.com/office/powerpoint/2010/main" val="200837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7BE0-502F-430A-A9A4-90E94621D1CA}"/>
              </a:ext>
            </a:extLst>
          </p:cNvPr>
          <p:cNvSpPr>
            <a:spLocks noGrp="1"/>
          </p:cNvSpPr>
          <p:nvPr>
            <p:ph type="title"/>
          </p:nvPr>
        </p:nvSpPr>
        <p:spPr>
          <a:xfrm>
            <a:off x="342900" y="733424"/>
            <a:ext cx="11641954" cy="5972175"/>
          </a:xfrm>
        </p:spPr>
        <p:txBody>
          <a:bodyPr>
            <a:noAutofit/>
          </a:bodyPr>
          <a:lstStyle/>
          <a:p>
            <a:r>
              <a:rPr lang="en-US" sz="6600" u="sng" dirty="0">
                <a:latin typeface="+mn-lt"/>
              </a:rPr>
              <a:t>Webster’s Definition of Humility</a:t>
            </a:r>
            <a:br>
              <a:rPr lang="en-US" sz="6600" dirty="0">
                <a:latin typeface="+mn-lt"/>
              </a:rPr>
            </a:br>
            <a:br>
              <a:rPr lang="en-US" sz="6600" dirty="0">
                <a:latin typeface="+mn-lt"/>
              </a:rPr>
            </a:br>
            <a:r>
              <a:rPr lang="en-US" sz="6600" dirty="0">
                <a:latin typeface="+mn-lt"/>
              </a:rPr>
              <a:t>--</a:t>
            </a:r>
            <a:r>
              <a:rPr lang="en-US" sz="6600" i="1" dirty="0">
                <a:latin typeface="+mn-lt"/>
              </a:rPr>
              <a:t>freedom from pride or arrogance;</a:t>
            </a:r>
            <a:br>
              <a:rPr lang="en-US" sz="6600" i="1" dirty="0">
                <a:latin typeface="+mn-lt"/>
              </a:rPr>
            </a:br>
            <a:br>
              <a:rPr lang="en-US" sz="6600" i="1" dirty="0">
                <a:latin typeface="+mn-lt"/>
              </a:rPr>
            </a:br>
            <a:r>
              <a:rPr lang="en-US" sz="6600" i="1" dirty="0">
                <a:latin typeface="+mn-lt"/>
              </a:rPr>
              <a:t>--the quality or state of being </a:t>
            </a:r>
            <a:br>
              <a:rPr lang="en-US" sz="6600" i="1" dirty="0">
                <a:latin typeface="+mn-lt"/>
              </a:rPr>
            </a:br>
            <a:r>
              <a:rPr lang="en-US" sz="6600" i="1" dirty="0">
                <a:latin typeface="+mn-lt"/>
              </a:rPr>
              <a:t>humble</a:t>
            </a:r>
            <a:r>
              <a:rPr lang="en-US" sz="6600" dirty="0">
                <a:latin typeface="+mn-lt"/>
              </a:rPr>
              <a:t>.</a:t>
            </a:r>
            <a:br>
              <a:rPr lang="en-US" sz="6600" dirty="0">
                <a:latin typeface="+mn-lt"/>
              </a:rPr>
            </a:br>
            <a:endParaRPr lang="en-US" sz="6600" dirty="0">
              <a:latin typeface="+mn-lt"/>
            </a:endParaRPr>
          </a:p>
        </p:txBody>
      </p:sp>
    </p:spTree>
    <p:extLst>
      <p:ext uri="{BB962C8B-B14F-4D97-AF65-F5344CB8AC3E}">
        <p14:creationId xmlns:p14="http://schemas.microsoft.com/office/powerpoint/2010/main" val="14598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7BE0-502F-430A-A9A4-90E94621D1CA}"/>
              </a:ext>
            </a:extLst>
          </p:cNvPr>
          <p:cNvSpPr>
            <a:spLocks noGrp="1"/>
          </p:cNvSpPr>
          <p:nvPr>
            <p:ph type="title"/>
          </p:nvPr>
        </p:nvSpPr>
        <p:spPr>
          <a:xfrm>
            <a:off x="342900" y="733424"/>
            <a:ext cx="11641954" cy="6124575"/>
          </a:xfrm>
        </p:spPr>
        <p:txBody>
          <a:bodyPr>
            <a:noAutofit/>
          </a:bodyPr>
          <a:lstStyle/>
          <a:p>
            <a:pPr lvl="0"/>
            <a:r>
              <a:rPr lang="en-US" sz="6600" u="sng" dirty="0">
                <a:latin typeface="+mn-lt"/>
              </a:rPr>
              <a:t>Cambridge Dictionary:</a:t>
            </a:r>
            <a:br>
              <a:rPr lang="en-US" sz="6600" dirty="0">
                <a:latin typeface="+mn-lt"/>
              </a:rPr>
            </a:br>
            <a:r>
              <a:rPr lang="en-US" sz="5400" i="1" dirty="0">
                <a:latin typeface="+mn-lt"/>
              </a:rPr>
              <a:t>The quality of not being proud because you are aware of your bad qualities. </a:t>
            </a:r>
            <a:br>
              <a:rPr lang="en-US" sz="5400" dirty="0">
                <a:latin typeface="+mn-lt"/>
              </a:rPr>
            </a:br>
            <a:br>
              <a:rPr lang="en-US" sz="5400" dirty="0">
                <a:latin typeface="+mn-lt"/>
              </a:rPr>
            </a:br>
            <a:r>
              <a:rPr lang="en-US" sz="5400" i="1" dirty="0">
                <a:latin typeface="+mn-lt"/>
              </a:rPr>
              <a:t>The feeling or attitude that you have no special importance that makes you better than others. </a:t>
            </a:r>
            <a:br>
              <a:rPr lang="en-US" sz="5400" i="1" dirty="0">
                <a:latin typeface="+mn-lt"/>
              </a:rPr>
            </a:br>
            <a:br>
              <a:rPr lang="en-US" sz="5400" i="1" dirty="0">
                <a:latin typeface="+mn-lt"/>
              </a:rPr>
            </a:br>
            <a:r>
              <a:rPr lang="en-US" sz="5400" i="1" dirty="0">
                <a:latin typeface="+mn-lt"/>
              </a:rPr>
              <a:t>Lack of pride.</a:t>
            </a:r>
            <a:br>
              <a:rPr lang="en-US" sz="5400" dirty="0">
                <a:latin typeface="+mn-lt"/>
              </a:rPr>
            </a:br>
            <a:endParaRPr lang="en-US" sz="5400" dirty="0">
              <a:latin typeface="+mn-lt"/>
            </a:endParaRPr>
          </a:p>
        </p:txBody>
      </p:sp>
    </p:spTree>
    <p:extLst>
      <p:ext uri="{BB962C8B-B14F-4D97-AF65-F5344CB8AC3E}">
        <p14:creationId xmlns:p14="http://schemas.microsoft.com/office/powerpoint/2010/main" val="101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A8BB8-5080-417C-81F1-323F925F4ED3}"/>
              </a:ext>
            </a:extLst>
          </p:cNvPr>
          <p:cNvSpPr>
            <a:spLocks noGrp="1"/>
          </p:cNvSpPr>
          <p:nvPr>
            <p:ph type="title"/>
          </p:nvPr>
        </p:nvSpPr>
        <p:spPr>
          <a:xfrm>
            <a:off x="1930153" y="204186"/>
            <a:ext cx="10439400" cy="1325563"/>
          </a:xfrm>
        </p:spPr>
        <p:txBody>
          <a:bodyPr>
            <a:noAutofit/>
          </a:bodyPr>
          <a:lstStyle/>
          <a:p>
            <a:r>
              <a:rPr lang="en-US" sz="5400" b="1" u="sng" dirty="0">
                <a:latin typeface="+mn-lt"/>
              </a:rPr>
              <a:t>God’s side of the ‘coin’ of humility:</a:t>
            </a:r>
          </a:p>
        </p:txBody>
      </p:sp>
      <p:pic>
        <p:nvPicPr>
          <p:cNvPr id="3076" name="Picture 4" descr="See the source image">
            <a:extLst>
              <a:ext uri="{FF2B5EF4-FFF2-40B4-BE49-F238E27FC236}">
                <a16:creationId xmlns:a16="http://schemas.microsoft.com/office/drawing/2014/main" id="{7C89C134-56E7-47EB-A748-9127A3E7A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06" t="1666" r="25235" b="-277"/>
          <a:stretch/>
        </p:blipFill>
        <p:spPr bwMode="auto">
          <a:xfrm>
            <a:off x="0" y="0"/>
            <a:ext cx="17525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F83E71-F892-4935-A3F7-016C0E69E79E}"/>
              </a:ext>
            </a:extLst>
          </p:cNvPr>
          <p:cNvSpPr txBox="1"/>
          <p:nvPr/>
        </p:nvSpPr>
        <p:spPr>
          <a:xfrm>
            <a:off x="2175029" y="1464816"/>
            <a:ext cx="9667783" cy="1754326"/>
          </a:xfrm>
          <a:prstGeom prst="rect">
            <a:avLst/>
          </a:prstGeom>
          <a:noFill/>
        </p:spPr>
        <p:txBody>
          <a:bodyPr wrap="square">
            <a:spAutoFit/>
          </a:bodyPr>
          <a:lstStyle/>
          <a:p>
            <a:pPr marL="342900" marR="0" lvl="0" indent="-342900">
              <a:spcBef>
                <a:spcPts val="0"/>
              </a:spcBef>
              <a:spcAft>
                <a:spcPts val="0"/>
              </a:spcAft>
              <a:buFont typeface="+mj-lt"/>
              <a:buAutoNum type="arabicPeriod"/>
            </a:pPr>
            <a:r>
              <a:rPr lang="en-US" sz="5400" b="1" dirty="0">
                <a:effectLst/>
                <a:ea typeface="Calibri" panose="020F0502020204030204" pitchFamily="34" charset="0"/>
                <a:cs typeface="Times New Roman" panose="02020603050405020304" pitchFamily="18" charset="0"/>
              </a:rPr>
              <a:t>Humility is partially a work of God in the hearts of His people.</a:t>
            </a:r>
          </a:p>
        </p:txBody>
      </p:sp>
      <p:sp>
        <p:nvSpPr>
          <p:cNvPr id="9" name="TextBox 8">
            <a:extLst>
              <a:ext uri="{FF2B5EF4-FFF2-40B4-BE49-F238E27FC236}">
                <a16:creationId xmlns:a16="http://schemas.microsoft.com/office/drawing/2014/main" id="{7B453384-2077-4963-999D-D8D950214A24}"/>
              </a:ext>
            </a:extLst>
          </p:cNvPr>
          <p:cNvSpPr txBox="1"/>
          <p:nvPr/>
        </p:nvSpPr>
        <p:spPr>
          <a:xfrm>
            <a:off x="1471472" y="3338003"/>
            <a:ext cx="10637669" cy="3170099"/>
          </a:xfrm>
          <a:prstGeom prst="rect">
            <a:avLst/>
          </a:prstGeom>
          <a:noFill/>
        </p:spPr>
        <p:txBody>
          <a:bodyPr wrap="square">
            <a:spAutoFit/>
          </a:bodyPr>
          <a:lstStyle/>
          <a:p>
            <a:pPr marR="0" lvl="1">
              <a:spcBef>
                <a:spcPts val="0"/>
              </a:spcBef>
              <a:spcAft>
                <a:spcPts val="0"/>
              </a:spcAft>
            </a:pPr>
            <a:r>
              <a:rPr lang="en-US" sz="4000" b="1" u="sng" dirty="0">
                <a:effectLst/>
                <a:ea typeface="Calibri" panose="020F0502020204030204" pitchFamily="34" charset="0"/>
                <a:cs typeface="Times New Roman" panose="02020603050405020304" pitchFamily="18" charset="0"/>
              </a:rPr>
              <a:t>Deuteronomy 8:2</a:t>
            </a:r>
            <a:r>
              <a:rPr lang="en-US" sz="4000" u="sng" dirty="0">
                <a:effectLst/>
                <a:ea typeface="Calibri" panose="020F0502020204030204" pitchFamily="34" charset="0"/>
                <a:cs typeface="Times New Roman" panose="02020603050405020304" pitchFamily="18" charset="0"/>
              </a:rPr>
              <a:t> </a:t>
            </a:r>
            <a:r>
              <a:rPr lang="en-US" sz="4000" dirty="0">
                <a:effectLst/>
                <a:ea typeface="Calibri" panose="020F0502020204030204" pitchFamily="34" charset="0"/>
                <a:cs typeface="Times New Roman" panose="02020603050405020304" pitchFamily="18" charset="0"/>
              </a:rPr>
              <a:t>(also vs. 16)-- </a:t>
            </a:r>
            <a:r>
              <a:rPr lang="en-US" sz="4000" i="1" dirty="0">
                <a:effectLst/>
                <a:ea typeface="Calibri" panose="020F0502020204030204" pitchFamily="34" charset="0"/>
                <a:cs typeface="Times New Roman" panose="02020603050405020304" pitchFamily="18" charset="0"/>
              </a:rPr>
              <a:t>Remember how the </a:t>
            </a:r>
            <a:r>
              <a:rPr lang="en-US" sz="4000" i="1" cap="small" dirty="0">
                <a:effectLst/>
                <a:ea typeface="Calibri" panose="020F0502020204030204" pitchFamily="34" charset="0"/>
                <a:cs typeface="Times New Roman" panose="02020603050405020304" pitchFamily="18" charset="0"/>
              </a:rPr>
              <a:t>Lord</a:t>
            </a:r>
            <a:r>
              <a:rPr lang="en-US" sz="4000" i="1" dirty="0">
                <a:effectLst/>
                <a:ea typeface="Calibri" panose="020F0502020204030204" pitchFamily="34" charset="0"/>
                <a:cs typeface="Times New Roman" panose="02020603050405020304" pitchFamily="18" charset="0"/>
              </a:rPr>
              <a:t> your God led you all the way in the wilderness these forty years, to humble and test you in order to know what was in your heart, whether or not you would keep his commands.</a:t>
            </a:r>
            <a:endParaRPr lang="en-US" sz="4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923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A8BB8-5080-417C-81F1-323F925F4ED3}"/>
              </a:ext>
            </a:extLst>
          </p:cNvPr>
          <p:cNvSpPr>
            <a:spLocks noGrp="1"/>
          </p:cNvSpPr>
          <p:nvPr>
            <p:ph type="title"/>
          </p:nvPr>
        </p:nvSpPr>
        <p:spPr>
          <a:xfrm>
            <a:off x="1930153" y="204186"/>
            <a:ext cx="10439400" cy="1325563"/>
          </a:xfrm>
        </p:spPr>
        <p:txBody>
          <a:bodyPr>
            <a:noAutofit/>
          </a:bodyPr>
          <a:lstStyle/>
          <a:p>
            <a:r>
              <a:rPr lang="en-US" sz="5400" b="1" u="sng" dirty="0">
                <a:latin typeface="+mn-lt"/>
              </a:rPr>
              <a:t>God’s side of the ‘coin’ of humility:</a:t>
            </a:r>
          </a:p>
        </p:txBody>
      </p:sp>
      <p:pic>
        <p:nvPicPr>
          <p:cNvPr id="3076" name="Picture 4" descr="See the source image">
            <a:extLst>
              <a:ext uri="{FF2B5EF4-FFF2-40B4-BE49-F238E27FC236}">
                <a16:creationId xmlns:a16="http://schemas.microsoft.com/office/drawing/2014/main" id="{7C89C134-56E7-47EB-A748-9127A3E7A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06" t="1666" r="25235" b="-277"/>
          <a:stretch/>
        </p:blipFill>
        <p:spPr bwMode="auto">
          <a:xfrm>
            <a:off x="0" y="0"/>
            <a:ext cx="17525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F83E71-F892-4935-A3F7-016C0E69E79E}"/>
              </a:ext>
            </a:extLst>
          </p:cNvPr>
          <p:cNvSpPr txBox="1"/>
          <p:nvPr/>
        </p:nvSpPr>
        <p:spPr>
          <a:xfrm>
            <a:off x="2175029" y="1464816"/>
            <a:ext cx="9667783" cy="1754326"/>
          </a:xfrm>
          <a:prstGeom prst="rect">
            <a:avLst/>
          </a:prstGeom>
          <a:noFill/>
        </p:spPr>
        <p:txBody>
          <a:bodyPr wrap="square">
            <a:spAutoFit/>
          </a:bodyPr>
          <a:lstStyle/>
          <a:p>
            <a:pPr marL="342900" marR="0" lvl="0" indent="-342900">
              <a:spcBef>
                <a:spcPts val="0"/>
              </a:spcBef>
              <a:spcAft>
                <a:spcPts val="0"/>
              </a:spcAft>
              <a:buFont typeface="+mj-lt"/>
              <a:buAutoNum type="arabicPeriod"/>
            </a:pPr>
            <a:r>
              <a:rPr lang="en-US" sz="5400" b="1" dirty="0">
                <a:effectLst/>
                <a:ea typeface="Calibri" panose="020F0502020204030204" pitchFamily="34" charset="0"/>
                <a:cs typeface="Times New Roman" panose="02020603050405020304" pitchFamily="18" charset="0"/>
              </a:rPr>
              <a:t>Humility is partially a work of God in the hearts of His people.</a:t>
            </a:r>
          </a:p>
        </p:txBody>
      </p:sp>
      <p:sp>
        <p:nvSpPr>
          <p:cNvPr id="9" name="TextBox 8">
            <a:extLst>
              <a:ext uri="{FF2B5EF4-FFF2-40B4-BE49-F238E27FC236}">
                <a16:creationId xmlns:a16="http://schemas.microsoft.com/office/drawing/2014/main" id="{7B453384-2077-4963-999D-D8D950214A24}"/>
              </a:ext>
            </a:extLst>
          </p:cNvPr>
          <p:cNvSpPr txBox="1"/>
          <p:nvPr/>
        </p:nvSpPr>
        <p:spPr>
          <a:xfrm>
            <a:off x="1690085" y="3790764"/>
            <a:ext cx="10637669" cy="1938992"/>
          </a:xfrm>
          <a:prstGeom prst="rect">
            <a:avLst/>
          </a:prstGeom>
          <a:noFill/>
        </p:spPr>
        <p:txBody>
          <a:bodyPr wrap="square">
            <a:spAutoFit/>
          </a:bodyPr>
          <a:lstStyle/>
          <a:p>
            <a:pPr lvl="1"/>
            <a:r>
              <a:rPr lang="en-US" sz="4000" b="1" dirty="0"/>
              <a:t>Matthew 11:29</a:t>
            </a:r>
            <a:r>
              <a:rPr lang="en-US" sz="4000" dirty="0"/>
              <a:t>— </a:t>
            </a:r>
            <a:r>
              <a:rPr lang="en-US" sz="4000" i="1" dirty="0"/>
              <a:t>Take my yoke upon you and learn from me, for I am gentle and humble in heart, and you will find rest for your souls.  </a:t>
            </a:r>
            <a:endParaRPr lang="en-US" sz="4000" dirty="0"/>
          </a:p>
        </p:txBody>
      </p:sp>
    </p:spTree>
    <p:extLst>
      <p:ext uri="{BB962C8B-B14F-4D97-AF65-F5344CB8AC3E}">
        <p14:creationId xmlns:p14="http://schemas.microsoft.com/office/powerpoint/2010/main" val="71875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ee the source image">
            <a:extLst>
              <a:ext uri="{FF2B5EF4-FFF2-40B4-BE49-F238E27FC236}">
                <a16:creationId xmlns:a16="http://schemas.microsoft.com/office/drawing/2014/main" id="{7C89C134-56E7-47EB-A748-9127A3E7A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06" t="1666" r="25235" b="-277"/>
          <a:stretch/>
        </p:blipFill>
        <p:spPr bwMode="auto">
          <a:xfrm>
            <a:off x="0" y="0"/>
            <a:ext cx="17525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F83E71-F892-4935-A3F7-016C0E69E79E}"/>
              </a:ext>
            </a:extLst>
          </p:cNvPr>
          <p:cNvSpPr txBox="1"/>
          <p:nvPr/>
        </p:nvSpPr>
        <p:spPr>
          <a:xfrm>
            <a:off x="1979720" y="0"/>
            <a:ext cx="10102789" cy="1754326"/>
          </a:xfrm>
          <a:prstGeom prst="rect">
            <a:avLst/>
          </a:prstGeom>
          <a:noFill/>
        </p:spPr>
        <p:txBody>
          <a:bodyPr wrap="square">
            <a:spAutoFit/>
          </a:bodyPr>
          <a:lstStyle/>
          <a:p>
            <a:r>
              <a:rPr lang="en-US" sz="5400" b="1" dirty="0"/>
              <a:t>2.  Humility is something God sees and responds to in people with…</a:t>
            </a:r>
          </a:p>
        </p:txBody>
      </p:sp>
      <p:sp>
        <p:nvSpPr>
          <p:cNvPr id="9" name="TextBox 8">
            <a:extLst>
              <a:ext uri="{FF2B5EF4-FFF2-40B4-BE49-F238E27FC236}">
                <a16:creationId xmlns:a16="http://schemas.microsoft.com/office/drawing/2014/main" id="{7B453384-2077-4963-999D-D8D950214A24}"/>
              </a:ext>
            </a:extLst>
          </p:cNvPr>
          <p:cNvSpPr txBox="1"/>
          <p:nvPr/>
        </p:nvSpPr>
        <p:spPr>
          <a:xfrm>
            <a:off x="1554331" y="1917576"/>
            <a:ext cx="10637669" cy="3416320"/>
          </a:xfrm>
          <a:prstGeom prst="rect">
            <a:avLst/>
          </a:prstGeom>
          <a:noFill/>
        </p:spPr>
        <p:txBody>
          <a:bodyPr wrap="square">
            <a:spAutoFit/>
          </a:bodyPr>
          <a:lstStyle/>
          <a:p>
            <a:pPr lvl="1"/>
            <a:r>
              <a:rPr lang="en-US" sz="5400" b="1" dirty="0"/>
              <a:t>A.  Salvation/deliverance</a:t>
            </a:r>
            <a:r>
              <a:rPr lang="en-US" sz="5400" dirty="0"/>
              <a:t>:  </a:t>
            </a:r>
          </a:p>
          <a:p>
            <a:pPr lvl="2"/>
            <a:r>
              <a:rPr lang="en-US" sz="5400" dirty="0"/>
              <a:t>2 Samuel 22:28-- </a:t>
            </a:r>
            <a:r>
              <a:rPr lang="en-US" sz="5400" i="1" dirty="0"/>
              <a:t>You save the </a:t>
            </a:r>
          </a:p>
          <a:p>
            <a:pPr lvl="2"/>
            <a:r>
              <a:rPr lang="en-US" sz="5400" i="1" dirty="0"/>
              <a:t>humble, but your eyes are on the haughty to bring them low.</a:t>
            </a:r>
            <a:endParaRPr lang="en-US" sz="5400" dirty="0"/>
          </a:p>
        </p:txBody>
      </p:sp>
    </p:spTree>
    <p:extLst>
      <p:ext uri="{BB962C8B-B14F-4D97-AF65-F5344CB8AC3E}">
        <p14:creationId xmlns:p14="http://schemas.microsoft.com/office/powerpoint/2010/main" val="68184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1033</TotalTime>
  <Words>1352</Words>
  <Application>Microsoft Office PowerPoint</Application>
  <PresentationFormat>Widescreen</PresentationFormat>
  <Paragraphs>85</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Script MT Bold</vt:lpstr>
      <vt:lpstr>Office Theme</vt:lpstr>
      <vt:lpstr>Christmas Through the Eyes of the Humble </vt:lpstr>
      <vt:lpstr>Who were all the participants in the Advent of Jesus  at His birth?</vt:lpstr>
      <vt:lpstr>How many would you consider to be HUMBLE?</vt:lpstr>
      <vt:lpstr>What’s your definition of</vt:lpstr>
      <vt:lpstr>Webster’s Definition of Humility  --freedom from pride or arrogance;  --the quality or state of being  humble. </vt:lpstr>
      <vt:lpstr>Cambridge Dictionary: The quality of not being proud because you are aware of your bad qualities.   The feeling or attitude that you have no special importance that makes you better than others.   Lack of pride. </vt:lpstr>
      <vt:lpstr>God’s side of the ‘coin’ of humility:</vt:lpstr>
      <vt:lpstr>God’s side of the ‘coin’ of humility: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From man’s side of the ‘coin’ of humility:</vt:lpstr>
      <vt:lpstr>From man’s side of the ‘coin’ of humility:</vt:lpstr>
      <vt:lpstr>From man’s side of the ‘coin’ of humility:</vt:lpstr>
      <vt:lpstr>From man’s side of the ‘coin’ of humility:</vt:lpstr>
      <vt:lpstr>From man’s side of the ‘coin’ of humility: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Repsold</dc:creator>
  <cp:lastModifiedBy>John Repsold</cp:lastModifiedBy>
  <cp:revision>39</cp:revision>
  <dcterms:created xsi:type="dcterms:W3CDTF">2020-12-24T17:10:34Z</dcterms:created>
  <dcterms:modified xsi:type="dcterms:W3CDTF">2020-12-27T15:57:28Z</dcterms:modified>
</cp:coreProperties>
</file>