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1"/>
    <p:restoredTop sz="94687"/>
  </p:normalViewPr>
  <p:slideViewPr>
    <p:cSldViewPr snapToGrid="0" snapToObjects="1">
      <p:cViewPr varScale="1">
        <p:scale>
          <a:sx n="65" d="100"/>
          <a:sy n="65" d="100"/>
        </p:scale>
        <p:origin x="10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8097671"/>
          </a:xfrm>
          <a:prstGeom prst="rect">
            <a:avLst/>
          </a:prstGeom>
        </p:spPr>
      </p:pic>
      <p:sp>
        <p:nvSpPr>
          <p:cNvPr id="5" name="TextBox 4"/>
          <p:cNvSpPr txBox="1"/>
          <p:nvPr/>
        </p:nvSpPr>
        <p:spPr>
          <a:xfrm>
            <a:off x="1288800" y="424799"/>
            <a:ext cx="9568800" cy="1015663"/>
          </a:xfrm>
          <a:prstGeom prst="rect">
            <a:avLst/>
          </a:prstGeom>
          <a:noFill/>
        </p:spPr>
        <p:txBody>
          <a:bodyPr wrap="square" rtlCol="0">
            <a:spAutoFit/>
          </a:bodyPr>
          <a:lstStyle/>
          <a:p>
            <a:r>
              <a:rPr lang="en-US" sz="6000" b="1" dirty="0" smtClean="0">
                <a:latin typeface="HanziPen TC" charset="-120"/>
                <a:ea typeface="HanziPen TC" charset="-120"/>
                <a:cs typeface="HanziPen TC" charset="-120"/>
              </a:rPr>
              <a:t>Fear Not, Little Flock</a:t>
            </a:r>
            <a:endParaRPr lang="en-US" sz="6000" b="1" dirty="0">
              <a:latin typeface="HanziPen TC" charset="-120"/>
              <a:ea typeface="HanziPen TC" charset="-120"/>
              <a:cs typeface="HanziPen TC" charset="-120"/>
            </a:endParaRPr>
          </a:p>
        </p:txBody>
      </p:sp>
      <p:sp>
        <p:nvSpPr>
          <p:cNvPr id="6" name="TextBox 5"/>
          <p:cNvSpPr txBox="1"/>
          <p:nvPr/>
        </p:nvSpPr>
        <p:spPr>
          <a:xfrm>
            <a:off x="1311600" y="1440462"/>
            <a:ext cx="9568800" cy="769441"/>
          </a:xfrm>
          <a:prstGeom prst="rect">
            <a:avLst/>
          </a:prstGeom>
          <a:noFill/>
        </p:spPr>
        <p:txBody>
          <a:bodyPr wrap="square" rtlCol="0">
            <a:spAutoFit/>
          </a:bodyPr>
          <a:lstStyle/>
          <a:p>
            <a:r>
              <a:rPr lang="en-US" sz="4400" b="1" dirty="0" smtClean="0">
                <a:latin typeface="HanziPen TC" charset="-120"/>
                <a:ea typeface="HanziPen TC" charset="-120"/>
                <a:cs typeface="HanziPen TC" charset="-120"/>
              </a:rPr>
              <a:t>Luke 12:32</a:t>
            </a:r>
            <a:endParaRPr lang="en-US" sz="4400" b="1" dirty="0">
              <a:latin typeface="HanziPen TC" charset="-120"/>
              <a:ea typeface="HanziPen TC" charset="-120"/>
              <a:cs typeface="HanziPen TC" charset="-120"/>
            </a:endParaRPr>
          </a:p>
        </p:txBody>
      </p:sp>
    </p:spTree>
    <p:extLst>
      <p:ext uri="{BB962C8B-B14F-4D97-AF65-F5344CB8AC3E}">
        <p14:creationId xmlns:p14="http://schemas.microsoft.com/office/powerpoint/2010/main" val="108417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922638"/>
            <a:ext cx="9819503" cy="5325761"/>
          </a:xfrm>
        </p:spPr>
        <p:txBody>
          <a:bodyPr>
            <a:normAutofit/>
          </a:bodyPr>
          <a:lstStyle/>
          <a:p>
            <a:pPr marL="0" lvl="0" indent="0" defTabSz="914400">
              <a:spcBef>
                <a:spcPts val="0"/>
              </a:spcBef>
              <a:buClrTx/>
              <a:buSzTx/>
              <a:buNone/>
            </a:pPr>
            <a:r>
              <a:rPr lang="en-US" sz="3600" dirty="0"/>
              <a:t>And he said to them, </a:t>
            </a:r>
            <a:r>
              <a:rPr lang="en-US" sz="3600" dirty="0" smtClean="0"/>
              <a:t>“Truly</a:t>
            </a:r>
            <a:r>
              <a:rPr lang="en-US" sz="3600" dirty="0"/>
              <a:t>, I say to you, there is no one who has left house or wife or brothers or parents or children, for the sake of the kingdom of God, who will not receive many times more in this time, and in the age to come eternal life</a:t>
            </a:r>
            <a:r>
              <a:rPr lang="en-US" sz="3600" dirty="0" smtClean="0"/>
              <a:t>.”</a:t>
            </a:r>
          </a:p>
          <a:p>
            <a:pPr marL="0" lvl="0" indent="0" defTabSz="914400">
              <a:spcBef>
                <a:spcPts val="0"/>
              </a:spcBef>
              <a:buClrTx/>
              <a:buSzTx/>
              <a:buNone/>
            </a:pP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Luke 18:29-30</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71705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922638"/>
            <a:ext cx="9819503" cy="5325761"/>
          </a:xfrm>
        </p:spPr>
        <p:txBody>
          <a:bodyPr>
            <a:normAutofit/>
          </a:bodyPr>
          <a:lstStyle/>
          <a:p>
            <a:pPr marL="0" indent="0" defTabSz="914400">
              <a:spcBef>
                <a:spcPts val="0"/>
              </a:spcBef>
              <a:buClrTx/>
              <a:buSzTx/>
              <a:buNone/>
            </a:pPr>
            <a:r>
              <a:rPr lang="en-US" sz="3600" dirty="0"/>
              <a:t>And do not seek what you are to eat and what you are to drink, nor be worried. For all the nations of the world seek after these things, and your Father knows that you need them. Instead, seek his kingdom, and these things will be added to you. </a:t>
            </a:r>
          </a:p>
          <a:p>
            <a:pPr marL="0" lvl="0" indent="0" defTabSz="914400">
              <a:spcBef>
                <a:spcPts val="0"/>
              </a:spcBef>
              <a:buClrTx/>
              <a:buSzTx/>
              <a:buNone/>
            </a:pP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Luke 12:29-31</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2081217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922638"/>
            <a:ext cx="9819503" cy="5325761"/>
          </a:xfrm>
        </p:spPr>
        <p:txBody>
          <a:bodyPr>
            <a:normAutofit fontScale="92500"/>
          </a:bodyPr>
          <a:lstStyle/>
          <a:p>
            <a:pPr marL="0" indent="0" defTabSz="914400">
              <a:spcBef>
                <a:spcPts val="0"/>
              </a:spcBef>
              <a:buClrTx/>
              <a:buSzTx/>
              <a:buNone/>
            </a:pPr>
            <a:r>
              <a:rPr lang="en-US" sz="3600" dirty="0"/>
              <a:t>Fear not, little flock, for it is your Father’s good pleasure to give you the kingdom. Sell your possessions, and give to the needy. Provide yourselves with moneybags that do not grow old, with a treasure in the heavens that does not fail, where no thief approaches and no moth destroys. For where your treasure is, there will your heart be also. </a:t>
            </a:r>
          </a:p>
          <a:p>
            <a:pPr marL="0" indent="0" defTabSz="914400">
              <a:spcBef>
                <a:spcPts val="0"/>
              </a:spcBef>
              <a:buClrTx/>
              <a:buSzTx/>
              <a:buNone/>
            </a:pPr>
            <a:r>
              <a:rPr lang="en-US" sz="3600" dirty="0"/>
              <a:t> </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Luke 12:32-34</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1356096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922638"/>
            <a:ext cx="9819503" cy="5325761"/>
          </a:xfrm>
        </p:spPr>
        <p:txBody>
          <a:bodyPr>
            <a:normAutofit/>
          </a:bodyPr>
          <a:lstStyle/>
          <a:p>
            <a:pPr marL="0" indent="0" defTabSz="914400">
              <a:spcBef>
                <a:spcPts val="0"/>
              </a:spcBef>
              <a:buClrTx/>
              <a:buSzTx/>
              <a:buNone/>
            </a:pPr>
            <a:r>
              <a:rPr lang="en-US" sz="3600" dirty="0"/>
              <a:t>For you had compassion on those in prison, and you joyfully accepted the plundering of your property, since you knew that you yourselves had a better possession and an abiding one.  </a:t>
            </a:r>
          </a:p>
          <a:p>
            <a:pPr marL="0" indent="0" defTabSz="914400">
              <a:spcBef>
                <a:spcPts val="0"/>
              </a:spcBef>
              <a:buClrTx/>
              <a:buSzTx/>
              <a:buNone/>
            </a:pPr>
            <a:r>
              <a:rPr lang="en-US" sz="3600" dirty="0"/>
              <a:t> </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Hebrews 10:34</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1514939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922638"/>
            <a:ext cx="9819503" cy="5325761"/>
          </a:xfrm>
        </p:spPr>
        <p:txBody>
          <a:bodyPr>
            <a:normAutofit/>
          </a:bodyPr>
          <a:lstStyle/>
          <a:p>
            <a:pPr marL="0" indent="0" defTabSz="914400">
              <a:spcBef>
                <a:spcPts val="0"/>
              </a:spcBef>
              <a:buClrTx/>
              <a:buSzTx/>
              <a:buNone/>
            </a:pPr>
            <a:r>
              <a:rPr lang="en-US" sz="3600" dirty="0"/>
              <a:t>You will be delivered up even by parents and brothers and relatives and friends, and some of you they will put to death. You will be hated by all for my name’s sake. But not a hair of your head will perish</a:t>
            </a:r>
            <a:r>
              <a:rPr lang="en-US" sz="3600" dirty="0" smtClean="0"/>
              <a:t>.</a:t>
            </a:r>
            <a:r>
              <a:rPr lang="en-US" sz="3600" dirty="0"/>
              <a:t> </a:t>
            </a:r>
          </a:p>
          <a:p>
            <a:pPr marL="0" indent="0" defTabSz="914400">
              <a:spcBef>
                <a:spcPts val="0"/>
              </a:spcBef>
              <a:buClrTx/>
              <a:buSzTx/>
              <a:buNone/>
            </a:pPr>
            <a:r>
              <a:rPr lang="en-US" sz="3600" dirty="0"/>
              <a:t> </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Luke 21:16-18</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143521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Reflection/Discussion</a:t>
            </a:r>
            <a:endParaRPr lang="en-US" dirty="0"/>
          </a:p>
        </p:txBody>
      </p:sp>
      <p:sp>
        <p:nvSpPr>
          <p:cNvPr id="3" name="Content Placeholder 2"/>
          <p:cNvSpPr>
            <a:spLocks noGrp="1"/>
          </p:cNvSpPr>
          <p:nvPr>
            <p:ph idx="1"/>
          </p:nvPr>
        </p:nvSpPr>
        <p:spPr/>
        <p:txBody>
          <a:bodyPr>
            <a:normAutofit/>
          </a:bodyPr>
          <a:lstStyle/>
          <a:p>
            <a:pPr lvl="0"/>
            <a:r>
              <a:rPr lang="en-US" sz="2400" dirty="0"/>
              <a:t>Of the two types of fears discussed in the sermon, which one - fears about physical needs or fears about security – are you most likely to have trouble with?</a:t>
            </a:r>
          </a:p>
          <a:p>
            <a:pPr lvl="0"/>
            <a:r>
              <a:rPr lang="en-US" sz="2400" dirty="0"/>
              <a:t>How does understanding what God has promised you in Luke 12:32 help you to fight that fear?</a:t>
            </a:r>
          </a:p>
          <a:p>
            <a:pPr lvl="0"/>
            <a:r>
              <a:rPr lang="en-US" sz="2400" dirty="0"/>
              <a:t>What might God be asking you to do for Him, that you’ve been prevented from doing by your fears? What’s one thing you can do this week to move forward in obedience</a:t>
            </a:r>
            <a:r>
              <a:rPr lang="en-US" sz="2400" dirty="0" smtClean="0"/>
              <a:t>?</a:t>
            </a:r>
            <a:endParaRPr lang="en-US" sz="2400" dirty="0"/>
          </a:p>
        </p:txBody>
      </p:sp>
    </p:spTree>
    <p:extLst>
      <p:ext uri="{BB962C8B-B14F-4D97-AF65-F5344CB8AC3E}">
        <p14:creationId xmlns:p14="http://schemas.microsoft.com/office/powerpoint/2010/main" val="65067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5667282"/>
          </a:xfrm>
        </p:spPr>
        <p:txBody>
          <a:bodyPr/>
          <a:lstStyle/>
          <a:p>
            <a:r>
              <a:rPr lang="en-US" dirty="0" smtClean="0"/>
              <a:t>Fear not, little flock,</a:t>
            </a:r>
            <a:br>
              <a:rPr lang="en-US" dirty="0" smtClean="0"/>
            </a:br>
            <a:r>
              <a:rPr lang="en-US" dirty="0" smtClean="0"/>
              <a:t>for it is your Father’s good pleasure to give you the kingdom.</a:t>
            </a:r>
            <a:br>
              <a:rPr lang="en-US" dirty="0" smtClean="0"/>
            </a:br>
            <a:r>
              <a:rPr lang="en-US" dirty="0"/>
              <a:t/>
            </a:r>
            <a:br>
              <a:rPr lang="en-US" dirty="0"/>
            </a:br>
            <a:r>
              <a:rPr lang="en-US" dirty="0" smtClean="0">
                <a:solidFill>
                  <a:schemeClr val="accent3">
                    <a:lumMod val="60000"/>
                    <a:lumOff val="40000"/>
                  </a:schemeClr>
                </a:solidFill>
              </a:rPr>
              <a:t>Luke 12:32</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1142024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5667282"/>
          </a:xfrm>
        </p:spPr>
        <p:txBody>
          <a:bodyPr/>
          <a:lstStyle/>
          <a:p>
            <a:r>
              <a:rPr lang="en-US" dirty="0" smtClean="0"/>
              <a:t>Fear not, little flock,</a:t>
            </a:r>
            <a:br>
              <a:rPr lang="en-US" dirty="0" smtClean="0"/>
            </a:br>
            <a:r>
              <a:rPr lang="en-US" dirty="0" smtClean="0"/>
              <a:t>for it is your Father’s good pleasure to give you the kingdom.</a:t>
            </a:r>
            <a:br>
              <a:rPr lang="en-US" dirty="0" smtClean="0"/>
            </a:br>
            <a:r>
              <a:rPr lang="en-US" dirty="0"/>
              <a:t/>
            </a:r>
            <a:br>
              <a:rPr lang="en-US" dirty="0"/>
            </a:br>
            <a:r>
              <a:rPr lang="en-US" dirty="0" smtClean="0">
                <a:solidFill>
                  <a:schemeClr val="accent3">
                    <a:lumMod val="60000"/>
                    <a:lumOff val="40000"/>
                  </a:schemeClr>
                </a:solidFill>
              </a:rPr>
              <a:t>Luke 12:32</a:t>
            </a:r>
            <a:endParaRPr lang="en-US" dirty="0">
              <a:solidFill>
                <a:schemeClr val="accent3">
                  <a:lumMod val="60000"/>
                  <a:lumOff val="40000"/>
                </a:schemeClr>
              </a:solidFill>
            </a:endParaRPr>
          </a:p>
        </p:txBody>
      </p:sp>
      <p:sp>
        <p:nvSpPr>
          <p:cNvPr id="3" name="Rectangle 2"/>
          <p:cNvSpPr/>
          <p:nvPr/>
        </p:nvSpPr>
        <p:spPr>
          <a:xfrm>
            <a:off x="1103312" y="554400"/>
            <a:ext cx="5268688" cy="619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72000" y="679334"/>
            <a:ext cx="1412566" cy="369332"/>
          </a:xfrm>
          <a:prstGeom prst="rect">
            <a:avLst/>
          </a:prstGeom>
          <a:noFill/>
        </p:spPr>
        <p:txBody>
          <a:bodyPr wrap="none" rtlCol="0">
            <a:spAutoFit/>
          </a:bodyPr>
          <a:lstStyle/>
          <a:p>
            <a:r>
              <a:rPr lang="en-US" smtClean="0">
                <a:solidFill>
                  <a:srgbClr val="FF0000"/>
                </a:solidFill>
              </a:rPr>
              <a:t>Command</a:t>
            </a:r>
            <a:endParaRPr lang="en-US">
              <a:solidFill>
                <a:srgbClr val="FF0000"/>
              </a:solidFill>
            </a:endParaRPr>
          </a:p>
        </p:txBody>
      </p:sp>
      <p:sp>
        <p:nvSpPr>
          <p:cNvPr id="7" name="Rectangle 6"/>
          <p:cNvSpPr/>
          <p:nvPr/>
        </p:nvSpPr>
        <p:spPr>
          <a:xfrm>
            <a:off x="1161535" y="1210961"/>
            <a:ext cx="6746789" cy="193589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66547" y="1449572"/>
            <a:ext cx="1013419" cy="369332"/>
          </a:xfrm>
          <a:prstGeom prst="rect">
            <a:avLst/>
          </a:prstGeom>
          <a:noFill/>
        </p:spPr>
        <p:txBody>
          <a:bodyPr wrap="none" rtlCol="0">
            <a:spAutoFit/>
          </a:bodyPr>
          <a:lstStyle/>
          <a:p>
            <a:r>
              <a:rPr lang="en-US" dirty="0" smtClean="0">
                <a:solidFill>
                  <a:srgbClr val="FFFF00"/>
                </a:solidFill>
              </a:rPr>
              <a:t>Reason</a:t>
            </a:r>
            <a:endParaRPr lang="en-US" dirty="0">
              <a:solidFill>
                <a:srgbClr val="FFFF00"/>
              </a:solidFill>
            </a:endParaRPr>
          </a:p>
        </p:txBody>
      </p:sp>
    </p:spTree>
    <p:extLst>
      <p:ext uri="{BB962C8B-B14F-4D97-AF65-F5344CB8AC3E}">
        <p14:creationId xmlns:p14="http://schemas.microsoft.com/office/powerpoint/2010/main" val="967516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5667282"/>
          </a:xfrm>
        </p:spPr>
        <p:txBody>
          <a:bodyPr/>
          <a:lstStyle/>
          <a:p>
            <a:r>
              <a:rPr lang="en-US" dirty="0" smtClean="0"/>
              <a:t>Fear not, little flock,</a:t>
            </a:r>
            <a:br>
              <a:rPr lang="en-US" dirty="0" smtClean="0"/>
            </a:br>
            <a:r>
              <a:rPr lang="en-US" dirty="0" smtClean="0"/>
              <a:t>for it is your Father’s good pleasure to give you the kingdom.</a:t>
            </a:r>
            <a:br>
              <a:rPr lang="en-US" dirty="0" smtClean="0"/>
            </a:br>
            <a:r>
              <a:rPr lang="en-US" dirty="0"/>
              <a:t/>
            </a:r>
            <a:br>
              <a:rPr lang="en-US" dirty="0"/>
            </a:br>
            <a:r>
              <a:rPr lang="en-US" dirty="0" smtClean="0">
                <a:solidFill>
                  <a:schemeClr val="accent3">
                    <a:lumMod val="60000"/>
                    <a:lumOff val="40000"/>
                  </a:schemeClr>
                </a:solidFill>
              </a:rPr>
              <a:t>Luke 12:32</a:t>
            </a:r>
            <a:endParaRPr lang="en-US" dirty="0">
              <a:solidFill>
                <a:schemeClr val="accent3">
                  <a:lumMod val="60000"/>
                  <a:lumOff val="40000"/>
                </a:schemeClr>
              </a:solidFill>
            </a:endParaRPr>
          </a:p>
        </p:txBody>
      </p:sp>
      <p:sp>
        <p:nvSpPr>
          <p:cNvPr id="3" name="Rectangle 2"/>
          <p:cNvSpPr/>
          <p:nvPr/>
        </p:nvSpPr>
        <p:spPr>
          <a:xfrm>
            <a:off x="1103312" y="554400"/>
            <a:ext cx="5268688" cy="619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72000" y="679334"/>
            <a:ext cx="1412566" cy="369332"/>
          </a:xfrm>
          <a:prstGeom prst="rect">
            <a:avLst/>
          </a:prstGeom>
          <a:noFill/>
        </p:spPr>
        <p:txBody>
          <a:bodyPr wrap="none" rtlCol="0">
            <a:spAutoFit/>
          </a:bodyPr>
          <a:lstStyle/>
          <a:p>
            <a:r>
              <a:rPr lang="en-US" smtClean="0">
                <a:solidFill>
                  <a:srgbClr val="FF0000"/>
                </a:solidFill>
              </a:rPr>
              <a:t>Command</a:t>
            </a:r>
            <a:endParaRPr lang="en-US">
              <a:solidFill>
                <a:srgbClr val="FF0000"/>
              </a:solidFill>
            </a:endParaRPr>
          </a:p>
        </p:txBody>
      </p:sp>
      <p:sp>
        <p:nvSpPr>
          <p:cNvPr id="7" name="Rectangle 6"/>
          <p:cNvSpPr/>
          <p:nvPr/>
        </p:nvSpPr>
        <p:spPr>
          <a:xfrm>
            <a:off x="1161535" y="1210961"/>
            <a:ext cx="6746789" cy="193589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66547" y="1449572"/>
            <a:ext cx="1013419" cy="369332"/>
          </a:xfrm>
          <a:prstGeom prst="rect">
            <a:avLst/>
          </a:prstGeom>
          <a:noFill/>
        </p:spPr>
        <p:txBody>
          <a:bodyPr wrap="none" rtlCol="0">
            <a:spAutoFit/>
          </a:bodyPr>
          <a:lstStyle/>
          <a:p>
            <a:r>
              <a:rPr lang="en-US" dirty="0" smtClean="0">
                <a:solidFill>
                  <a:srgbClr val="FFFF00"/>
                </a:solidFill>
              </a:rPr>
              <a:t>Reason</a:t>
            </a:r>
            <a:endParaRPr lang="en-US" dirty="0">
              <a:solidFill>
                <a:srgbClr val="FFFF00"/>
              </a:solidFill>
            </a:endParaRPr>
          </a:p>
        </p:txBody>
      </p:sp>
    </p:spTree>
    <p:extLst>
      <p:ext uri="{BB962C8B-B14F-4D97-AF65-F5344CB8AC3E}">
        <p14:creationId xmlns:p14="http://schemas.microsoft.com/office/powerpoint/2010/main" val="1582207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Command</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t>Fear not, little flock,</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tx1">
                    <a:lumMod val="65000"/>
                  </a:schemeClr>
                </a:solidFill>
              </a:rPr>
              <a:t>f</a:t>
            </a:r>
            <a:r>
              <a:rPr lang="en-US" sz="3600" dirty="0" smtClean="0">
                <a:solidFill>
                  <a:schemeClr val="tx1">
                    <a:lumMod val="65000"/>
                  </a:schemeClr>
                </a:solidFill>
              </a:rPr>
              <a:t>or it is your Father’s good pleasure</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tx1">
                    <a:lumMod val="65000"/>
                  </a:schemeClr>
                </a:solidFill>
              </a:rPr>
              <a:t>t</a:t>
            </a:r>
            <a:r>
              <a:rPr lang="en-US" sz="3600" dirty="0" smtClean="0">
                <a:solidFill>
                  <a:schemeClr val="tx1">
                    <a:lumMod val="65000"/>
                  </a:schemeClr>
                </a:solidFill>
              </a:rPr>
              <a:t>o give you the kingdom.</a:t>
            </a:r>
            <a:endParaRPr lang="en-US" sz="3600" dirty="0">
              <a:solidFill>
                <a:schemeClr val="tx1">
                  <a:lumMod val="65000"/>
                </a:schemeClr>
              </a:solidFill>
            </a:endParaRPr>
          </a:p>
        </p:txBody>
      </p:sp>
    </p:spTree>
    <p:extLst>
      <p:ext uri="{BB962C8B-B14F-4D97-AF65-F5344CB8AC3E}">
        <p14:creationId xmlns:p14="http://schemas.microsoft.com/office/powerpoint/2010/main" val="201937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Reason</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tx1">
                    <a:lumMod val="65000"/>
                  </a:schemeClr>
                </a:solidFill>
              </a:rPr>
              <a:t>Fear not, little flock,</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chemeClr val="tx1">
                    <a:lumMod val="65000"/>
                  </a:schemeClr>
                </a:solidFill>
              </a:rPr>
              <a:t>f</a:t>
            </a:r>
            <a:r>
              <a:rPr lang="en-US" sz="3600" dirty="0" smtClean="0">
                <a:solidFill>
                  <a:schemeClr val="tx1">
                    <a:lumMod val="65000"/>
                  </a:schemeClr>
                </a:solidFill>
              </a:rPr>
              <a:t>or </a:t>
            </a:r>
            <a:r>
              <a:rPr lang="en-US" sz="3600" b="1" dirty="0" smtClean="0"/>
              <a:t>it is your Father’s good pleasure</a:t>
            </a:r>
          </a:p>
          <a:p>
            <a:pPr marL="0" marR="0" lvl="0" indent="0" defTabSz="914400" eaLnBrk="1" fontAlgn="auto" latinLnBrk="0" hangingPunct="1">
              <a:lnSpc>
                <a:spcPct val="100000"/>
              </a:lnSpc>
              <a:spcBef>
                <a:spcPts val="0"/>
              </a:spcBef>
              <a:spcAft>
                <a:spcPts val="0"/>
              </a:spcAft>
              <a:buClrTx/>
              <a:buSzTx/>
              <a:buFontTx/>
              <a:buNone/>
              <a:tabLst/>
              <a:defRPr/>
            </a:pPr>
            <a:r>
              <a:rPr lang="en-US" sz="3600" b="1" dirty="0"/>
              <a:t>t</a:t>
            </a:r>
            <a:r>
              <a:rPr lang="en-US" sz="3600" b="1" dirty="0" smtClean="0"/>
              <a:t>o give you the kingdom.</a:t>
            </a:r>
            <a:endParaRPr lang="en-US" sz="3600" b="1" dirty="0"/>
          </a:p>
        </p:txBody>
      </p:sp>
    </p:spTree>
    <p:extLst>
      <p:ext uri="{BB962C8B-B14F-4D97-AF65-F5344CB8AC3E}">
        <p14:creationId xmlns:p14="http://schemas.microsoft.com/office/powerpoint/2010/main" val="205078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99286"/>
            <a:ext cx="8946541" cy="47491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He came to his own,</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t>a</a:t>
            </a:r>
            <a:r>
              <a:rPr lang="en-US" sz="3600" dirty="0" smtClean="0"/>
              <a:t>nd his own did not receive him.</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t>b</a:t>
            </a:r>
            <a:r>
              <a:rPr lang="en-US" sz="3600" dirty="0" smtClean="0"/>
              <a:t>ut to all who did receive him,</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t>w</a:t>
            </a:r>
            <a:r>
              <a:rPr lang="en-US" sz="3600" dirty="0" smtClean="0"/>
              <a:t>ho believed in his name,</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t>h</a:t>
            </a:r>
            <a:r>
              <a:rPr lang="en-US" sz="3600" dirty="0" smtClean="0"/>
              <a:t>e gave the right to become</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the children of God.</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John 1:11-12</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71254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05" y="922638"/>
            <a:ext cx="9819503" cy="5325761"/>
          </a:xfrm>
        </p:spPr>
        <p:txBody>
          <a:bodyPr>
            <a:normAutofit/>
          </a:bodyPr>
          <a:lstStyle/>
          <a:p>
            <a:pPr marL="0" lvl="0" indent="0" defTabSz="914400">
              <a:spcBef>
                <a:spcPts val="0"/>
              </a:spcBef>
              <a:buClrTx/>
              <a:buSzTx/>
              <a:buNone/>
            </a:pPr>
            <a:r>
              <a:rPr lang="en-US" sz="3600" dirty="0"/>
              <a:t>Or which one of you, </a:t>
            </a:r>
            <a:r>
              <a:rPr lang="en-US" sz="3600" dirty="0" smtClean="0"/>
              <a:t>if </a:t>
            </a:r>
            <a:r>
              <a:rPr lang="en-US" sz="3600" dirty="0"/>
              <a:t>his son asks him for bread, will give him a stone? </a:t>
            </a:r>
            <a:r>
              <a:rPr lang="en-US" sz="3600" dirty="0" smtClean="0"/>
              <a:t>Or </a:t>
            </a:r>
            <a:r>
              <a:rPr lang="en-US" sz="3600" dirty="0"/>
              <a:t>if he asks for a fish, will give him a serpent? </a:t>
            </a:r>
            <a:endParaRPr lang="en-US" sz="3600" dirty="0" smtClean="0"/>
          </a:p>
          <a:p>
            <a:pPr marL="0" lvl="0" indent="0" defTabSz="914400">
              <a:spcBef>
                <a:spcPts val="0"/>
              </a:spcBef>
              <a:buClrTx/>
              <a:buSzTx/>
              <a:buNone/>
            </a:pPr>
            <a:r>
              <a:rPr lang="en-US" sz="3600" dirty="0" smtClean="0"/>
              <a:t>If </a:t>
            </a:r>
            <a:r>
              <a:rPr lang="en-US" sz="3600" dirty="0"/>
              <a:t>you then, who are evil, know how to give good gifts to your children, how much more will your Father who is in heaven give good things to those who ask him</a:t>
            </a:r>
            <a:r>
              <a:rPr lang="en-US" sz="3600" dirty="0" smtClean="0"/>
              <a:t>!</a:t>
            </a:r>
          </a:p>
          <a:p>
            <a:pPr marL="0" lvl="0" indent="0" defTabSz="914400">
              <a:spcBef>
                <a:spcPts val="0"/>
              </a:spcBef>
              <a:buClrTx/>
              <a:buSzTx/>
              <a:buNone/>
            </a:pP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solidFill>
                  <a:schemeClr val="accent3">
                    <a:lumMod val="60000"/>
                    <a:lumOff val="40000"/>
                  </a:schemeClr>
                </a:solidFill>
              </a:rPr>
              <a:t>Matthew 7:9-11</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158085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of God</a:t>
            </a:r>
            <a:endParaRPr lang="en-US" dirty="0"/>
          </a:p>
        </p:txBody>
      </p:sp>
      <p:sp>
        <p:nvSpPr>
          <p:cNvPr id="4" name="Block Arc 3"/>
          <p:cNvSpPr/>
          <p:nvPr/>
        </p:nvSpPr>
        <p:spPr>
          <a:xfrm>
            <a:off x="1037968" y="2092146"/>
            <a:ext cx="3270421" cy="98880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762897" y="1668582"/>
            <a:ext cx="1996059" cy="369332"/>
          </a:xfrm>
          <a:prstGeom prst="rect">
            <a:avLst/>
          </a:prstGeom>
          <a:noFill/>
        </p:spPr>
        <p:txBody>
          <a:bodyPr wrap="none" rtlCol="0">
            <a:spAutoFit/>
          </a:bodyPr>
          <a:lstStyle/>
          <a:p>
            <a:r>
              <a:rPr lang="en-US" dirty="0" smtClean="0"/>
              <a:t>The Present Age</a:t>
            </a:r>
            <a:endParaRPr lang="en-US" dirty="0"/>
          </a:p>
        </p:txBody>
      </p:sp>
      <p:sp>
        <p:nvSpPr>
          <p:cNvPr id="6" name="TextBox 5"/>
          <p:cNvSpPr txBox="1"/>
          <p:nvPr/>
        </p:nvSpPr>
        <p:spPr>
          <a:xfrm>
            <a:off x="1762896" y="2401883"/>
            <a:ext cx="1787669" cy="923330"/>
          </a:xfrm>
          <a:prstGeom prst="rect">
            <a:avLst/>
          </a:prstGeom>
          <a:noFill/>
        </p:spPr>
        <p:txBody>
          <a:bodyPr wrap="none" rtlCol="0">
            <a:spAutoFit/>
          </a:bodyPr>
          <a:lstStyle/>
          <a:p>
            <a:r>
              <a:rPr lang="en-US" dirty="0" smtClean="0"/>
              <a:t>Oppressed by</a:t>
            </a:r>
          </a:p>
          <a:p>
            <a:r>
              <a:rPr lang="en-US" dirty="0" smtClean="0"/>
              <a:t>Spiritual and</a:t>
            </a:r>
          </a:p>
          <a:p>
            <a:r>
              <a:rPr lang="en-US" dirty="0" smtClean="0"/>
              <a:t>Political forces</a:t>
            </a:r>
            <a:endParaRPr lang="en-US" dirty="0"/>
          </a:p>
        </p:txBody>
      </p:sp>
      <p:sp>
        <p:nvSpPr>
          <p:cNvPr id="7" name="Block Arc 6"/>
          <p:cNvSpPr/>
          <p:nvPr/>
        </p:nvSpPr>
        <p:spPr>
          <a:xfrm>
            <a:off x="5269684" y="2092146"/>
            <a:ext cx="3270421" cy="98880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588656" y="1679709"/>
            <a:ext cx="2951449" cy="369332"/>
          </a:xfrm>
          <a:prstGeom prst="rect">
            <a:avLst/>
          </a:prstGeom>
          <a:noFill/>
        </p:spPr>
        <p:txBody>
          <a:bodyPr wrap="none" rtlCol="0">
            <a:spAutoFit/>
          </a:bodyPr>
          <a:lstStyle/>
          <a:p>
            <a:r>
              <a:rPr lang="en-US" smtClean="0"/>
              <a:t>The Age to Come (KOG)</a:t>
            </a:r>
            <a:endParaRPr lang="en-US" dirty="0"/>
          </a:p>
        </p:txBody>
      </p:sp>
      <p:sp>
        <p:nvSpPr>
          <p:cNvPr id="9" name="TextBox 8"/>
          <p:cNvSpPr txBox="1"/>
          <p:nvPr/>
        </p:nvSpPr>
        <p:spPr>
          <a:xfrm>
            <a:off x="5791435" y="2401883"/>
            <a:ext cx="2545890" cy="1200329"/>
          </a:xfrm>
          <a:prstGeom prst="rect">
            <a:avLst/>
          </a:prstGeom>
          <a:noFill/>
        </p:spPr>
        <p:txBody>
          <a:bodyPr wrap="none" rtlCol="0">
            <a:spAutoFit/>
          </a:bodyPr>
          <a:lstStyle/>
          <a:p>
            <a:r>
              <a:rPr lang="en-US" dirty="0" smtClean="0"/>
              <a:t>All evil defeated</a:t>
            </a:r>
          </a:p>
          <a:p>
            <a:r>
              <a:rPr lang="en-US" dirty="0" smtClean="0"/>
              <a:t>Death defeated</a:t>
            </a:r>
          </a:p>
          <a:p>
            <a:r>
              <a:rPr lang="en-US" dirty="0" smtClean="0"/>
              <a:t>God reigns over all</a:t>
            </a:r>
          </a:p>
          <a:p>
            <a:r>
              <a:rPr lang="en-US" dirty="0" smtClean="0"/>
              <a:t>Justice/righteousness</a:t>
            </a:r>
            <a:endParaRPr lang="en-US" dirty="0"/>
          </a:p>
        </p:txBody>
      </p:sp>
      <p:sp>
        <p:nvSpPr>
          <p:cNvPr id="10" name="Down Arrow 9"/>
          <p:cNvSpPr/>
          <p:nvPr/>
        </p:nvSpPr>
        <p:spPr>
          <a:xfrm>
            <a:off x="4305506" y="1468612"/>
            <a:ext cx="829489" cy="213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8642" y="3911949"/>
            <a:ext cx="2273379" cy="1200329"/>
          </a:xfrm>
          <a:prstGeom prst="rect">
            <a:avLst/>
          </a:prstGeom>
          <a:noFill/>
        </p:spPr>
        <p:txBody>
          <a:bodyPr wrap="none" rtlCol="0">
            <a:spAutoFit/>
          </a:bodyPr>
          <a:lstStyle/>
          <a:p>
            <a:pPr algn="ctr"/>
            <a:r>
              <a:rPr lang="en-US" dirty="0" smtClean="0"/>
              <a:t>“Day of the Lord”</a:t>
            </a:r>
          </a:p>
          <a:p>
            <a:pPr algn="ctr"/>
            <a:r>
              <a:rPr lang="en-US" dirty="0" smtClean="0"/>
              <a:t>Son of Man comes</a:t>
            </a:r>
          </a:p>
          <a:p>
            <a:pPr algn="ctr"/>
            <a:r>
              <a:rPr lang="en-US" dirty="0" smtClean="0"/>
              <a:t>To judge and</a:t>
            </a:r>
          </a:p>
          <a:p>
            <a:pPr algn="ctr"/>
            <a:r>
              <a:rPr lang="en-US" dirty="0" smtClean="0"/>
              <a:t> establish KOG</a:t>
            </a:r>
            <a:endParaRPr lang="en-US" dirty="0"/>
          </a:p>
        </p:txBody>
      </p:sp>
    </p:spTree>
    <p:extLst>
      <p:ext uri="{BB962C8B-B14F-4D97-AF65-F5344CB8AC3E}">
        <p14:creationId xmlns:p14="http://schemas.microsoft.com/office/powerpoint/2010/main" val="1295396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TotalTime>
  <Words>514</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HanziPen TC</vt:lpstr>
      <vt:lpstr>Wingdings 3</vt:lpstr>
      <vt:lpstr>Ion</vt:lpstr>
      <vt:lpstr>PowerPoint Presentation</vt:lpstr>
      <vt:lpstr>Fear not, little flock, for it is your Father’s good pleasure to give you the kingdom.  Luke 12:32</vt:lpstr>
      <vt:lpstr>Fear not, little flock, for it is your Father’s good pleasure to give you the kingdom.  Luke 12:32</vt:lpstr>
      <vt:lpstr>Fear not, little flock, for it is your Father’s good pleasure to give you the kingdom.  Luke 12:32</vt:lpstr>
      <vt:lpstr>The Command</vt:lpstr>
      <vt:lpstr>The Reason</vt:lpstr>
      <vt:lpstr>PowerPoint Presentation</vt:lpstr>
      <vt:lpstr>PowerPoint Presentation</vt:lpstr>
      <vt:lpstr>The Kingdom of God</vt:lpstr>
      <vt:lpstr>PowerPoint Presentation</vt:lpstr>
      <vt:lpstr>PowerPoint Presentation</vt:lpstr>
      <vt:lpstr>PowerPoint Presentation</vt:lpstr>
      <vt:lpstr>PowerPoint Presentation</vt:lpstr>
      <vt:lpstr>PowerPoint Presentation</vt:lpstr>
      <vt:lpstr>Questions for Reflection/Discussion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5</cp:revision>
  <dcterms:created xsi:type="dcterms:W3CDTF">2017-03-26T05:27:58Z</dcterms:created>
  <dcterms:modified xsi:type="dcterms:W3CDTF">2017-04-11T20:04:41Z</dcterms:modified>
</cp:coreProperties>
</file>