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9" r:id="rId3"/>
    <p:sldId id="261" r:id="rId4"/>
    <p:sldId id="262" r:id="rId5"/>
    <p:sldId id="263" r:id="rId6"/>
    <p:sldId id="264" r:id="rId7"/>
    <p:sldId id="265" r:id="rId8"/>
    <p:sldId id="266" r:id="rId9"/>
    <p:sldId id="286" r:id="rId10"/>
    <p:sldId id="267" r:id="rId11"/>
    <p:sldId id="268" r:id="rId12"/>
    <p:sldId id="269" r:id="rId13"/>
    <p:sldId id="258" r:id="rId14"/>
    <p:sldId id="270" r:id="rId15"/>
    <p:sldId id="271" r:id="rId16"/>
    <p:sldId id="260"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1166"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04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10E8CE7-5CDB-41C2-A28E-1918ACA48AE1}"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156969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3328466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1306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378588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02652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87361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293405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198076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210960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E8CE7-5CDB-41C2-A28E-1918ACA48AE1}"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388465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0E8CE7-5CDB-41C2-A28E-1918ACA48AE1}"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50577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0E8CE7-5CDB-41C2-A28E-1918ACA48AE1}"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341735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E8CE7-5CDB-41C2-A28E-1918ACA48AE1}"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294130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E8CE7-5CDB-41C2-A28E-1918ACA48AE1}"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99657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E8CE7-5CDB-41C2-A28E-1918ACA48AE1}"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162072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E8CE7-5CDB-41C2-A28E-1918ACA48AE1}"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BD297-B77B-4807-B0F8-DF568F04D3EB}" type="slidenum">
              <a:rPr lang="en-US" smtClean="0"/>
              <a:t>‹#›</a:t>
            </a:fld>
            <a:endParaRPr lang="en-US"/>
          </a:p>
        </p:txBody>
      </p:sp>
    </p:spTree>
    <p:extLst>
      <p:ext uri="{BB962C8B-B14F-4D97-AF65-F5344CB8AC3E}">
        <p14:creationId xmlns:p14="http://schemas.microsoft.com/office/powerpoint/2010/main" val="242317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10E8CE7-5CDB-41C2-A28E-1918ACA48AE1}" type="datetimeFigureOut">
              <a:rPr lang="en-US" smtClean="0"/>
              <a:t>4/3/2021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E2BD297-B77B-4807-B0F8-DF568F04D3EB}" type="slidenum">
              <a:rPr lang="en-US" smtClean="0"/>
              <a:t>‹#›</a:t>
            </a:fld>
            <a:endParaRPr lang="en-US"/>
          </a:p>
        </p:txBody>
      </p:sp>
    </p:spTree>
    <p:extLst>
      <p:ext uri="{BB962C8B-B14F-4D97-AF65-F5344CB8AC3E}">
        <p14:creationId xmlns:p14="http://schemas.microsoft.com/office/powerpoint/2010/main" val="211259759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231B9349-81D0-446B-A962-CDEFE007F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02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57A45C-8B47-4DB4-A2A4-79AC63CF5659}"/>
              </a:ext>
            </a:extLst>
          </p:cNvPr>
          <p:cNvSpPr>
            <a:spLocks noGrp="1"/>
          </p:cNvSpPr>
          <p:nvPr>
            <p:ph type="ctrTitle"/>
          </p:nvPr>
        </p:nvSpPr>
        <p:spPr>
          <a:xfrm>
            <a:off x="1065951" y="457200"/>
            <a:ext cx="11025435" cy="2312634"/>
          </a:xfrm>
        </p:spPr>
        <p:txBody>
          <a:bodyPr>
            <a:normAutofit/>
          </a:bodyPr>
          <a:lstStyle/>
          <a:p>
            <a:pPr algn="r"/>
            <a:r>
              <a:rPr lang="en-US"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REALLY NEEDS A RESURRECTION?</a:t>
            </a:r>
          </a:p>
        </p:txBody>
      </p:sp>
    </p:spTree>
    <p:extLst>
      <p:ext uri="{BB962C8B-B14F-4D97-AF65-F5344CB8AC3E}">
        <p14:creationId xmlns:p14="http://schemas.microsoft.com/office/powerpoint/2010/main" val="85280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391886" y="1367161"/>
            <a:ext cx="11717256" cy="5078313"/>
          </a:xfrm>
          <a:prstGeom prst="rect">
            <a:avLst/>
          </a:prstGeom>
          <a:noFill/>
        </p:spPr>
        <p:txBody>
          <a:bodyPr wrap="square">
            <a:spAutoFit/>
          </a:bodyPr>
          <a:lstStyle/>
          <a:p>
            <a:pPr marL="342900" indent="-342900">
              <a:buFont typeface="+mj-lt"/>
              <a:buAutoNum type="arabicPeriod"/>
            </a:pPr>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WHY is the reality of a resurrection SO important? </a:t>
            </a: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If it </a:t>
            </a:r>
            <a:r>
              <a:rPr lang="en-US" sz="5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didn’t</a:t>
            </a: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happen…</a:t>
            </a:r>
            <a:endPar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Jesus wasn’t resurrected either.</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Gospel is useless.</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Every Christian’s faith is futile.</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Apostles were liars. </a:t>
            </a:r>
          </a:p>
        </p:txBody>
      </p:sp>
    </p:spTree>
    <p:extLst>
      <p:ext uri="{BB962C8B-B14F-4D97-AF65-F5344CB8AC3E}">
        <p14:creationId xmlns:p14="http://schemas.microsoft.com/office/powerpoint/2010/main" val="153228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424542" y="1367161"/>
            <a:ext cx="11684599" cy="5078313"/>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WHY is the reality of a resurrection SO important?</a:t>
            </a:r>
          </a:p>
          <a:p>
            <a:pPr marR="0" lvl="0">
              <a:spcBef>
                <a:spcPts val="0"/>
              </a:spcBef>
              <a:spcAft>
                <a:spcPts val="0"/>
              </a:spcAft>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If it </a:t>
            </a:r>
            <a:r>
              <a:rPr lang="en-US" sz="5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didn’t</a:t>
            </a: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happen…</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We’re still stuck in sin.</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Every Christian in history is lost.</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We’re true losers.  </a:t>
            </a:r>
          </a:p>
        </p:txBody>
      </p:sp>
    </p:spTree>
    <p:extLst>
      <p:ext uri="{BB962C8B-B14F-4D97-AF65-F5344CB8AC3E}">
        <p14:creationId xmlns:p14="http://schemas.microsoft.com/office/powerpoint/2010/main" val="84106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348342" y="1367161"/>
            <a:ext cx="11760799" cy="5078313"/>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WHY is the resurrection SO important?</a:t>
            </a:r>
          </a:p>
          <a:p>
            <a:pPr marR="0" lvl="0">
              <a:spcBef>
                <a:spcPts val="0"/>
              </a:spcBef>
              <a:spcAft>
                <a:spcPts val="0"/>
              </a:spcAft>
            </a:pPr>
            <a:r>
              <a:rPr lang="en-US" sz="5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Positively</a:t>
            </a: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Jesus’ resurrection…</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guarantees our resurrection.</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reverses the curse of sin.</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guarantees a certain order of future resurrections.</a:t>
            </a:r>
          </a:p>
        </p:txBody>
      </p:sp>
    </p:spTree>
    <p:extLst>
      <p:ext uri="{BB962C8B-B14F-4D97-AF65-F5344CB8AC3E}">
        <p14:creationId xmlns:p14="http://schemas.microsoft.com/office/powerpoint/2010/main" val="1049686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9FB55390-6FA9-43A1-9E77-F15B5B68F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94" y="246633"/>
            <a:ext cx="11070454" cy="620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133166" y="1367161"/>
            <a:ext cx="11975976" cy="5078313"/>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WHY is the resurrection SO important?</a:t>
            </a:r>
          </a:p>
          <a:p>
            <a:pPr marR="0" lvl="0">
              <a:spcBef>
                <a:spcPts val="0"/>
              </a:spcBef>
              <a:spcAft>
                <a:spcPts val="0"/>
              </a:spcAft>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Positively, Jesus’ resurrection…</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assures the destruction of all other spiritual powers.</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gives meaning to suffering.</a:t>
            </a:r>
          </a:p>
          <a:p>
            <a:pPr marL="685800" marR="0" lvl="0" indent="-685800">
              <a:spcBef>
                <a:spcPts val="0"/>
              </a:spcBef>
              <a:spcAft>
                <a:spcPts val="0"/>
              </a:spcAft>
              <a:buFont typeface="Arial" panose="020B0604020202020204" pitchFamily="34" charset="0"/>
              <a:buChar char="•"/>
            </a:pPr>
            <a:r>
              <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shapes our philosophy about life.</a:t>
            </a:r>
          </a:p>
        </p:txBody>
      </p:sp>
    </p:spTree>
    <p:extLst>
      <p:ext uri="{BB962C8B-B14F-4D97-AF65-F5344CB8AC3E}">
        <p14:creationId xmlns:p14="http://schemas.microsoft.com/office/powerpoint/2010/main" val="38176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133166" y="1367161"/>
            <a:ext cx="11975976" cy="923330"/>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WHO saw Jesus’ resurrected?</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15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A45C-8B47-4DB4-A2A4-79AC63CF56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8F5C936-5D57-44E3-886B-5324C9B46700}"/>
              </a:ext>
            </a:extLst>
          </p:cNvPr>
          <p:cNvSpPr>
            <a:spLocks noGrp="1"/>
          </p:cNvSpPr>
          <p:nvPr>
            <p:ph type="subTitle" idx="1"/>
          </p:nvPr>
        </p:nvSpPr>
        <p:spPr/>
        <p:txBody>
          <a:bodyPr/>
          <a:lstStyle/>
          <a:p>
            <a:endParaRPr lang="en-US"/>
          </a:p>
        </p:txBody>
      </p:sp>
      <p:pic>
        <p:nvPicPr>
          <p:cNvPr id="1026" name="Picture 2" descr="See the source image">
            <a:extLst>
              <a:ext uri="{FF2B5EF4-FFF2-40B4-BE49-F238E27FC236}">
                <a16:creationId xmlns:a16="http://schemas.microsoft.com/office/drawing/2014/main" id="{62F863F8-CD14-484E-B7B1-99ABB5AD8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147837"/>
            <a:ext cx="10594436" cy="65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1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133166" y="1367161"/>
            <a:ext cx="11975976" cy="1754326"/>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How are the dead actually going to be raised?  </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BC02E34-E187-4277-8243-160B94EF4CFB}"/>
              </a:ext>
            </a:extLst>
          </p:cNvPr>
          <p:cNvSpPr txBox="1"/>
          <p:nvPr/>
        </p:nvSpPr>
        <p:spPr>
          <a:xfrm>
            <a:off x="550416" y="3121487"/>
            <a:ext cx="11310151" cy="3046988"/>
          </a:xfrm>
          <a:prstGeom prst="rect">
            <a:avLst/>
          </a:prstGeom>
          <a:noFill/>
        </p:spPr>
        <p:txBody>
          <a:bodyPr wrap="square">
            <a:spAutoFit/>
          </a:bodyPr>
          <a:lstStyle/>
          <a:p>
            <a:pPr marL="0" marR="0">
              <a:spcBef>
                <a:spcPts val="0"/>
              </a:spcBef>
              <a:spcAft>
                <a:spcPts val="0"/>
              </a:spcAft>
            </a:pPr>
            <a:r>
              <a:rPr lang="en-US" sz="4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 flash, in the twinkling of an eye, at the last trumpet. For the trumpet will sound, </a:t>
            </a:r>
          </a:p>
          <a:p>
            <a:pPr marL="0" marR="0">
              <a:spcBef>
                <a:spcPts val="0"/>
              </a:spcBef>
              <a:spcAft>
                <a:spcPts val="0"/>
              </a:spcAft>
            </a:pPr>
            <a:r>
              <a:rPr lang="en-US" sz="4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dead will be raised imperishable, and we will be changed.  </a:t>
            </a:r>
            <a:r>
              <a:rPr lang="en-US" sz="4800" dirty="0">
                <a:solidFill>
                  <a:srgbClr val="000000"/>
                </a:solidFill>
                <a:latin typeface="Calibri" panose="020F0502020204030204" pitchFamily="34" charset="0"/>
                <a:ea typeface="Calibri" panose="020F0502020204030204" pitchFamily="34" charset="0"/>
                <a:cs typeface="Calibri" panose="020F0502020204030204" pitchFamily="34" charset="0"/>
              </a:rPr>
              <a:t>(1 Corinthians 15:52)</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676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133166" y="1367161"/>
            <a:ext cx="11975976" cy="1754326"/>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  What is this resurrection body going to be made of?</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663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AEC108-856C-4258-AE2E-C8DAA5662C89}"/>
              </a:ext>
            </a:extLst>
          </p:cNvPr>
          <p:cNvSpPr txBox="1"/>
          <p:nvPr/>
        </p:nvSpPr>
        <p:spPr>
          <a:xfrm>
            <a:off x="159798" y="97655"/>
            <a:ext cx="11904955" cy="6186309"/>
          </a:xfrm>
          <a:prstGeom prst="rect">
            <a:avLst/>
          </a:prstGeom>
          <a:noFill/>
        </p:spPr>
        <p:txBody>
          <a:bodyPr wrap="square">
            <a:spAutoFit/>
          </a:bodyPr>
          <a:lstStyle/>
          <a:p>
            <a:r>
              <a:rPr lang="en-US" sz="4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35 </a:t>
            </a:r>
            <a:r>
              <a:rPr lang="en-US" sz="4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someone will ask, “How are the dead raised? With what kind of body will they come?” </a:t>
            </a:r>
            <a:r>
              <a:rPr lang="en-US" sz="4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36 </a:t>
            </a:r>
            <a:r>
              <a:rPr lang="en-US" sz="4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foolish! What you sow does not come to life unless it dies. </a:t>
            </a:r>
            <a:r>
              <a:rPr lang="en-US" sz="4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37 </a:t>
            </a:r>
            <a:r>
              <a:rPr lang="en-US" sz="4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sow, you do not plant the body that will be, but just a seed, perhaps of wheat or of something else. </a:t>
            </a:r>
            <a:r>
              <a:rPr lang="en-US" sz="4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38 </a:t>
            </a:r>
            <a:r>
              <a:rPr lang="en-US" sz="4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God gives it a body as he has determined, and to each kind of seed he gives its own body.</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(1 Corinthians 15:35-38)</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627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A45C-8B47-4DB4-A2A4-79AC63CF56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8F5C936-5D57-44E3-886B-5324C9B46700}"/>
              </a:ext>
            </a:extLst>
          </p:cNvPr>
          <p:cNvSpPr>
            <a:spLocks noGrp="1"/>
          </p:cNvSpPr>
          <p:nvPr>
            <p:ph type="subTitle" idx="1"/>
          </p:nvPr>
        </p:nvSpPr>
        <p:spPr/>
        <p:txBody>
          <a:bodyPr/>
          <a:lstStyle/>
          <a:p>
            <a:endParaRPr lang="en-US"/>
          </a:p>
        </p:txBody>
      </p:sp>
      <p:pic>
        <p:nvPicPr>
          <p:cNvPr id="4098" name="Picture 2" descr="See the source image">
            <a:extLst>
              <a:ext uri="{FF2B5EF4-FFF2-40B4-BE49-F238E27FC236}">
                <a16:creationId xmlns:a16="http://schemas.microsoft.com/office/drawing/2014/main" id="{71AA20D5-2026-4427-8DFC-F999BF9B32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0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AEC108-856C-4258-AE2E-C8DAA5662C89}"/>
              </a:ext>
            </a:extLst>
          </p:cNvPr>
          <p:cNvSpPr txBox="1"/>
          <p:nvPr/>
        </p:nvSpPr>
        <p:spPr>
          <a:xfrm>
            <a:off x="159798" y="97655"/>
            <a:ext cx="12032202" cy="6863417"/>
          </a:xfrm>
          <a:prstGeom prst="rect">
            <a:avLst/>
          </a:prstGeom>
          <a:noFill/>
        </p:spPr>
        <p:txBody>
          <a:bodyPr wrap="square">
            <a:spAutoFit/>
          </a:bodyPr>
          <a:lstStyle/>
          <a:p>
            <a:r>
              <a:rPr lang="en-US" sz="4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do have a parallel experience in gardening. You plant a “dead” seed; soon there is a flourishing plant. There is no visual likeness between seed and plant. You could never guess what a tomato would look like by looking at a tomato seed. What we plant in the soil and what grows out of it don’t look anything alike. The dead body that we bury in the ground and the resurrection body that comes from it will be dramatically different.</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(1 Corinthians 15:35-38—The Message)</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199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133166" y="1367161"/>
            <a:ext cx="11975976" cy="1754326"/>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  How will that resurrection body differ from our present ones?</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48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82858" y="-139907"/>
            <a:ext cx="11816179" cy="1507068"/>
          </a:xfrm>
        </p:spPr>
        <p:txBody>
          <a:bodyPr>
            <a:normAutofit fontScale="92500"/>
          </a:bodyPr>
          <a:lstStyle/>
          <a:p>
            <a:pPr marL="0" indent="0" algn="ctr">
              <a:buNone/>
            </a:pPr>
            <a:r>
              <a:rPr lang="en-US" sz="5400" b="1" u="sng" dirty="0"/>
              <a:t>PRESENT BODIES vs. our FUTURE BODIES</a:t>
            </a:r>
            <a:endPar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F25439C-0CED-4C0D-80A7-689AB1BBCD6B}"/>
              </a:ext>
            </a:extLst>
          </p:cNvPr>
          <p:cNvSpPr txBox="1"/>
          <p:nvPr/>
        </p:nvSpPr>
        <p:spPr>
          <a:xfrm>
            <a:off x="133165" y="995777"/>
            <a:ext cx="6098959" cy="4832092"/>
          </a:xfrm>
          <a:prstGeom prst="rect">
            <a:avLst/>
          </a:prstGeom>
          <a:noFill/>
        </p:spPr>
        <p:txBody>
          <a:bodyPr wrap="square">
            <a:spAutoFit/>
          </a:bodyPr>
          <a:lstStyle/>
          <a:p>
            <a:r>
              <a:rPr lang="en-US" sz="4400" dirty="0">
                <a:latin typeface="Calibri" panose="020F0502020204030204" pitchFamily="34" charset="0"/>
                <a:cs typeface="Calibri" panose="020F0502020204030204" pitchFamily="34" charset="0"/>
              </a:rPr>
              <a:t>Perishable</a:t>
            </a:r>
          </a:p>
          <a:p>
            <a:r>
              <a:rPr lang="en-US" sz="4400" dirty="0">
                <a:latin typeface="Calibri" panose="020F0502020204030204" pitchFamily="34" charset="0"/>
                <a:cs typeface="Calibri" panose="020F0502020204030204" pitchFamily="34" charset="0"/>
              </a:rPr>
              <a:t>Shabby/Dishonorable</a:t>
            </a:r>
          </a:p>
          <a:p>
            <a:r>
              <a:rPr lang="en-US" sz="4400" dirty="0">
                <a:latin typeface="Calibri" panose="020F0502020204030204" pitchFamily="34" charset="0"/>
                <a:cs typeface="Calibri" panose="020F0502020204030204" pitchFamily="34" charset="0"/>
              </a:rPr>
              <a:t>Weak	</a:t>
            </a:r>
          </a:p>
          <a:p>
            <a:r>
              <a:rPr lang="en-US" sz="4400" dirty="0">
                <a:latin typeface="Calibri" panose="020F0502020204030204" pitchFamily="34" charset="0"/>
                <a:cs typeface="Calibri" panose="020F0502020204030204" pitchFamily="34" charset="0"/>
              </a:rPr>
              <a:t>Natural	</a:t>
            </a:r>
          </a:p>
          <a:p>
            <a:r>
              <a:rPr lang="en-US" sz="4400" dirty="0">
                <a:latin typeface="Calibri" panose="020F0502020204030204" pitchFamily="34" charset="0"/>
                <a:cs typeface="Calibri" panose="020F0502020204030204" pitchFamily="34" charset="0"/>
              </a:rPr>
              <a:t>Earthly (substance)	</a:t>
            </a:r>
          </a:p>
          <a:p>
            <a:r>
              <a:rPr lang="en-US" sz="4400" dirty="0">
                <a:latin typeface="Calibri" panose="020F0502020204030204" pitchFamily="34" charset="0"/>
                <a:cs typeface="Calibri" panose="020F0502020204030204" pitchFamily="34" charset="0"/>
              </a:rPr>
              <a:t>Incapable of the Kingdom</a:t>
            </a:r>
          </a:p>
          <a:p>
            <a:r>
              <a:rPr lang="en-US" sz="4400" dirty="0">
                <a:latin typeface="Calibri" panose="020F0502020204030204" pitchFamily="34" charset="0"/>
                <a:cs typeface="Calibri" panose="020F0502020204030204" pitchFamily="34" charset="0"/>
              </a:rPr>
              <a:t>Mortal/dies	</a:t>
            </a:r>
            <a:endParaRPr lang="en-US" sz="4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EF42410-2A45-4E7D-8596-418971B96AA8}"/>
              </a:ext>
            </a:extLst>
          </p:cNvPr>
          <p:cNvSpPr txBox="1"/>
          <p:nvPr/>
        </p:nvSpPr>
        <p:spPr>
          <a:xfrm>
            <a:off x="6314982" y="995777"/>
            <a:ext cx="5877017" cy="6186309"/>
          </a:xfrm>
          <a:prstGeom prst="rect">
            <a:avLst/>
          </a:prstGeom>
          <a:noFill/>
        </p:spPr>
        <p:txBody>
          <a:bodyPr wrap="square">
            <a:spAutoFit/>
          </a:bodyPr>
          <a:lstStyle/>
          <a:p>
            <a:r>
              <a:rPr lang="en-US" sz="4400" dirty="0">
                <a:latin typeface="Calibri" panose="020F0502020204030204" pitchFamily="34" charset="0"/>
                <a:cs typeface="Calibri" panose="020F0502020204030204" pitchFamily="34" charset="0"/>
              </a:rPr>
              <a:t>Imperishable (42)</a:t>
            </a:r>
          </a:p>
          <a:p>
            <a:r>
              <a:rPr lang="en-US" sz="4400" dirty="0">
                <a:latin typeface="Calibri" panose="020F0502020204030204" pitchFamily="34" charset="0"/>
                <a:cs typeface="Calibri" panose="020F0502020204030204" pitchFamily="34" charset="0"/>
              </a:rPr>
              <a:t>Glorious (43)</a:t>
            </a:r>
          </a:p>
          <a:p>
            <a:r>
              <a:rPr lang="en-US" sz="4400" dirty="0">
                <a:latin typeface="Calibri" panose="020F0502020204030204" pitchFamily="34" charset="0"/>
                <a:cs typeface="Calibri" panose="020F0502020204030204" pitchFamily="34" charset="0"/>
              </a:rPr>
              <a:t>Powerful (43)</a:t>
            </a:r>
          </a:p>
          <a:p>
            <a:r>
              <a:rPr lang="en-US" sz="4400" dirty="0">
                <a:latin typeface="Calibri" panose="020F0502020204030204" pitchFamily="34" charset="0"/>
                <a:cs typeface="Calibri" panose="020F0502020204030204" pitchFamily="34" charset="0"/>
              </a:rPr>
              <a:t>Spiritual (44)</a:t>
            </a:r>
          </a:p>
          <a:p>
            <a:r>
              <a:rPr lang="en-US" sz="4400" dirty="0">
                <a:latin typeface="Calibri" panose="020F0502020204030204" pitchFamily="34" charset="0"/>
                <a:cs typeface="Calibri" panose="020F0502020204030204" pitchFamily="34" charset="0"/>
              </a:rPr>
              <a:t>Heavenly (substance)49</a:t>
            </a:r>
          </a:p>
          <a:p>
            <a:r>
              <a:rPr lang="en-US" sz="4400" dirty="0">
                <a:latin typeface="Calibri" panose="020F0502020204030204" pitchFamily="34" charset="0"/>
                <a:cs typeface="Calibri" panose="020F0502020204030204" pitchFamily="34" charset="0"/>
              </a:rPr>
              <a:t>Fit for the Kingdom (50)</a:t>
            </a:r>
          </a:p>
          <a:p>
            <a:r>
              <a:rPr lang="en-US" sz="4400" dirty="0">
                <a:latin typeface="Calibri" panose="020F0502020204030204" pitchFamily="34" charset="0"/>
                <a:cs typeface="Calibri" panose="020F0502020204030204" pitchFamily="34" charset="0"/>
              </a:rPr>
              <a:t>Immortal/never fades      	(53)</a:t>
            </a:r>
          </a:p>
          <a:p>
            <a:endParaRPr lang="en-US" sz="4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34969599-10F6-4CD7-B027-12C46538960B}"/>
              </a:ext>
            </a:extLst>
          </p:cNvPr>
          <p:cNvCxnSpPr/>
          <p:nvPr/>
        </p:nvCxnSpPr>
        <p:spPr>
          <a:xfrm>
            <a:off x="6093040" y="914400"/>
            <a:ext cx="0" cy="5943600"/>
          </a:xfrm>
          <a:prstGeom prst="line">
            <a:avLst/>
          </a:prstGeom>
          <a:ln w="571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0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0" y="1367161"/>
            <a:ext cx="12109142" cy="923330"/>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  Who will experience this resurrection?</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806CADE-9DE2-4A0B-8EBA-DE0300009300}"/>
              </a:ext>
            </a:extLst>
          </p:cNvPr>
          <p:cNvSpPr txBox="1"/>
          <p:nvPr/>
        </p:nvSpPr>
        <p:spPr>
          <a:xfrm>
            <a:off x="266329" y="2290491"/>
            <a:ext cx="11762913" cy="4524315"/>
          </a:xfrm>
          <a:prstGeom prst="rect">
            <a:avLst/>
          </a:prstGeom>
          <a:noFill/>
        </p:spPr>
        <p:txBody>
          <a:bodyPr wrap="square">
            <a:spAutoFit/>
          </a:bodyPr>
          <a:lstStyle/>
          <a:p>
            <a:pPr marL="0" marR="0">
              <a:spcBef>
                <a:spcPts val="0"/>
              </a:spcBef>
              <a:spcAft>
                <a:spcPts val="0"/>
              </a:spcAft>
            </a:pPr>
            <a:r>
              <a:rPr lang="en-US" sz="4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51 </a:t>
            </a:r>
            <a:r>
              <a:rPr lang="en-US" sz="4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Listen, I tell you a mystery: We will not all sleep, but we will all be changed— </a:t>
            </a:r>
            <a:r>
              <a:rPr lang="en-US" sz="4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52 </a:t>
            </a:r>
            <a:r>
              <a:rPr lang="en-US" sz="4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 flash, in the twinkling of an eye, at the last trumpet. For the trumpet will sound, the dead will be raised imperishable, and we will be changed.</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0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54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THESSALONIANS 4:14-18</a:t>
            </a:r>
          </a:p>
        </p:txBody>
      </p:sp>
      <p:sp>
        <p:nvSpPr>
          <p:cNvPr id="6" name="TextBox 5">
            <a:extLst>
              <a:ext uri="{FF2B5EF4-FFF2-40B4-BE49-F238E27FC236}">
                <a16:creationId xmlns:a16="http://schemas.microsoft.com/office/drawing/2014/main" id="{D806CADE-9DE2-4A0B-8EBA-DE0300009300}"/>
              </a:ext>
            </a:extLst>
          </p:cNvPr>
          <p:cNvSpPr txBox="1"/>
          <p:nvPr/>
        </p:nvSpPr>
        <p:spPr>
          <a:xfrm>
            <a:off x="346228" y="1327044"/>
            <a:ext cx="11762913" cy="4832092"/>
          </a:xfrm>
          <a:prstGeom prst="rect">
            <a:avLst/>
          </a:prstGeom>
          <a:noFill/>
        </p:spPr>
        <p:txBody>
          <a:bodyPr wrap="square">
            <a:spAutoFit/>
          </a:bodyPr>
          <a:lstStyle/>
          <a:p>
            <a:r>
              <a:rPr lang="en-US" sz="4400" b="1" i="1" baseline="30000" dirty="0">
                <a:solidFill>
                  <a:schemeClr val="bg1"/>
                </a:solidFill>
                <a:latin typeface="Calibri" panose="020F0502020204030204" pitchFamily="34" charset="0"/>
                <a:cs typeface="Calibri" panose="020F0502020204030204" pitchFamily="34" charset="0"/>
              </a:rPr>
              <a:t>14 </a:t>
            </a:r>
            <a:r>
              <a:rPr lang="en-US" sz="4400" b="1" i="1" dirty="0">
                <a:solidFill>
                  <a:schemeClr val="bg1"/>
                </a:solidFill>
                <a:latin typeface="Calibri" panose="020F0502020204030204" pitchFamily="34" charset="0"/>
                <a:cs typeface="Calibri" panose="020F0502020204030204" pitchFamily="34" charset="0"/>
              </a:rPr>
              <a:t>For we believe that Jesus died and rose again, and so we believe that God will bring with Jesus those who have fallen asleep in him. </a:t>
            </a:r>
          </a:p>
          <a:p>
            <a:r>
              <a:rPr lang="en-US" sz="4400" b="1" i="1" baseline="30000" dirty="0">
                <a:solidFill>
                  <a:schemeClr val="bg1"/>
                </a:solidFill>
                <a:latin typeface="Calibri" panose="020F0502020204030204" pitchFamily="34" charset="0"/>
                <a:cs typeface="Calibri" panose="020F0502020204030204" pitchFamily="34" charset="0"/>
              </a:rPr>
              <a:t>15 </a:t>
            </a:r>
            <a:r>
              <a:rPr lang="en-US" sz="4400" b="1" i="1" dirty="0">
                <a:solidFill>
                  <a:schemeClr val="bg1"/>
                </a:solidFill>
                <a:latin typeface="Calibri" panose="020F0502020204030204" pitchFamily="34" charset="0"/>
                <a:cs typeface="Calibri" panose="020F0502020204030204" pitchFamily="34" charset="0"/>
              </a:rPr>
              <a:t>According to the Lord’s word, we tell you that we who are still alive, who are left until the coming of the Lord, will certainly not precede those who have fallen asleep. </a:t>
            </a:r>
            <a:endParaRPr lang="en-US" sz="4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97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483203" y="-284086"/>
            <a:ext cx="8534400" cy="1507068"/>
          </a:xfrm>
        </p:spPr>
        <p:txBody>
          <a:bodyPr>
            <a:normAutofit/>
          </a:bodyPr>
          <a:lstStyle/>
          <a:p>
            <a:pPr marL="0" indent="0" algn="ctr">
              <a:buNone/>
            </a:pPr>
            <a:r>
              <a:rPr lang="en-US" sz="54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THESSALONIANS 4:14-18</a:t>
            </a:r>
          </a:p>
        </p:txBody>
      </p:sp>
      <p:sp>
        <p:nvSpPr>
          <p:cNvPr id="6" name="TextBox 5">
            <a:extLst>
              <a:ext uri="{FF2B5EF4-FFF2-40B4-BE49-F238E27FC236}">
                <a16:creationId xmlns:a16="http://schemas.microsoft.com/office/drawing/2014/main" id="{D806CADE-9DE2-4A0B-8EBA-DE0300009300}"/>
              </a:ext>
            </a:extLst>
          </p:cNvPr>
          <p:cNvSpPr txBox="1"/>
          <p:nvPr/>
        </p:nvSpPr>
        <p:spPr>
          <a:xfrm>
            <a:off x="429087" y="964856"/>
            <a:ext cx="11762913" cy="5632311"/>
          </a:xfrm>
          <a:prstGeom prst="rect">
            <a:avLst/>
          </a:prstGeom>
          <a:noFill/>
        </p:spPr>
        <p:txBody>
          <a:bodyPr wrap="square">
            <a:spAutoFit/>
          </a:bodyPr>
          <a:lstStyle/>
          <a:p>
            <a:r>
              <a:rPr lang="en-US" sz="4000" b="1" i="1" baseline="30000" dirty="0">
                <a:solidFill>
                  <a:schemeClr val="bg1"/>
                </a:solidFill>
              </a:rPr>
              <a:t>16 </a:t>
            </a:r>
            <a:r>
              <a:rPr lang="en-US" sz="4000" b="1" i="1" dirty="0">
                <a:solidFill>
                  <a:schemeClr val="bg1"/>
                </a:solidFill>
              </a:rPr>
              <a:t>For the Lord himself will come down from heaven, with a loud command, with the voice of the archangel and with the trumpet call of God, and the dead in Christ will rise first. </a:t>
            </a:r>
            <a:r>
              <a:rPr lang="en-US" sz="4000" b="1" i="1" baseline="30000" dirty="0">
                <a:solidFill>
                  <a:schemeClr val="bg1"/>
                </a:solidFill>
              </a:rPr>
              <a:t>17 </a:t>
            </a:r>
            <a:r>
              <a:rPr lang="en-US" sz="4000" b="1" i="1" dirty="0">
                <a:solidFill>
                  <a:schemeClr val="bg1"/>
                </a:solidFill>
              </a:rPr>
              <a:t>After that, we who are still alive and are left will be caught up together with them in the clouds to meet the Lord in the air. And so we will be with the Lord forever. </a:t>
            </a:r>
            <a:r>
              <a:rPr lang="en-US" sz="4000" b="1" i="1" baseline="30000" dirty="0">
                <a:solidFill>
                  <a:schemeClr val="bg1"/>
                </a:solidFill>
              </a:rPr>
              <a:t>18 </a:t>
            </a:r>
            <a:r>
              <a:rPr lang="en-US" sz="4000" b="1" i="1" dirty="0">
                <a:solidFill>
                  <a:schemeClr val="bg1"/>
                </a:solidFill>
              </a:rPr>
              <a:t>Therefore encourage one another with these words.</a:t>
            </a:r>
            <a:endParaRPr lang="en-US" sz="4000" dirty="0">
              <a:solidFill>
                <a:schemeClr val="bg1"/>
              </a:solidFill>
            </a:endParaRPr>
          </a:p>
        </p:txBody>
      </p:sp>
    </p:spTree>
    <p:extLst>
      <p:ext uri="{BB962C8B-B14F-4D97-AF65-F5344CB8AC3E}">
        <p14:creationId xmlns:p14="http://schemas.microsoft.com/office/powerpoint/2010/main" val="11600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346228" y="1367161"/>
            <a:ext cx="11762914" cy="1754326"/>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  What should be some of the effects on us of Christ’s resurrection reality?</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806CADE-9DE2-4A0B-8EBA-DE0300009300}"/>
              </a:ext>
            </a:extLst>
          </p:cNvPr>
          <p:cNvSpPr txBox="1"/>
          <p:nvPr/>
        </p:nvSpPr>
        <p:spPr>
          <a:xfrm>
            <a:off x="346229" y="3321015"/>
            <a:ext cx="11762913" cy="2800767"/>
          </a:xfrm>
          <a:prstGeom prst="rect">
            <a:avLst/>
          </a:prstGeom>
          <a:noFill/>
        </p:spPr>
        <p:txBody>
          <a:bodyPr wrap="square">
            <a:spAutoFit/>
          </a:bodyPr>
          <a:lstStyle/>
          <a:p>
            <a:r>
              <a:rPr lang="en-US" sz="4400" b="1" i="1" baseline="30000" dirty="0">
                <a:solidFill>
                  <a:schemeClr val="bg1"/>
                </a:solidFill>
                <a:latin typeface="Calibri" panose="020F0502020204030204" pitchFamily="34" charset="0"/>
                <a:cs typeface="Calibri" panose="020F0502020204030204" pitchFamily="34" charset="0"/>
              </a:rPr>
              <a:t>58 </a:t>
            </a:r>
            <a:r>
              <a:rPr lang="en-US" sz="4400" b="1" i="1" dirty="0">
                <a:solidFill>
                  <a:schemeClr val="bg1"/>
                </a:solidFill>
                <a:latin typeface="Calibri" panose="020F0502020204030204" pitchFamily="34" charset="0"/>
                <a:cs typeface="Calibri" panose="020F0502020204030204" pitchFamily="34" charset="0"/>
              </a:rPr>
              <a:t>Therefore, my dear brothers and sisters, stand firm. Let nothing move you. Always give your-selves fully to the work of the Lord, because you know that your labor in the Lord is not in vain.</a:t>
            </a:r>
            <a:endParaRPr lang="en-US" sz="4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233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346228" y="1345390"/>
            <a:ext cx="11762914" cy="1754326"/>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  What should be some of the effects on us of Christ’s resurrection reality?</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806CADE-9DE2-4A0B-8EBA-DE0300009300}"/>
              </a:ext>
            </a:extLst>
          </p:cNvPr>
          <p:cNvSpPr txBox="1"/>
          <p:nvPr/>
        </p:nvSpPr>
        <p:spPr>
          <a:xfrm>
            <a:off x="429087" y="3099716"/>
            <a:ext cx="11762913" cy="769441"/>
          </a:xfrm>
          <a:prstGeom prst="rect">
            <a:avLst/>
          </a:prstGeom>
          <a:noFill/>
        </p:spPr>
        <p:txBody>
          <a:bodyPr wrap="square">
            <a:spAutoFit/>
          </a:bodyPr>
          <a:lstStyle/>
          <a:p>
            <a:pPr marL="742950" indent="-742950">
              <a:buAutoNum type="alphaUcPeriod"/>
            </a:pPr>
            <a:r>
              <a:rPr lang="en-US" sz="4400" b="1" dirty="0">
                <a:solidFill>
                  <a:schemeClr val="bg1"/>
                </a:solidFill>
                <a:latin typeface="Calibri" panose="020F0502020204030204" pitchFamily="34" charset="0"/>
                <a:cs typeface="Calibri" panose="020F0502020204030204" pitchFamily="34" charset="0"/>
              </a:rPr>
              <a:t>Stand firm in Christ.</a:t>
            </a:r>
          </a:p>
        </p:txBody>
      </p:sp>
    </p:spTree>
    <p:extLst>
      <p:ext uri="{BB962C8B-B14F-4D97-AF65-F5344CB8AC3E}">
        <p14:creationId xmlns:p14="http://schemas.microsoft.com/office/powerpoint/2010/main" val="2085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346228" y="1345390"/>
            <a:ext cx="11762914" cy="1754326"/>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  What should be some of the effects on us of Christ’s resurrection reality?</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806CADE-9DE2-4A0B-8EBA-DE0300009300}"/>
              </a:ext>
            </a:extLst>
          </p:cNvPr>
          <p:cNvSpPr txBox="1"/>
          <p:nvPr/>
        </p:nvSpPr>
        <p:spPr>
          <a:xfrm>
            <a:off x="429087" y="3099716"/>
            <a:ext cx="11762913" cy="2123658"/>
          </a:xfrm>
          <a:prstGeom prst="rect">
            <a:avLst/>
          </a:prstGeom>
          <a:noFill/>
        </p:spPr>
        <p:txBody>
          <a:bodyPr wrap="square">
            <a:spAutoFit/>
          </a:bodyPr>
          <a:lstStyle/>
          <a:p>
            <a:pPr marL="742950" indent="-742950">
              <a:buAutoNum type="alphaUcPeriod"/>
            </a:pPr>
            <a:r>
              <a:rPr lang="en-US" sz="4400" b="1" dirty="0">
                <a:solidFill>
                  <a:schemeClr val="bg1"/>
                </a:solidFill>
                <a:latin typeface="Calibri" panose="020F0502020204030204" pitchFamily="34" charset="0"/>
                <a:cs typeface="Calibri" panose="020F0502020204030204" pitchFamily="34" charset="0"/>
              </a:rPr>
              <a:t>Stand firm in Christ.</a:t>
            </a:r>
          </a:p>
          <a:p>
            <a:pPr marL="742950" indent="-742950">
              <a:buAutoNum type="alphaUcPeriod"/>
            </a:pPr>
            <a:r>
              <a:rPr lang="en-US" sz="4400" b="1" dirty="0">
                <a:solidFill>
                  <a:schemeClr val="bg1"/>
                </a:solidFill>
                <a:latin typeface="Calibri" panose="020F0502020204030204" pitchFamily="34" charset="0"/>
                <a:cs typeface="Calibri" panose="020F0502020204030204" pitchFamily="34" charset="0"/>
              </a:rPr>
              <a:t>Don’t let anything move you off of the resurrected Jesus Christ.</a:t>
            </a:r>
          </a:p>
        </p:txBody>
      </p:sp>
    </p:spTree>
    <p:extLst>
      <p:ext uri="{BB962C8B-B14F-4D97-AF65-F5344CB8AC3E}">
        <p14:creationId xmlns:p14="http://schemas.microsoft.com/office/powerpoint/2010/main" val="305189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346228" y="1345390"/>
            <a:ext cx="11762914" cy="1754326"/>
          </a:xfrm>
          <a:prstGeom prst="rect">
            <a:avLst/>
          </a:prstGeom>
          <a:noFill/>
        </p:spPr>
        <p:txBody>
          <a:bodyPr wrap="square">
            <a:spAutoFit/>
          </a:bodyPr>
          <a:lstStyle/>
          <a:p>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  What should be some of the effects on us of Christ’s resurrection reality?</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806CADE-9DE2-4A0B-8EBA-DE0300009300}"/>
              </a:ext>
            </a:extLst>
          </p:cNvPr>
          <p:cNvSpPr txBox="1"/>
          <p:nvPr/>
        </p:nvSpPr>
        <p:spPr>
          <a:xfrm>
            <a:off x="429087" y="3099716"/>
            <a:ext cx="11762913" cy="3477875"/>
          </a:xfrm>
          <a:prstGeom prst="rect">
            <a:avLst/>
          </a:prstGeom>
          <a:noFill/>
        </p:spPr>
        <p:txBody>
          <a:bodyPr wrap="square">
            <a:spAutoFit/>
          </a:bodyPr>
          <a:lstStyle/>
          <a:p>
            <a:pPr marL="742950" indent="-742950">
              <a:buAutoNum type="alphaUcPeriod"/>
            </a:pPr>
            <a:r>
              <a:rPr lang="en-US" sz="4400" b="1" dirty="0">
                <a:solidFill>
                  <a:schemeClr val="bg1"/>
                </a:solidFill>
                <a:latin typeface="Calibri" panose="020F0502020204030204" pitchFamily="34" charset="0"/>
                <a:cs typeface="Calibri" panose="020F0502020204030204" pitchFamily="34" charset="0"/>
              </a:rPr>
              <a:t>Stand firm in Christ.</a:t>
            </a:r>
          </a:p>
          <a:p>
            <a:pPr marL="742950" indent="-742950">
              <a:buAutoNum type="alphaUcPeriod"/>
            </a:pPr>
            <a:r>
              <a:rPr lang="en-US" sz="4400" b="1" dirty="0">
                <a:solidFill>
                  <a:schemeClr val="bg1"/>
                </a:solidFill>
                <a:latin typeface="Calibri" panose="020F0502020204030204" pitchFamily="34" charset="0"/>
                <a:cs typeface="Calibri" panose="020F0502020204030204" pitchFamily="34" charset="0"/>
              </a:rPr>
              <a:t>Don’t let anything move you off of the resurrected Jesus Christ.</a:t>
            </a:r>
          </a:p>
          <a:p>
            <a:pPr marL="742950" indent="-742950">
              <a:buAutoNum type="alphaUcPeriod"/>
            </a:pPr>
            <a:r>
              <a:rPr lang="en-US" sz="4400" b="1" dirty="0">
                <a:solidFill>
                  <a:schemeClr val="bg1"/>
                </a:solidFill>
                <a:latin typeface="Calibri" panose="020F0502020204030204" pitchFamily="34" charset="0"/>
                <a:cs typeface="Calibri" panose="020F0502020204030204" pitchFamily="34" charset="0"/>
              </a:rPr>
              <a:t>Persistently give yourself to the work of the resurrected Lord Jesus.</a:t>
            </a:r>
          </a:p>
        </p:txBody>
      </p:sp>
    </p:spTree>
    <p:extLst>
      <p:ext uri="{BB962C8B-B14F-4D97-AF65-F5344CB8AC3E}">
        <p14:creationId xmlns:p14="http://schemas.microsoft.com/office/powerpoint/2010/main" val="40017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0022822-BB5F-4D9A-8747-A0C62693DAF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1"/>
            <a:ext cx="12192000" cy="77964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849EE7-E60E-4440-9C9C-E86A7B5E0DFD}"/>
              </a:ext>
            </a:extLst>
          </p:cNvPr>
          <p:cNvSpPr txBox="1"/>
          <p:nvPr/>
        </p:nvSpPr>
        <p:spPr>
          <a:xfrm>
            <a:off x="313678" y="142045"/>
            <a:ext cx="11771790" cy="6186309"/>
          </a:xfrm>
          <a:prstGeom prst="rect">
            <a:avLst/>
          </a:prstGeom>
          <a:noFill/>
        </p:spPr>
        <p:txBody>
          <a:bodyPr wrap="square">
            <a:spAutoFit/>
          </a:bodyPr>
          <a:lstStyle/>
          <a:p>
            <a:pPr marL="0" marR="0">
              <a:spcBef>
                <a:spcPts val="0"/>
              </a:spcBef>
              <a:spcAft>
                <a:spcPts val="0"/>
              </a:spcAft>
            </a:pPr>
            <a:r>
              <a:rPr lang="en-US" sz="4400" b="1" u="sng" dirty="0">
                <a:effectLst/>
                <a:latin typeface="Calibri" panose="020F0502020204030204" pitchFamily="34" charset="0"/>
                <a:ea typeface="Calibri" panose="020F0502020204030204" pitchFamily="34" charset="0"/>
                <a:cs typeface="Calibri" panose="020F0502020204030204" pitchFamily="34" charset="0"/>
              </a:rPr>
              <a:t>Hebrews 11</a:t>
            </a:r>
            <a:endParaRPr lang="en-US" sz="4400" b="1" u="sng" baseline="300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4400" b="1" i="1" baseline="30000" dirty="0">
                <a:effectLst/>
                <a:latin typeface="Calibri" panose="020F0502020204030204" pitchFamily="34" charset="0"/>
                <a:ea typeface="Calibri" panose="020F0502020204030204" pitchFamily="34" charset="0"/>
                <a:cs typeface="Calibri" panose="020F0502020204030204" pitchFamily="34" charset="0"/>
              </a:rPr>
              <a:t>17 </a:t>
            </a:r>
            <a:r>
              <a:rPr lang="en-US" sz="4400" b="1" i="1" dirty="0">
                <a:effectLst/>
                <a:latin typeface="Calibri" panose="020F0502020204030204" pitchFamily="34" charset="0"/>
                <a:ea typeface="Calibri" panose="020F0502020204030204" pitchFamily="34" charset="0"/>
                <a:cs typeface="Calibri" panose="020F0502020204030204" pitchFamily="34" charset="0"/>
              </a:rPr>
              <a:t>By faith Abraham, when God tested him, offered Isaac as a sacrifice. He who had embraced the promises was about to sacrifice his one and only son, </a:t>
            </a:r>
            <a:r>
              <a:rPr lang="en-US" sz="4400" b="1" i="1" baseline="30000" dirty="0">
                <a:effectLst/>
                <a:latin typeface="Calibri" panose="020F0502020204030204" pitchFamily="34" charset="0"/>
                <a:ea typeface="Calibri" panose="020F0502020204030204" pitchFamily="34" charset="0"/>
                <a:cs typeface="Calibri" panose="020F0502020204030204" pitchFamily="34" charset="0"/>
              </a:rPr>
              <a:t>18 </a:t>
            </a:r>
            <a:r>
              <a:rPr lang="en-US" sz="4400" b="1" i="1" dirty="0">
                <a:effectLst/>
                <a:latin typeface="Calibri" panose="020F0502020204030204" pitchFamily="34" charset="0"/>
                <a:ea typeface="Calibri" panose="020F0502020204030204" pitchFamily="34" charset="0"/>
                <a:cs typeface="Calibri" panose="020F0502020204030204" pitchFamily="34" charset="0"/>
              </a:rPr>
              <a:t>even though God had said to him, “It is through Isaac that your offspring will be reckoned.” </a:t>
            </a:r>
            <a:r>
              <a:rPr lang="en-US" sz="4400" b="1" i="1" baseline="30000" dirty="0">
                <a:effectLst/>
                <a:latin typeface="Calibri" panose="020F0502020204030204" pitchFamily="34" charset="0"/>
                <a:ea typeface="Calibri" panose="020F0502020204030204" pitchFamily="34" charset="0"/>
                <a:cs typeface="Calibri" panose="020F0502020204030204" pitchFamily="34" charset="0"/>
              </a:rPr>
              <a:t>19 </a:t>
            </a:r>
            <a:r>
              <a:rPr lang="en-US" sz="4400" b="1" i="1" dirty="0">
                <a:effectLst/>
                <a:latin typeface="Calibri" panose="020F0502020204030204" pitchFamily="34" charset="0"/>
                <a:ea typeface="Calibri" panose="020F0502020204030204" pitchFamily="34" charset="0"/>
                <a:cs typeface="Calibri" panose="020F0502020204030204" pitchFamily="34" charset="0"/>
              </a:rPr>
              <a:t>Abraham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reasoned that God could even raise the dead,</a:t>
            </a:r>
            <a:r>
              <a:rPr lang="en-US" sz="4400" b="1" i="1" dirty="0">
                <a:effectLst/>
                <a:latin typeface="Calibri" panose="020F0502020204030204" pitchFamily="34" charset="0"/>
                <a:ea typeface="Calibri" panose="020F0502020204030204" pitchFamily="34" charset="0"/>
                <a:cs typeface="Calibri" panose="020F0502020204030204" pitchFamily="34" charset="0"/>
              </a:rPr>
              <a:t> and so in a manner of speaking he did receive Isaac back from death.</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46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231B9349-81D0-446B-A962-CDEFE007F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02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57A45C-8B47-4DB4-A2A4-79AC63CF5659}"/>
              </a:ext>
            </a:extLst>
          </p:cNvPr>
          <p:cNvSpPr>
            <a:spLocks noGrp="1"/>
          </p:cNvSpPr>
          <p:nvPr>
            <p:ph type="ctrTitle"/>
          </p:nvPr>
        </p:nvSpPr>
        <p:spPr>
          <a:xfrm>
            <a:off x="1065951" y="457200"/>
            <a:ext cx="11025435" cy="2312634"/>
          </a:xfrm>
        </p:spPr>
        <p:txBody>
          <a:bodyPr>
            <a:normAutofit/>
          </a:bodyPr>
          <a:lstStyle/>
          <a:p>
            <a:pPr algn="r"/>
            <a:r>
              <a:rPr lang="en-US" sz="66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REALLY NEED A RESURRECTION?</a:t>
            </a:r>
          </a:p>
        </p:txBody>
      </p:sp>
    </p:spTree>
    <p:extLst>
      <p:ext uri="{BB962C8B-B14F-4D97-AF65-F5344CB8AC3E}">
        <p14:creationId xmlns:p14="http://schemas.microsoft.com/office/powerpoint/2010/main" val="315492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849EE7-E60E-4440-9C9C-E86A7B5E0DFD}"/>
              </a:ext>
            </a:extLst>
          </p:cNvPr>
          <p:cNvSpPr txBox="1"/>
          <p:nvPr/>
        </p:nvSpPr>
        <p:spPr>
          <a:xfrm>
            <a:off x="295922" y="337351"/>
            <a:ext cx="11771790" cy="5509200"/>
          </a:xfrm>
          <a:prstGeom prst="rect">
            <a:avLst/>
          </a:prstGeom>
          <a:noFill/>
        </p:spPr>
        <p:txBody>
          <a:bodyPr wrap="square">
            <a:spAutoFit/>
          </a:bodyPr>
          <a:lstStyle/>
          <a:p>
            <a:r>
              <a:rPr lang="en-US" sz="44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Romans 8</a:t>
            </a:r>
            <a:endParaRPr lang="en-US"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r>
              <a:rPr lang="en-US" sz="4400" b="1" i="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44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Christ is in you, then even though your body is subject to death because of sin, the Spirit gives life because of righteousness. </a:t>
            </a:r>
            <a:r>
              <a:rPr lang="en-US" sz="4400" b="1" i="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44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the Spirit of him who raised Jesus from the dead is living in you, </a:t>
            </a:r>
            <a:r>
              <a:rPr lang="en-US" sz="4400" b="1"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raised Christ from the dead will also give life to your mortal bodies</a:t>
            </a:r>
            <a:r>
              <a:rPr lang="en-US" sz="44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of his Spirit who lives in you.  </a:t>
            </a:r>
            <a:endPar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410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849EE7-E60E-4440-9C9C-E86A7B5E0DFD}"/>
              </a:ext>
            </a:extLst>
          </p:cNvPr>
          <p:cNvSpPr txBox="1"/>
          <p:nvPr/>
        </p:nvSpPr>
        <p:spPr>
          <a:xfrm>
            <a:off x="295922" y="337351"/>
            <a:ext cx="11771790" cy="4524315"/>
          </a:xfrm>
          <a:prstGeom prst="rect">
            <a:avLst/>
          </a:prstGeom>
          <a:noFill/>
        </p:spPr>
        <p:txBody>
          <a:bodyPr wrap="square">
            <a:spAutoFit/>
          </a:bodyPr>
          <a:lstStyle/>
          <a:p>
            <a:r>
              <a:rPr lang="en-US" sz="4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Philippians 3:10-11</a:t>
            </a:r>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want to know Christ—yes, to know </a:t>
            </a:r>
            <a:r>
              <a:rPr lang="en-US" sz="48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power of his resurrection</a:t>
            </a:r>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participation in his sufferings, becoming like him in his death, </a:t>
            </a:r>
            <a:r>
              <a:rPr lang="en-US" sz="4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somehow, attaining to the resurrection from the dead.</a:t>
            </a:r>
            <a:endParaRPr lang="en-US" sz="4800" b="1" i="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962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A45C-8B47-4DB4-A2A4-79AC63CF56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8F5C936-5D57-44E3-886B-5324C9B46700}"/>
              </a:ext>
            </a:extLst>
          </p:cNvPr>
          <p:cNvSpPr>
            <a:spLocks noGrp="1"/>
          </p:cNvSpPr>
          <p:nvPr>
            <p:ph type="subTitle" idx="1"/>
          </p:nvPr>
        </p:nvSpPr>
        <p:spPr/>
        <p:txBody>
          <a:bodyPr/>
          <a:lstStyle/>
          <a:p>
            <a:endParaRPr lang="en-US"/>
          </a:p>
        </p:txBody>
      </p:sp>
      <p:pic>
        <p:nvPicPr>
          <p:cNvPr id="4098" name="Picture 2" descr="See the source image">
            <a:extLst>
              <a:ext uri="{FF2B5EF4-FFF2-40B4-BE49-F238E27FC236}">
                <a16:creationId xmlns:a16="http://schemas.microsoft.com/office/drawing/2014/main" id="{71AA20D5-2026-4427-8DFC-F999BF9B32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D32CC4-8C3B-4CD1-866C-BF068DE53D1E}"/>
              </a:ext>
            </a:extLst>
          </p:cNvPr>
          <p:cNvSpPr txBox="1"/>
          <p:nvPr/>
        </p:nvSpPr>
        <p:spPr>
          <a:xfrm>
            <a:off x="684212" y="426128"/>
            <a:ext cx="11638626" cy="2585323"/>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5400" b="1" dirty="0">
                <a:effectLst/>
                <a:latin typeface="Calibri" panose="020F0502020204030204" pitchFamily="34" charset="0"/>
                <a:ea typeface="Calibri" panose="020F0502020204030204" pitchFamily="34" charset="0"/>
                <a:cs typeface="Calibri" panose="020F0502020204030204" pitchFamily="34" charset="0"/>
              </a:rPr>
              <a:t>How have you seen God bring new, resurrection life into a ‘death’ experience of your life? </a:t>
            </a:r>
            <a:endParaRPr lang="en-US" sz="5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0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A45C-8B47-4DB4-A2A4-79AC63CF56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8F5C936-5D57-44E3-886B-5324C9B46700}"/>
              </a:ext>
            </a:extLst>
          </p:cNvPr>
          <p:cNvSpPr>
            <a:spLocks noGrp="1"/>
          </p:cNvSpPr>
          <p:nvPr>
            <p:ph type="subTitle" idx="1"/>
          </p:nvPr>
        </p:nvSpPr>
        <p:spPr/>
        <p:txBody>
          <a:bodyPr/>
          <a:lstStyle/>
          <a:p>
            <a:endParaRPr lang="en-US"/>
          </a:p>
        </p:txBody>
      </p:sp>
      <p:pic>
        <p:nvPicPr>
          <p:cNvPr id="4098" name="Picture 2" descr="See the source image">
            <a:extLst>
              <a:ext uri="{FF2B5EF4-FFF2-40B4-BE49-F238E27FC236}">
                <a16:creationId xmlns:a16="http://schemas.microsoft.com/office/drawing/2014/main" id="{71AA20D5-2026-4427-8DFC-F999BF9B32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D32CC4-8C3B-4CD1-866C-BF068DE53D1E}"/>
              </a:ext>
            </a:extLst>
          </p:cNvPr>
          <p:cNvSpPr txBox="1"/>
          <p:nvPr/>
        </p:nvSpPr>
        <p:spPr>
          <a:xfrm>
            <a:off x="409004" y="355107"/>
            <a:ext cx="11638626" cy="5909310"/>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5400" b="1" dirty="0">
                <a:effectLst/>
                <a:latin typeface="Calibri" panose="020F0502020204030204" pitchFamily="34" charset="0"/>
                <a:ea typeface="Calibri" panose="020F0502020204030204" pitchFamily="34" charset="0"/>
                <a:cs typeface="Calibri" panose="020F0502020204030204" pitchFamily="34" charset="0"/>
              </a:rPr>
              <a:t>How have you seen God bring new, resurrection life into a ‘death’ experience of your life? </a:t>
            </a:r>
          </a:p>
          <a:p>
            <a:pPr marL="342900" marR="0" lvl="0" indent="-342900">
              <a:spcBef>
                <a:spcPts val="0"/>
              </a:spcBef>
              <a:spcAft>
                <a:spcPts val="0"/>
              </a:spcAft>
              <a:buFont typeface="+mj-lt"/>
              <a:buAutoNum type="arabicPeriod"/>
            </a:pPr>
            <a:endParaRPr lang="en-US" sz="5400" b="1"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5400" b="1" dirty="0">
                <a:latin typeface="Calibri" panose="020F0502020204030204" pitchFamily="34" charset="0"/>
                <a:cs typeface="Calibri" panose="020F0502020204030204" pitchFamily="34" charset="0"/>
              </a:rPr>
              <a:t>Where would you love to see God bring his resurrection power to bear in your life or experience right now?  </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1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Tree>
    <p:extLst>
      <p:ext uri="{BB962C8B-B14F-4D97-AF65-F5344CB8AC3E}">
        <p14:creationId xmlns:p14="http://schemas.microsoft.com/office/powerpoint/2010/main" val="242650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88A24-66D2-4247-99FE-E7F0155AF87C}"/>
              </a:ext>
            </a:extLst>
          </p:cNvPr>
          <p:cNvSpPr>
            <a:spLocks noGrp="1"/>
          </p:cNvSpPr>
          <p:nvPr>
            <p:ph idx="1"/>
          </p:nvPr>
        </p:nvSpPr>
        <p:spPr>
          <a:xfrm>
            <a:off x="1385548" y="0"/>
            <a:ext cx="8534400" cy="1507068"/>
          </a:xfrm>
        </p:spPr>
        <p:txBody>
          <a:bodyPr>
            <a:normAutofit/>
          </a:bodyPr>
          <a:lstStyle/>
          <a:p>
            <a:pPr marL="0" indent="0" algn="ctr">
              <a:buNone/>
            </a:pPr>
            <a:r>
              <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a:t>
            </a:r>
          </a:p>
        </p:txBody>
      </p:sp>
      <p:sp>
        <p:nvSpPr>
          <p:cNvPr id="5" name="TextBox 4">
            <a:extLst>
              <a:ext uri="{FF2B5EF4-FFF2-40B4-BE49-F238E27FC236}">
                <a16:creationId xmlns:a16="http://schemas.microsoft.com/office/drawing/2014/main" id="{5F25439C-0CED-4C0D-80A7-689AB1BBCD6B}"/>
              </a:ext>
            </a:extLst>
          </p:cNvPr>
          <p:cNvSpPr txBox="1"/>
          <p:nvPr/>
        </p:nvSpPr>
        <p:spPr>
          <a:xfrm>
            <a:off x="390616" y="1367161"/>
            <a:ext cx="11718525" cy="1754326"/>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WHY is the reality of a resurrection SO important?</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93253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827</TotalTime>
  <Words>1202</Words>
  <Application>Microsoft Office PowerPoint</Application>
  <PresentationFormat>Widescreen</PresentationFormat>
  <Paragraphs>91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Slice</vt:lpstr>
      <vt:lpstr>WHO REALLY NEEDS A RESURRECTION?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REALLY NEED A RESURRECTION?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Repsold</dc:creator>
  <cp:lastModifiedBy>John Repsold</cp:lastModifiedBy>
  <cp:revision>17</cp:revision>
  <dcterms:created xsi:type="dcterms:W3CDTF">2021-04-04T00:03:39Z</dcterms:created>
  <dcterms:modified xsi:type="dcterms:W3CDTF">2021-04-04T13:50:51Z</dcterms:modified>
</cp:coreProperties>
</file>