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8" r:id="rId2"/>
    <p:sldId id="343" r:id="rId3"/>
    <p:sldId id="341" r:id="rId4"/>
    <p:sldId id="342" r:id="rId5"/>
    <p:sldId id="354" r:id="rId6"/>
    <p:sldId id="357" r:id="rId7"/>
    <p:sldId id="353" r:id="rId8"/>
    <p:sldId id="355" r:id="rId9"/>
    <p:sldId id="356" r:id="rId10"/>
    <p:sldId id="352" r:id="rId11"/>
    <p:sldId id="358" r:id="rId12"/>
    <p:sldId id="347" r:id="rId13"/>
    <p:sldId id="344" r:id="rId14"/>
    <p:sldId id="346" r:id="rId15"/>
    <p:sldId id="348" r:id="rId16"/>
    <p:sldId id="337" r:id="rId17"/>
    <p:sldId id="309" r:id="rId18"/>
    <p:sldId id="345" r:id="rId19"/>
    <p:sldId id="266" r:id="rId20"/>
    <p:sldId id="349" r:id="rId21"/>
    <p:sldId id="359" r:id="rId22"/>
    <p:sldId id="360" r:id="rId23"/>
    <p:sldId id="351" r:id="rId24"/>
    <p:sldId id="368" r:id="rId25"/>
    <p:sldId id="361" r:id="rId26"/>
    <p:sldId id="362" r:id="rId27"/>
    <p:sldId id="363" r:id="rId28"/>
    <p:sldId id="364" r:id="rId29"/>
    <p:sldId id="369" r:id="rId30"/>
    <p:sldId id="365" r:id="rId31"/>
    <p:sldId id="370" r:id="rId32"/>
    <p:sldId id="371" r:id="rId33"/>
    <p:sldId id="366" r:id="rId34"/>
    <p:sldId id="372" r:id="rId35"/>
    <p:sldId id="373" r:id="rId36"/>
    <p:sldId id="367" r:id="rId37"/>
    <p:sldId id="37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660"/>
  </p:normalViewPr>
  <p:slideViewPr>
    <p:cSldViewPr snapToGrid="0">
      <p:cViewPr>
        <p:scale>
          <a:sx n="59" d="100"/>
          <a:sy n="59" d="100"/>
        </p:scale>
        <p:origin x="1194"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7D649F-A64E-4244-9844-93581FAC36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7E09FF5-27B7-481F-99D5-630DACA3E5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EC268C3-3C97-4016-BCAC-620BE0D0F447}"/>
              </a:ext>
            </a:extLst>
          </p:cNvPr>
          <p:cNvSpPr>
            <a:spLocks noGrp="1"/>
          </p:cNvSpPr>
          <p:nvPr>
            <p:ph type="dt" sz="half" idx="10"/>
          </p:nvPr>
        </p:nvSpPr>
        <p:spPr/>
        <p:txBody>
          <a:bodyPr/>
          <a:lstStyle/>
          <a:p>
            <a:fld id="{1661F1D9-E0E2-4C02-AA54-9971D2D4F0E0}" type="datetimeFigureOut">
              <a:rPr lang="en-US" smtClean="0"/>
              <a:t>12/30/2017</a:t>
            </a:fld>
            <a:endParaRPr lang="en-US"/>
          </a:p>
        </p:txBody>
      </p:sp>
      <p:sp>
        <p:nvSpPr>
          <p:cNvPr id="5" name="Footer Placeholder 4">
            <a:extLst>
              <a:ext uri="{FF2B5EF4-FFF2-40B4-BE49-F238E27FC236}">
                <a16:creationId xmlns="" xmlns:a16="http://schemas.microsoft.com/office/drawing/2014/main" id="{E9C2E235-11D1-4B1D-BBA1-5632E5F3D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A665A7E-F1B2-4C1B-A53F-1D1470CE516F}"/>
              </a:ext>
            </a:extLst>
          </p:cNvPr>
          <p:cNvSpPr>
            <a:spLocks noGrp="1"/>
          </p:cNvSpPr>
          <p:nvPr>
            <p:ph type="sldNum" sz="quarter" idx="12"/>
          </p:nvPr>
        </p:nvSpPr>
        <p:spPr/>
        <p:txBody>
          <a:bodyPr/>
          <a:lstStyle/>
          <a:p>
            <a:fld id="{639EF661-ED2A-419C-82C3-C872583F532D}" type="slidenum">
              <a:rPr lang="en-US" smtClean="0"/>
              <a:t>‹#›</a:t>
            </a:fld>
            <a:endParaRPr lang="en-US"/>
          </a:p>
        </p:txBody>
      </p:sp>
    </p:spTree>
    <p:extLst>
      <p:ext uri="{BB962C8B-B14F-4D97-AF65-F5344CB8AC3E}">
        <p14:creationId xmlns:p14="http://schemas.microsoft.com/office/powerpoint/2010/main" val="1104245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26247B-36EC-4E82-A22E-FA1C9027ED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FAF5304-8996-475F-AE02-C701FB7ACE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0B924FF-61BE-43D0-866C-D5A6A0544C20}"/>
              </a:ext>
            </a:extLst>
          </p:cNvPr>
          <p:cNvSpPr>
            <a:spLocks noGrp="1"/>
          </p:cNvSpPr>
          <p:nvPr>
            <p:ph type="dt" sz="half" idx="10"/>
          </p:nvPr>
        </p:nvSpPr>
        <p:spPr/>
        <p:txBody>
          <a:bodyPr/>
          <a:lstStyle/>
          <a:p>
            <a:fld id="{1661F1D9-E0E2-4C02-AA54-9971D2D4F0E0}" type="datetimeFigureOut">
              <a:rPr lang="en-US" smtClean="0"/>
              <a:t>12/30/2017</a:t>
            </a:fld>
            <a:endParaRPr lang="en-US"/>
          </a:p>
        </p:txBody>
      </p:sp>
      <p:sp>
        <p:nvSpPr>
          <p:cNvPr id="5" name="Footer Placeholder 4">
            <a:extLst>
              <a:ext uri="{FF2B5EF4-FFF2-40B4-BE49-F238E27FC236}">
                <a16:creationId xmlns="" xmlns:a16="http://schemas.microsoft.com/office/drawing/2014/main" id="{B34A437B-2775-405F-8063-7FADF390D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71A59CD-A3D8-43C0-8990-4E9A815D66C9}"/>
              </a:ext>
            </a:extLst>
          </p:cNvPr>
          <p:cNvSpPr>
            <a:spLocks noGrp="1"/>
          </p:cNvSpPr>
          <p:nvPr>
            <p:ph type="sldNum" sz="quarter" idx="12"/>
          </p:nvPr>
        </p:nvSpPr>
        <p:spPr/>
        <p:txBody>
          <a:bodyPr/>
          <a:lstStyle/>
          <a:p>
            <a:fld id="{639EF661-ED2A-419C-82C3-C872583F532D}" type="slidenum">
              <a:rPr lang="en-US" smtClean="0"/>
              <a:t>‹#›</a:t>
            </a:fld>
            <a:endParaRPr lang="en-US"/>
          </a:p>
        </p:txBody>
      </p:sp>
    </p:spTree>
    <p:extLst>
      <p:ext uri="{BB962C8B-B14F-4D97-AF65-F5344CB8AC3E}">
        <p14:creationId xmlns:p14="http://schemas.microsoft.com/office/powerpoint/2010/main" val="2301708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C987A53-791D-47F1-87CD-5C9AF1082C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595D235-6D71-4B54-9E68-5BC1D83C2AE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B37EBC-F9CB-4748-BFFF-EF150952934C}"/>
              </a:ext>
            </a:extLst>
          </p:cNvPr>
          <p:cNvSpPr>
            <a:spLocks noGrp="1"/>
          </p:cNvSpPr>
          <p:nvPr>
            <p:ph type="dt" sz="half" idx="10"/>
          </p:nvPr>
        </p:nvSpPr>
        <p:spPr/>
        <p:txBody>
          <a:bodyPr/>
          <a:lstStyle/>
          <a:p>
            <a:fld id="{1661F1D9-E0E2-4C02-AA54-9971D2D4F0E0}" type="datetimeFigureOut">
              <a:rPr lang="en-US" smtClean="0"/>
              <a:t>12/30/2017</a:t>
            </a:fld>
            <a:endParaRPr lang="en-US"/>
          </a:p>
        </p:txBody>
      </p:sp>
      <p:sp>
        <p:nvSpPr>
          <p:cNvPr id="5" name="Footer Placeholder 4">
            <a:extLst>
              <a:ext uri="{FF2B5EF4-FFF2-40B4-BE49-F238E27FC236}">
                <a16:creationId xmlns="" xmlns:a16="http://schemas.microsoft.com/office/drawing/2014/main" id="{4E0481AC-CF1C-4B17-88E2-5E541E10E8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D1F793F-BDD1-4DF2-B598-D16216AD07CC}"/>
              </a:ext>
            </a:extLst>
          </p:cNvPr>
          <p:cNvSpPr>
            <a:spLocks noGrp="1"/>
          </p:cNvSpPr>
          <p:nvPr>
            <p:ph type="sldNum" sz="quarter" idx="12"/>
          </p:nvPr>
        </p:nvSpPr>
        <p:spPr/>
        <p:txBody>
          <a:bodyPr/>
          <a:lstStyle/>
          <a:p>
            <a:fld id="{639EF661-ED2A-419C-82C3-C872583F532D}" type="slidenum">
              <a:rPr lang="en-US" smtClean="0"/>
              <a:t>‹#›</a:t>
            </a:fld>
            <a:endParaRPr lang="en-US"/>
          </a:p>
        </p:txBody>
      </p:sp>
    </p:spTree>
    <p:extLst>
      <p:ext uri="{BB962C8B-B14F-4D97-AF65-F5344CB8AC3E}">
        <p14:creationId xmlns:p14="http://schemas.microsoft.com/office/powerpoint/2010/main" val="406630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CEF19B-7D9E-49DA-8EC0-5A27BA61BB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A8789B6-A29D-45B2-A3B9-4515E11A0C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27A587C-0FE7-4763-8492-0D4BDACBB03B}"/>
              </a:ext>
            </a:extLst>
          </p:cNvPr>
          <p:cNvSpPr>
            <a:spLocks noGrp="1"/>
          </p:cNvSpPr>
          <p:nvPr>
            <p:ph type="dt" sz="half" idx="10"/>
          </p:nvPr>
        </p:nvSpPr>
        <p:spPr/>
        <p:txBody>
          <a:bodyPr/>
          <a:lstStyle/>
          <a:p>
            <a:fld id="{1661F1D9-E0E2-4C02-AA54-9971D2D4F0E0}" type="datetimeFigureOut">
              <a:rPr lang="en-US" smtClean="0"/>
              <a:t>12/30/2017</a:t>
            </a:fld>
            <a:endParaRPr lang="en-US"/>
          </a:p>
        </p:txBody>
      </p:sp>
      <p:sp>
        <p:nvSpPr>
          <p:cNvPr id="5" name="Footer Placeholder 4">
            <a:extLst>
              <a:ext uri="{FF2B5EF4-FFF2-40B4-BE49-F238E27FC236}">
                <a16:creationId xmlns="" xmlns:a16="http://schemas.microsoft.com/office/drawing/2014/main" id="{16FEB789-0F5E-49C2-8BA3-D3FB97D6C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E1CC172-0E9C-4544-8DDD-7A2DC5310758}"/>
              </a:ext>
            </a:extLst>
          </p:cNvPr>
          <p:cNvSpPr>
            <a:spLocks noGrp="1"/>
          </p:cNvSpPr>
          <p:nvPr>
            <p:ph type="sldNum" sz="quarter" idx="12"/>
          </p:nvPr>
        </p:nvSpPr>
        <p:spPr/>
        <p:txBody>
          <a:bodyPr/>
          <a:lstStyle/>
          <a:p>
            <a:fld id="{639EF661-ED2A-419C-82C3-C872583F532D}" type="slidenum">
              <a:rPr lang="en-US" smtClean="0"/>
              <a:t>‹#›</a:t>
            </a:fld>
            <a:endParaRPr lang="en-US"/>
          </a:p>
        </p:txBody>
      </p:sp>
    </p:spTree>
    <p:extLst>
      <p:ext uri="{BB962C8B-B14F-4D97-AF65-F5344CB8AC3E}">
        <p14:creationId xmlns:p14="http://schemas.microsoft.com/office/powerpoint/2010/main" val="2507813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3BBCA1-C53B-4F94-B01D-7E1B5CA388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DDCC335-906C-4893-AFDB-F279091F85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AAAD830E-F6BF-4BAC-89AF-18299AC2F76B}"/>
              </a:ext>
            </a:extLst>
          </p:cNvPr>
          <p:cNvSpPr>
            <a:spLocks noGrp="1"/>
          </p:cNvSpPr>
          <p:nvPr>
            <p:ph type="dt" sz="half" idx="10"/>
          </p:nvPr>
        </p:nvSpPr>
        <p:spPr/>
        <p:txBody>
          <a:bodyPr/>
          <a:lstStyle/>
          <a:p>
            <a:fld id="{1661F1D9-E0E2-4C02-AA54-9971D2D4F0E0}" type="datetimeFigureOut">
              <a:rPr lang="en-US" smtClean="0"/>
              <a:t>12/30/2017</a:t>
            </a:fld>
            <a:endParaRPr lang="en-US"/>
          </a:p>
        </p:txBody>
      </p:sp>
      <p:sp>
        <p:nvSpPr>
          <p:cNvPr id="5" name="Footer Placeholder 4">
            <a:extLst>
              <a:ext uri="{FF2B5EF4-FFF2-40B4-BE49-F238E27FC236}">
                <a16:creationId xmlns="" xmlns:a16="http://schemas.microsoft.com/office/drawing/2014/main" id="{6DFC395E-F0A0-430B-9944-8762BC9243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E9CC959-EB94-445B-8FEA-FBA1DE9C298B}"/>
              </a:ext>
            </a:extLst>
          </p:cNvPr>
          <p:cNvSpPr>
            <a:spLocks noGrp="1"/>
          </p:cNvSpPr>
          <p:nvPr>
            <p:ph type="sldNum" sz="quarter" idx="12"/>
          </p:nvPr>
        </p:nvSpPr>
        <p:spPr/>
        <p:txBody>
          <a:bodyPr/>
          <a:lstStyle/>
          <a:p>
            <a:fld id="{639EF661-ED2A-419C-82C3-C872583F532D}" type="slidenum">
              <a:rPr lang="en-US" smtClean="0"/>
              <a:t>‹#›</a:t>
            </a:fld>
            <a:endParaRPr lang="en-US"/>
          </a:p>
        </p:txBody>
      </p:sp>
    </p:spTree>
    <p:extLst>
      <p:ext uri="{BB962C8B-B14F-4D97-AF65-F5344CB8AC3E}">
        <p14:creationId xmlns:p14="http://schemas.microsoft.com/office/powerpoint/2010/main" val="2908595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2AF80C-5A06-4CDD-AA15-3CF1E5FA95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03159D1-EB9B-4D0F-A659-337DA5A1C66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DCADD57-8272-4B45-A0F1-3C96AC30AFD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22BBC41-899F-4225-9766-C7D96EBE430B}"/>
              </a:ext>
            </a:extLst>
          </p:cNvPr>
          <p:cNvSpPr>
            <a:spLocks noGrp="1"/>
          </p:cNvSpPr>
          <p:nvPr>
            <p:ph type="dt" sz="half" idx="10"/>
          </p:nvPr>
        </p:nvSpPr>
        <p:spPr/>
        <p:txBody>
          <a:bodyPr/>
          <a:lstStyle/>
          <a:p>
            <a:fld id="{1661F1D9-E0E2-4C02-AA54-9971D2D4F0E0}" type="datetimeFigureOut">
              <a:rPr lang="en-US" smtClean="0"/>
              <a:t>12/30/2017</a:t>
            </a:fld>
            <a:endParaRPr lang="en-US"/>
          </a:p>
        </p:txBody>
      </p:sp>
      <p:sp>
        <p:nvSpPr>
          <p:cNvPr id="6" name="Footer Placeholder 5">
            <a:extLst>
              <a:ext uri="{FF2B5EF4-FFF2-40B4-BE49-F238E27FC236}">
                <a16:creationId xmlns="" xmlns:a16="http://schemas.microsoft.com/office/drawing/2014/main" id="{EA5C9256-4D32-41E5-A171-4AAD62AA8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18A470D-CC3F-4CEE-8888-8C50DC422F98}"/>
              </a:ext>
            </a:extLst>
          </p:cNvPr>
          <p:cNvSpPr>
            <a:spLocks noGrp="1"/>
          </p:cNvSpPr>
          <p:nvPr>
            <p:ph type="sldNum" sz="quarter" idx="12"/>
          </p:nvPr>
        </p:nvSpPr>
        <p:spPr/>
        <p:txBody>
          <a:bodyPr/>
          <a:lstStyle/>
          <a:p>
            <a:fld id="{639EF661-ED2A-419C-82C3-C872583F532D}" type="slidenum">
              <a:rPr lang="en-US" smtClean="0"/>
              <a:t>‹#›</a:t>
            </a:fld>
            <a:endParaRPr lang="en-US"/>
          </a:p>
        </p:txBody>
      </p:sp>
    </p:spTree>
    <p:extLst>
      <p:ext uri="{BB962C8B-B14F-4D97-AF65-F5344CB8AC3E}">
        <p14:creationId xmlns:p14="http://schemas.microsoft.com/office/powerpoint/2010/main" val="3961558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57A993-CA1B-474C-8D98-FF61906A94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CE09ACF-CC5F-4519-BA9D-82E761FD6A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7816EBD-25F0-457C-96E9-F59CEA644D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C8DD864-F5D3-4A80-A9BB-ECD52F24B9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F2647946-CEC8-4738-9691-9B2C701CDFD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5463A63-C5CF-4024-832B-A46DC51B2191}"/>
              </a:ext>
            </a:extLst>
          </p:cNvPr>
          <p:cNvSpPr>
            <a:spLocks noGrp="1"/>
          </p:cNvSpPr>
          <p:nvPr>
            <p:ph type="dt" sz="half" idx="10"/>
          </p:nvPr>
        </p:nvSpPr>
        <p:spPr/>
        <p:txBody>
          <a:bodyPr/>
          <a:lstStyle/>
          <a:p>
            <a:fld id="{1661F1D9-E0E2-4C02-AA54-9971D2D4F0E0}" type="datetimeFigureOut">
              <a:rPr lang="en-US" smtClean="0"/>
              <a:t>12/30/2017</a:t>
            </a:fld>
            <a:endParaRPr lang="en-US"/>
          </a:p>
        </p:txBody>
      </p:sp>
      <p:sp>
        <p:nvSpPr>
          <p:cNvPr id="8" name="Footer Placeholder 7">
            <a:extLst>
              <a:ext uri="{FF2B5EF4-FFF2-40B4-BE49-F238E27FC236}">
                <a16:creationId xmlns="" xmlns:a16="http://schemas.microsoft.com/office/drawing/2014/main" id="{4B7C581D-4295-4234-BB6F-778EEA7EE1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5C14FF6A-1ABA-4F33-9A60-B4D01BA8217B}"/>
              </a:ext>
            </a:extLst>
          </p:cNvPr>
          <p:cNvSpPr>
            <a:spLocks noGrp="1"/>
          </p:cNvSpPr>
          <p:nvPr>
            <p:ph type="sldNum" sz="quarter" idx="12"/>
          </p:nvPr>
        </p:nvSpPr>
        <p:spPr/>
        <p:txBody>
          <a:bodyPr/>
          <a:lstStyle/>
          <a:p>
            <a:fld id="{639EF661-ED2A-419C-82C3-C872583F532D}" type="slidenum">
              <a:rPr lang="en-US" smtClean="0"/>
              <a:t>‹#›</a:t>
            </a:fld>
            <a:endParaRPr lang="en-US"/>
          </a:p>
        </p:txBody>
      </p:sp>
    </p:spTree>
    <p:extLst>
      <p:ext uri="{BB962C8B-B14F-4D97-AF65-F5344CB8AC3E}">
        <p14:creationId xmlns:p14="http://schemas.microsoft.com/office/powerpoint/2010/main" val="3443916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1E83DC-36A1-47D3-9953-10256AA6B9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13A5162-21C9-4606-A7FA-00E4850DB7BF}"/>
              </a:ext>
            </a:extLst>
          </p:cNvPr>
          <p:cNvSpPr>
            <a:spLocks noGrp="1"/>
          </p:cNvSpPr>
          <p:nvPr>
            <p:ph type="dt" sz="half" idx="10"/>
          </p:nvPr>
        </p:nvSpPr>
        <p:spPr/>
        <p:txBody>
          <a:bodyPr/>
          <a:lstStyle/>
          <a:p>
            <a:fld id="{1661F1D9-E0E2-4C02-AA54-9971D2D4F0E0}" type="datetimeFigureOut">
              <a:rPr lang="en-US" smtClean="0"/>
              <a:t>12/30/2017</a:t>
            </a:fld>
            <a:endParaRPr lang="en-US"/>
          </a:p>
        </p:txBody>
      </p:sp>
      <p:sp>
        <p:nvSpPr>
          <p:cNvPr id="4" name="Footer Placeholder 3">
            <a:extLst>
              <a:ext uri="{FF2B5EF4-FFF2-40B4-BE49-F238E27FC236}">
                <a16:creationId xmlns="" xmlns:a16="http://schemas.microsoft.com/office/drawing/2014/main" id="{2DED4540-7D79-426B-A93D-28BB6AA65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FA46567-3552-4C00-A419-991C5F582F7D}"/>
              </a:ext>
            </a:extLst>
          </p:cNvPr>
          <p:cNvSpPr>
            <a:spLocks noGrp="1"/>
          </p:cNvSpPr>
          <p:nvPr>
            <p:ph type="sldNum" sz="quarter" idx="12"/>
          </p:nvPr>
        </p:nvSpPr>
        <p:spPr/>
        <p:txBody>
          <a:bodyPr/>
          <a:lstStyle/>
          <a:p>
            <a:fld id="{639EF661-ED2A-419C-82C3-C872583F532D}" type="slidenum">
              <a:rPr lang="en-US" smtClean="0"/>
              <a:t>‹#›</a:t>
            </a:fld>
            <a:endParaRPr lang="en-US"/>
          </a:p>
        </p:txBody>
      </p:sp>
    </p:spTree>
    <p:extLst>
      <p:ext uri="{BB962C8B-B14F-4D97-AF65-F5344CB8AC3E}">
        <p14:creationId xmlns:p14="http://schemas.microsoft.com/office/powerpoint/2010/main" val="2537550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5D98EAB-5D23-4489-A2C0-4827460EE63D}"/>
              </a:ext>
            </a:extLst>
          </p:cNvPr>
          <p:cNvSpPr>
            <a:spLocks noGrp="1"/>
          </p:cNvSpPr>
          <p:nvPr>
            <p:ph type="dt" sz="half" idx="10"/>
          </p:nvPr>
        </p:nvSpPr>
        <p:spPr/>
        <p:txBody>
          <a:bodyPr/>
          <a:lstStyle/>
          <a:p>
            <a:fld id="{1661F1D9-E0E2-4C02-AA54-9971D2D4F0E0}" type="datetimeFigureOut">
              <a:rPr lang="en-US" smtClean="0"/>
              <a:t>12/30/2017</a:t>
            </a:fld>
            <a:endParaRPr lang="en-US"/>
          </a:p>
        </p:txBody>
      </p:sp>
      <p:sp>
        <p:nvSpPr>
          <p:cNvPr id="3" name="Footer Placeholder 2">
            <a:extLst>
              <a:ext uri="{FF2B5EF4-FFF2-40B4-BE49-F238E27FC236}">
                <a16:creationId xmlns="" xmlns:a16="http://schemas.microsoft.com/office/drawing/2014/main" id="{94AC44F3-9C1B-4FA8-9FDD-8B2271FE7B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8FC51A0-D76E-42A3-AA1F-525558C12131}"/>
              </a:ext>
            </a:extLst>
          </p:cNvPr>
          <p:cNvSpPr>
            <a:spLocks noGrp="1"/>
          </p:cNvSpPr>
          <p:nvPr>
            <p:ph type="sldNum" sz="quarter" idx="12"/>
          </p:nvPr>
        </p:nvSpPr>
        <p:spPr/>
        <p:txBody>
          <a:bodyPr/>
          <a:lstStyle/>
          <a:p>
            <a:fld id="{639EF661-ED2A-419C-82C3-C872583F532D}" type="slidenum">
              <a:rPr lang="en-US" smtClean="0"/>
              <a:t>‹#›</a:t>
            </a:fld>
            <a:endParaRPr lang="en-US"/>
          </a:p>
        </p:txBody>
      </p:sp>
    </p:spTree>
    <p:extLst>
      <p:ext uri="{BB962C8B-B14F-4D97-AF65-F5344CB8AC3E}">
        <p14:creationId xmlns:p14="http://schemas.microsoft.com/office/powerpoint/2010/main" val="1200925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36DB74-D836-4D48-845F-DA1534BD60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32A328C-530A-4678-8D58-5553F4BD47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A41F965-9F06-4550-8B99-4CF30A4493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7508DE7-8811-4860-A63E-967080A664AB}"/>
              </a:ext>
            </a:extLst>
          </p:cNvPr>
          <p:cNvSpPr>
            <a:spLocks noGrp="1"/>
          </p:cNvSpPr>
          <p:nvPr>
            <p:ph type="dt" sz="half" idx="10"/>
          </p:nvPr>
        </p:nvSpPr>
        <p:spPr/>
        <p:txBody>
          <a:bodyPr/>
          <a:lstStyle/>
          <a:p>
            <a:fld id="{1661F1D9-E0E2-4C02-AA54-9971D2D4F0E0}" type="datetimeFigureOut">
              <a:rPr lang="en-US" smtClean="0"/>
              <a:t>12/30/2017</a:t>
            </a:fld>
            <a:endParaRPr lang="en-US"/>
          </a:p>
        </p:txBody>
      </p:sp>
      <p:sp>
        <p:nvSpPr>
          <p:cNvPr id="6" name="Footer Placeholder 5">
            <a:extLst>
              <a:ext uri="{FF2B5EF4-FFF2-40B4-BE49-F238E27FC236}">
                <a16:creationId xmlns="" xmlns:a16="http://schemas.microsoft.com/office/drawing/2014/main" id="{445D43D4-1B6E-4E8F-BD56-45E91180EC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0895E81-812C-43DA-B687-40136A6EC2BF}"/>
              </a:ext>
            </a:extLst>
          </p:cNvPr>
          <p:cNvSpPr>
            <a:spLocks noGrp="1"/>
          </p:cNvSpPr>
          <p:nvPr>
            <p:ph type="sldNum" sz="quarter" idx="12"/>
          </p:nvPr>
        </p:nvSpPr>
        <p:spPr/>
        <p:txBody>
          <a:bodyPr/>
          <a:lstStyle/>
          <a:p>
            <a:fld id="{639EF661-ED2A-419C-82C3-C872583F532D}" type="slidenum">
              <a:rPr lang="en-US" smtClean="0"/>
              <a:t>‹#›</a:t>
            </a:fld>
            <a:endParaRPr lang="en-US"/>
          </a:p>
        </p:txBody>
      </p:sp>
    </p:spTree>
    <p:extLst>
      <p:ext uri="{BB962C8B-B14F-4D97-AF65-F5344CB8AC3E}">
        <p14:creationId xmlns:p14="http://schemas.microsoft.com/office/powerpoint/2010/main" val="885162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494A9F-2275-432A-A2BA-9356317272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4E21DFA-9B7A-408E-9029-9A8C525027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980AD7F-38B3-4F78-A3E7-DAEC2EEC65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DDA335AB-7E3A-4E6D-8F8A-58D957FF45D0}"/>
              </a:ext>
            </a:extLst>
          </p:cNvPr>
          <p:cNvSpPr>
            <a:spLocks noGrp="1"/>
          </p:cNvSpPr>
          <p:nvPr>
            <p:ph type="dt" sz="half" idx="10"/>
          </p:nvPr>
        </p:nvSpPr>
        <p:spPr/>
        <p:txBody>
          <a:bodyPr/>
          <a:lstStyle/>
          <a:p>
            <a:fld id="{1661F1D9-E0E2-4C02-AA54-9971D2D4F0E0}" type="datetimeFigureOut">
              <a:rPr lang="en-US" smtClean="0"/>
              <a:t>12/30/2017</a:t>
            </a:fld>
            <a:endParaRPr lang="en-US"/>
          </a:p>
        </p:txBody>
      </p:sp>
      <p:sp>
        <p:nvSpPr>
          <p:cNvPr id="6" name="Footer Placeholder 5">
            <a:extLst>
              <a:ext uri="{FF2B5EF4-FFF2-40B4-BE49-F238E27FC236}">
                <a16:creationId xmlns="" xmlns:a16="http://schemas.microsoft.com/office/drawing/2014/main" id="{C55F8E36-E446-4619-AA84-9FEBD2538C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E3493C9-B508-423C-83ED-BD414652561A}"/>
              </a:ext>
            </a:extLst>
          </p:cNvPr>
          <p:cNvSpPr>
            <a:spLocks noGrp="1"/>
          </p:cNvSpPr>
          <p:nvPr>
            <p:ph type="sldNum" sz="quarter" idx="12"/>
          </p:nvPr>
        </p:nvSpPr>
        <p:spPr/>
        <p:txBody>
          <a:bodyPr/>
          <a:lstStyle/>
          <a:p>
            <a:fld id="{639EF661-ED2A-419C-82C3-C872583F532D}" type="slidenum">
              <a:rPr lang="en-US" smtClean="0"/>
              <a:t>‹#›</a:t>
            </a:fld>
            <a:endParaRPr lang="en-US"/>
          </a:p>
        </p:txBody>
      </p:sp>
    </p:spTree>
    <p:extLst>
      <p:ext uri="{BB962C8B-B14F-4D97-AF65-F5344CB8AC3E}">
        <p14:creationId xmlns:p14="http://schemas.microsoft.com/office/powerpoint/2010/main" val="3506574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195E458-F24C-431D-8AED-CC4C1D445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54B244A-8486-4C41-B3E0-2CE56ADEA4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15E2C90-FD38-49F3-B99A-2E1F92EB14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1F1D9-E0E2-4C02-AA54-9971D2D4F0E0}" type="datetimeFigureOut">
              <a:rPr lang="en-US" smtClean="0"/>
              <a:t>12/30/2017</a:t>
            </a:fld>
            <a:endParaRPr lang="en-US"/>
          </a:p>
        </p:txBody>
      </p:sp>
      <p:sp>
        <p:nvSpPr>
          <p:cNvPr id="5" name="Footer Placeholder 4">
            <a:extLst>
              <a:ext uri="{FF2B5EF4-FFF2-40B4-BE49-F238E27FC236}">
                <a16:creationId xmlns="" xmlns:a16="http://schemas.microsoft.com/office/drawing/2014/main" id="{2ECFDC13-402F-4E6B-A957-E5B2AE3C12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D8A585B-8BDD-4726-81AF-3929B061E3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9EF661-ED2A-419C-82C3-C872583F532D}" type="slidenum">
              <a:rPr lang="en-US" smtClean="0"/>
              <a:t>‹#›</a:t>
            </a:fld>
            <a:endParaRPr lang="en-US"/>
          </a:p>
        </p:txBody>
      </p:sp>
    </p:spTree>
    <p:extLst>
      <p:ext uri="{BB962C8B-B14F-4D97-AF65-F5344CB8AC3E}">
        <p14:creationId xmlns:p14="http://schemas.microsoft.com/office/powerpoint/2010/main" val="3718980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Image result for Donald tr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0"/>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orth korean missile 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3992" y="3771703"/>
            <a:ext cx="4158008" cy="30862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omalia fam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548" y="-52318"/>
            <a:ext cx="5500222" cy="31429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eil Gorsu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2344" y="9633"/>
            <a:ext cx="3009656" cy="37620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aris climate acco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7" y="112673"/>
            <a:ext cx="3821037" cy="21511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world expo in Astana, Kazakhst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4331" y="3090667"/>
            <a:ext cx="4685323" cy="381593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N. Korea's intercontinental ballistic missi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1982" y="3747282"/>
            <a:ext cx="5692422" cy="320198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solar eclips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6007" y="1473114"/>
            <a:ext cx="4309785" cy="34702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hurricane Harve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3291899"/>
            <a:ext cx="5359280" cy="357285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hurricane Irm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6659" y="-89848"/>
            <a:ext cx="5692163" cy="320493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central mexico earthquak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700" y="-121248"/>
            <a:ext cx="5705001" cy="380841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las vegas shooti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10660" y="3136518"/>
            <a:ext cx="9062619" cy="380045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catalonia independenc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12997" y="-152315"/>
            <a:ext cx="6286500" cy="348615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iran earthquak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32497" y="3333836"/>
            <a:ext cx="5334000" cy="355282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new species of orangutan 20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267" y="2903378"/>
            <a:ext cx="4381500" cy="400050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Egyptian mosque attack 20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19765" y="-121248"/>
            <a:ext cx="5702232" cy="41649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jerusalem capital of two states"/>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920" y="-152625"/>
            <a:ext cx="5437302" cy="32623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tax reform bill 20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37197" y="3653056"/>
            <a:ext cx="6334125"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72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500"/>
                                        <p:tgtEl>
                                          <p:spTgt spid="10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fade">
                                      <p:cBhvr>
                                        <p:cTn id="21" dur="500"/>
                                        <p:tgtEl>
                                          <p:spTgt spid="10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fade">
                                      <p:cBhvr>
                                        <p:cTn id="26" dur="500"/>
                                        <p:tgtEl>
                                          <p:spTgt spid="10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fade">
                                      <p:cBhvr>
                                        <p:cTn id="31" dur="500"/>
                                        <p:tgtEl>
                                          <p:spTgt spid="103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38"/>
                                        </p:tgtEl>
                                        <p:attrNameLst>
                                          <p:attrName>style.visibility</p:attrName>
                                        </p:attrNameLst>
                                      </p:cBhvr>
                                      <p:to>
                                        <p:strVal val="visible"/>
                                      </p:to>
                                    </p:set>
                                    <p:anim calcmode="lin" valueType="num">
                                      <p:cBhvr additive="base">
                                        <p:cTn id="36" dur="500" fill="hold"/>
                                        <p:tgtEl>
                                          <p:spTgt spid="1038"/>
                                        </p:tgtEl>
                                        <p:attrNameLst>
                                          <p:attrName>ppt_x</p:attrName>
                                        </p:attrNameLst>
                                      </p:cBhvr>
                                      <p:tavLst>
                                        <p:tav tm="0">
                                          <p:val>
                                            <p:strVal val="#ppt_x"/>
                                          </p:val>
                                        </p:tav>
                                        <p:tav tm="100000">
                                          <p:val>
                                            <p:strVal val="#ppt_x"/>
                                          </p:val>
                                        </p:tav>
                                      </p:tavLst>
                                    </p:anim>
                                    <p:anim calcmode="lin" valueType="num">
                                      <p:cBhvr additive="base">
                                        <p:cTn id="37"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1040"/>
                                        </p:tgtEl>
                                        <p:attrNameLst>
                                          <p:attrName>style.visibility</p:attrName>
                                        </p:attrNameLst>
                                      </p:cBhvr>
                                      <p:to>
                                        <p:strVal val="visible"/>
                                      </p:to>
                                    </p:set>
                                    <p:anim calcmode="lin" valueType="num">
                                      <p:cBhvr additive="base">
                                        <p:cTn id="42" dur="500" fill="hold"/>
                                        <p:tgtEl>
                                          <p:spTgt spid="1040"/>
                                        </p:tgtEl>
                                        <p:attrNameLst>
                                          <p:attrName>ppt_x</p:attrName>
                                        </p:attrNameLst>
                                      </p:cBhvr>
                                      <p:tavLst>
                                        <p:tav tm="0">
                                          <p:val>
                                            <p:strVal val="#ppt_x"/>
                                          </p:val>
                                        </p:tav>
                                        <p:tav tm="100000">
                                          <p:val>
                                            <p:strVal val="#ppt_x"/>
                                          </p:val>
                                        </p:tav>
                                      </p:tavLst>
                                    </p:anim>
                                    <p:anim calcmode="lin" valueType="num">
                                      <p:cBhvr additive="base">
                                        <p:cTn id="43" dur="500" fill="hold"/>
                                        <p:tgtEl>
                                          <p:spTgt spid="1040"/>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2" fill="hold" nodeType="clickEffect">
                                  <p:stCondLst>
                                    <p:cond delay="0"/>
                                  </p:stCondLst>
                                  <p:childTnLst>
                                    <p:set>
                                      <p:cBhvr>
                                        <p:cTn id="47" dur="1" fill="hold">
                                          <p:stCondLst>
                                            <p:cond delay="0"/>
                                          </p:stCondLst>
                                        </p:cTn>
                                        <p:tgtEl>
                                          <p:spTgt spid="1042"/>
                                        </p:tgtEl>
                                        <p:attrNameLst>
                                          <p:attrName>style.visibility</p:attrName>
                                        </p:attrNameLst>
                                      </p:cBhvr>
                                      <p:to>
                                        <p:strVal val="visible"/>
                                      </p:to>
                                    </p:set>
                                    <p:anim calcmode="lin" valueType="num">
                                      <p:cBhvr additive="base">
                                        <p:cTn id="48" dur="500" fill="hold"/>
                                        <p:tgtEl>
                                          <p:spTgt spid="1042"/>
                                        </p:tgtEl>
                                        <p:attrNameLst>
                                          <p:attrName>ppt_x</p:attrName>
                                        </p:attrNameLst>
                                      </p:cBhvr>
                                      <p:tavLst>
                                        <p:tav tm="0">
                                          <p:val>
                                            <p:strVal val="0-#ppt_w/2"/>
                                          </p:val>
                                        </p:tav>
                                        <p:tav tm="100000">
                                          <p:val>
                                            <p:strVal val="#ppt_x"/>
                                          </p:val>
                                        </p:tav>
                                      </p:tavLst>
                                    </p:anim>
                                    <p:anim calcmode="lin" valueType="num">
                                      <p:cBhvr additive="base">
                                        <p:cTn id="49" dur="500" fill="hold"/>
                                        <p:tgtEl>
                                          <p:spTgt spid="104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3" fill="hold" nodeType="clickEffect">
                                  <p:stCondLst>
                                    <p:cond delay="0"/>
                                  </p:stCondLst>
                                  <p:childTnLst>
                                    <p:set>
                                      <p:cBhvr>
                                        <p:cTn id="53" dur="1" fill="hold">
                                          <p:stCondLst>
                                            <p:cond delay="0"/>
                                          </p:stCondLst>
                                        </p:cTn>
                                        <p:tgtEl>
                                          <p:spTgt spid="1044"/>
                                        </p:tgtEl>
                                        <p:attrNameLst>
                                          <p:attrName>style.visibility</p:attrName>
                                        </p:attrNameLst>
                                      </p:cBhvr>
                                      <p:to>
                                        <p:strVal val="visible"/>
                                      </p:to>
                                    </p:set>
                                    <p:anim calcmode="lin" valueType="num">
                                      <p:cBhvr additive="base">
                                        <p:cTn id="54" dur="500" fill="hold"/>
                                        <p:tgtEl>
                                          <p:spTgt spid="1044"/>
                                        </p:tgtEl>
                                        <p:attrNameLst>
                                          <p:attrName>ppt_x</p:attrName>
                                        </p:attrNameLst>
                                      </p:cBhvr>
                                      <p:tavLst>
                                        <p:tav tm="0">
                                          <p:val>
                                            <p:strVal val="1+#ppt_w/2"/>
                                          </p:val>
                                        </p:tav>
                                        <p:tav tm="100000">
                                          <p:val>
                                            <p:strVal val="#ppt_x"/>
                                          </p:val>
                                        </p:tav>
                                      </p:tavLst>
                                    </p:anim>
                                    <p:anim calcmode="lin" valueType="num">
                                      <p:cBhvr additive="base">
                                        <p:cTn id="55" dur="500" fill="hold"/>
                                        <p:tgtEl>
                                          <p:spTgt spid="1044"/>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9" fill="hold" nodeType="clickEffect">
                                  <p:stCondLst>
                                    <p:cond delay="0"/>
                                  </p:stCondLst>
                                  <p:childTnLst>
                                    <p:set>
                                      <p:cBhvr>
                                        <p:cTn id="59" dur="1" fill="hold">
                                          <p:stCondLst>
                                            <p:cond delay="0"/>
                                          </p:stCondLst>
                                        </p:cTn>
                                        <p:tgtEl>
                                          <p:spTgt spid="1046"/>
                                        </p:tgtEl>
                                        <p:attrNameLst>
                                          <p:attrName>style.visibility</p:attrName>
                                        </p:attrNameLst>
                                      </p:cBhvr>
                                      <p:to>
                                        <p:strVal val="visible"/>
                                      </p:to>
                                    </p:set>
                                    <p:anim calcmode="lin" valueType="num">
                                      <p:cBhvr additive="base">
                                        <p:cTn id="60" dur="500" fill="hold"/>
                                        <p:tgtEl>
                                          <p:spTgt spid="1046"/>
                                        </p:tgtEl>
                                        <p:attrNameLst>
                                          <p:attrName>ppt_x</p:attrName>
                                        </p:attrNameLst>
                                      </p:cBhvr>
                                      <p:tavLst>
                                        <p:tav tm="0">
                                          <p:val>
                                            <p:strVal val="0-#ppt_w/2"/>
                                          </p:val>
                                        </p:tav>
                                        <p:tav tm="100000">
                                          <p:val>
                                            <p:strVal val="#ppt_x"/>
                                          </p:val>
                                        </p:tav>
                                      </p:tavLst>
                                    </p:anim>
                                    <p:anim calcmode="lin" valueType="num">
                                      <p:cBhvr additive="base">
                                        <p:cTn id="61" dur="500" fill="hold"/>
                                        <p:tgtEl>
                                          <p:spTgt spid="1046"/>
                                        </p:tgtEl>
                                        <p:attrNameLst>
                                          <p:attrName>ppt_y</p:attrName>
                                        </p:attrNameLst>
                                      </p:cBhvr>
                                      <p:tavLst>
                                        <p:tav tm="0">
                                          <p:val>
                                            <p:strVal val="0-#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048"/>
                                        </p:tgtEl>
                                        <p:attrNameLst>
                                          <p:attrName>style.visibility</p:attrName>
                                        </p:attrNameLst>
                                      </p:cBhvr>
                                      <p:to>
                                        <p:strVal val="visible"/>
                                      </p:to>
                                    </p:set>
                                    <p:anim calcmode="lin" valueType="num">
                                      <p:cBhvr additive="base">
                                        <p:cTn id="66" dur="500" fill="hold"/>
                                        <p:tgtEl>
                                          <p:spTgt spid="1048"/>
                                        </p:tgtEl>
                                        <p:attrNameLst>
                                          <p:attrName>ppt_x</p:attrName>
                                        </p:attrNameLst>
                                      </p:cBhvr>
                                      <p:tavLst>
                                        <p:tav tm="0">
                                          <p:val>
                                            <p:strVal val="#ppt_x"/>
                                          </p:val>
                                        </p:tav>
                                        <p:tav tm="100000">
                                          <p:val>
                                            <p:strVal val="#ppt_x"/>
                                          </p:val>
                                        </p:tav>
                                      </p:tavLst>
                                    </p:anim>
                                    <p:anim calcmode="lin" valueType="num">
                                      <p:cBhvr additive="base">
                                        <p:cTn id="67" dur="500" fill="hold"/>
                                        <p:tgtEl>
                                          <p:spTgt spid="1048"/>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1" fill="hold" nodeType="clickEffect">
                                  <p:stCondLst>
                                    <p:cond delay="0"/>
                                  </p:stCondLst>
                                  <p:childTnLst>
                                    <p:set>
                                      <p:cBhvr>
                                        <p:cTn id="71" dur="1" fill="hold">
                                          <p:stCondLst>
                                            <p:cond delay="0"/>
                                          </p:stCondLst>
                                        </p:cTn>
                                        <p:tgtEl>
                                          <p:spTgt spid="1050"/>
                                        </p:tgtEl>
                                        <p:attrNameLst>
                                          <p:attrName>style.visibility</p:attrName>
                                        </p:attrNameLst>
                                      </p:cBhvr>
                                      <p:to>
                                        <p:strVal val="visible"/>
                                      </p:to>
                                    </p:set>
                                    <p:anim calcmode="lin" valueType="num">
                                      <p:cBhvr additive="base">
                                        <p:cTn id="72" dur="500" fill="hold"/>
                                        <p:tgtEl>
                                          <p:spTgt spid="1050"/>
                                        </p:tgtEl>
                                        <p:attrNameLst>
                                          <p:attrName>ppt_x</p:attrName>
                                        </p:attrNameLst>
                                      </p:cBhvr>
                                      <p:tavLst>
                                        <p:tav tm="0">
                                          <p:val>
                                            <p:strVal val="#ppt_x"/>
                                          </p:val>
                                        </p:tav>
                                        <p:tav tm="100000">
                                          <p:val>
                                            <p:strVal val="#ppt_x"/>
                                          </p:val>
                                        </p:tav>
                                      </p:tavLst>
                                    </p:anim>
                                    <p:anim calcmode="lin" valueType="num">
                                      <p:cBhvr additive="base">
                                        <p:cTn id="73" dur="500" fill="hold"/>
                                        <p:tgtEl>
                                          <p:spTgt spid="1050"/>
                                        </p:tgtEl>
                                        <p:attrNameLst>
                                          <p:attrName>ppt_y</p:attrName>
                                        </p:attrNameLst>
                                      </p:cBhvr>
                                      <p:tavLst>
                                        <p:tav tm="0">
                                          <p:val>
                                            <p:strVal val="0-#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6" fill="hold" nodeType="clickEffect">
                                  <p:stCondLst>
                                    <p:cond delay="0"/>
                                  </p:stCondLst>
                                  <p:childTnLst>
                                    <p:set>
                                      <p:cBhvr>
                                        <p:cTn id="77" dur="1" fill="hold">
                                          <p:stCondLst>
                                            <p:cond delay="0"/>
                                          </p:stCondLst>
                                        </p:cTn>
                                        <p:tgtEl>
                                          <p:spTgt spid="1052"/>
                                        </p:tgtEl>
                                        <p:attrNameLst>
                                          <p:attrName>style.visibility</p:attrName>
                                        </p:attrNameLst>
                                      </p:cBhvr>
                                      <p:to>
                                        <p:strVal val="visible"/>
                                      </p:to>
                                    </p:set>
                                    <p:anim calcmode="lin" valueType="num">
                                      <p:cBhvr additive="base">
                                        <p:cTn id="78" dur="500" fill="hold"/>
                                        <p:tgtEl>
                                          <p:spTgt spid="1052"/>
                                        </p:tgtEl>
                                        <p:attrNameLst>
                                          <p:attrName>ppt_x</p:attrName>
                                        </p:attrNameLst>
                                      </p:cBhvr>
                                      <p:tavLst>
                                        <p:tav tm="0">
                                          <p:val>
                                            <p:strVal val="1+#ppt_w/2"/>
                                          </p:val>
                                        </p:tav>
                                        <p:tav tm="100000">
                                          <p:val>
                                            <p:strVal val="#ppt_x"/>
                                          </p:val>
                                        </p:tav>
                                      </p:tavLst>
                                    </p:anim>
                                    <p:anim calcmode="lin" valueType="num">
                                      <p:cBhvr additive="base">
                                        <p:cTn id="79" dur="500" fill="hold"/>
                                        <p:tgtEl>
                                          <p:spTgt spid="1052"/>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12" fill="hold" nodeType="clickEffect">
                                  <p:stCondLst>
                                    <p:cond delay="0"/>
                                  </p:stCondLst>
                                  <p:childTnLst>
                                    <p:set>
                                      <p:cBhvr>
                                        <p:cTn id="83" dur="1" fill="hold">
                                          <p:stCondLst>
                                            <p:cond delay="0"/>
                                          </p:stCondLst>
                                        </p:cTn>
                                        <p:tgtEl>
                                          <p:spTgt spid="1054"/>
                                        </p:tgtEl>
                                        <p:attrNameLst>
                                          <p:attrName>style.visibility</p:attrName>
                                        </p:attrNameLst>
                                      </p:cBhvr>
                                      <p:to>
                                        <p:strVal val="visible"/>
                                      </p:to>
                                    </p:set>
                                    <p:anim calcmode="lin" valueType="num">
                                      <p:cBhvr additive="base">
                                        <p:cTn id="84" dur="500" fill="hold"/>
                                        <p:tgtEl>
                                          <p:spTgt spid="1054"/>
                                        </p:tgtEl>
                                        <p:attrNameLst>
                                          <p:attrName>ppt_x</p:attrName>
                                        </p:attrNameLst>
                                      </p:cBhvr>
                                      <p:tavLst>
                                        <p:tav tm="0">
                                          <p:val>
                                            <p:strVal val="0-#ppt_w/2"/>
                                          </p:val>
                                        </p:tav>
                                        <p:tav tm="100000">
                                          <p:val>
                                            <p:strVal val="#ppt_x"/>
                                          </p:val>
                                        </p:tav>
                                      </p:tavLst>
                                    </p:anim>
                                    <p:anim calcmode="lin" valueType="num">
                                      <p:cBhvr additive="base">
                                        <p:cTn id="85" dur="500" fill="hold"/>
                                        <p:tgtEl>
                                          <p:spTgt spid="1054"/>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3" fill="hold" nodeType="clickEffect">
                                  <p:stCondLst>
                                    <p:cond delay="0"/>
                                  </p:stCondLst>
                                  <p:childTnLst>
                                    <p:set>
                                      <p:cBhvr>
                                        <p:cTn id="89" dur="1" fill="hold">
                                          <p:stCondLst>
                                            <p:cond delay="0"/>
                                          </p:stCondLst>
                                        </p:cTn>
                                        <p:tgtEl>
                                          <p:spTgt spid="1056"/>
                                        </p:tgtEl>
                                        <p:attrNameLst>
                                          <p:attrName>style.visibility</p:attrName>
                                        </p:attrNameLst>
                                      </p:cBhvr>
                                      <p:to>
                                        <p:strVal val="visible"/>
                                      </p:to>
                                    </p:set>
                                    <p:anim calcmode="lin" valueType="num">
                                      <p:cBhvr additive="base">
                                        <p:cTn id="90" dur="500" fill="hold"/>
                                        <p:tgtEl>
                                          <p:spTgt spid="1056"/>
                                        </p:tgtEl>
                                        <p:attrNameLst>
                                          <p:attrName>ppt_x</p:attrName>
                                        </p:attrNameLst>
                                      </p:cBhvr>
                                      <p:tavLst>
                                        <p:tav tm="0">
                                          <p:val>
                                            <p:strVal val="1+#ppt_w/2"/>
                                          </p:val>
                                        </p:tav>
                                        <p:tav tm="100000">
                                          <p:val>
                                            <p:strVal val="#ppt_x"/>
                                          </p:val>
                                        </p:tav>
                                      </p:tavLst>
                                    </p:anim>
                                    <p:anim calcmode="lin" valueType="num">
                                      <p:cBhvr additive="base">
                                        <p:cTn id="91" dur="500" fill="hold"/>
                                        <p:tgtEl>
                                          <p:spTgt spid="1056"/>
                                        </p:tgtEl>
                                        <p:attrNameLst>
                                          <p:attrName>ppt_y</p:attrName>
                                        </p:attrNameLst>
                                      </p:cBhvr>
                                      <p:tavLst>
                                        <p:tav tm="0">
                                          <p:val>
                                            <p:strVal val="0-#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8" fill="hold" nodeType="clickEffect">
                                  <p:stCondLst>
                                    <p:cond delay="0"/>
                                  </p:stCondLst>
                                  <p:childTnLst>
                                    <p:set>
                                      <p:cBhvr>
                                        <p:cTn id="95" dur="1" fill="hold">
                                          <p:stCondLst>
                                            <p:cond delay="0"/>
                                          </p:stCondLst>
                                        </p:cTn>
                                        <p:tgtEl>
                                          <p:spTgt spid="4"/>
                                        </p:tgtEl>
                                        <p:attrNameLst>
                                          <p:attrName>style.visibility</p:attrName>
                                        </p:attrNameLst>
                                      </p:cBhvr>
                                      <p:to>
                                        <p:strVal val="visible"/>
                                      </p:to>
                                    </p:set>
                                    <p:anim calcmode="lin" valueType="num">
                                      <p:cBhvr additive="base">
                                        <p:cTn id="96" dur="500" fill="hold"/>
                                        <p:tgtEl>
                                          <p:spTgt spid="4"/>
                                        </p:tgtEl>
                                        <p:attrNameLst>
                                          <p:attrName>ppt_x</p:attrName>
                                        </p:attrNameLst>
                                      </p:cBhvr>
                                      <p:tavLst>
                                        <p:tav tm="0">
                                          <p:val>
                                            <p:strVal val="0-#ppt_w/2"/>
                                          </p:val>
                                        </p:tav>
                                        <p:tav tm="100000">
                                          <p:val>
                                            <p:strVal val="#ppt_x"/>
                                          </p:val>
                                        </p:tav>
                                      </p:tavLst>
                                    </p:anim>
                                    <p:anim calcmode="lin" valueType="num">
                                      <p:cBhvr additive="base">
                                        <p:cTn id="9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5"/>
                                        </p:tgtEl>
                                        <p:attrNameLst>
                                          <p:attrName>style.visibility</p:attrName>
                                        </p:attrNameLst>
                                      </p:cBhvr>
                                      <p:to>
                                        <p:strVal val="visible"/>
                                      </p:to>
                                    </p:set>
                                    <p:anim calcmode="lin" valueType="num">
                                      <p:cBhvr additive="base">
                                        <p:cTn id="102" dur="500" fill="hold"/>
                                        <p:tgtEl>
                                          <p:spTgt spid="5"/>
                                        </p:tgtEl>
                                        <p:attrNameLst>
                                          <p:attrName>ppt_x</p:attrName>
                                        </p:attrNameLst>
                                      </p:cBhvr>
                                      <p:tavLst>
                                        <p:tav tm="0">
                                          <p:val>
                                            <p:strVal val="#ppt_x"/>
                                          </p:val>
                                        </p:tav>
                                        <p:tav tm="100000">
                                          <p:val>
                                            <p:strVal val="#ppt_x"/>
                                          </p:val>
                                        </p:tav>
                                      </p:tavLst>
                                    </p:anim>
                                    <p:anim calcmode="lin" valueType="num">
                                      <p:cBhvr additive="base">
                                        <p:cTn id="10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7735712"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251" y="2325188"/>
            <a:ext cx="6043749" cy="4532812"/>
          </a:xfrm>
          <a:prstGeom prst="rect">
            <a:avLst/>
          </a:prstGeom>
        </p:spPr>
      </p:pic>
    </p:spTree>
    <p:extLst>
      <p:ext uri="{BB962C8B-B14F-4D97-AF65-F5344CB8AC3E}">
        <p14:creationId xmlns:p14="http://schemas.microsoft.com/office/powerpoint/2010/main" val="268469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6096000" cy="4572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055813"/>
            <a:ext cx="6083651" cy="4562738"/>
          </a:xfrm>
          <a:prstGeom prst="rect">
            <a:avLst/>
          </a:prstGeom>
        </p:spPr>
      </p:pic>
    </p:spTree>
    <p:extLst>
      <p:ext uri="{BB962C8B-B14F-4D97-AF65-F5344CB8AC3E}">
        <p14:creationId xmlns:p14="http://schemas.microsoft.com/office/powerpoint/2010/main" val="109089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075425" y="-1075424"/>
            <a:ext cx="3933540" cy="608438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097962" y="1670830"/>
            <a:ext cx="3667708" cy="6520370"/>
          </a:xfrm>
          <a:prstGeom prst="rect">
            <a:avLst/>
          </a:prstGeom>
        </p:spPr>
      </p:pic>
    </p:spTree>
    <p:extLst>
      <p:ext uri="{BB962C8B-B14F-4D97-AF65-F5344CB8AC3E}">
        <p14:creationId xmlns:p14="http://schemas.microsoft.com/office/powerpoint/2010/main" val="219426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p:txBody>
          <a:bodyPr/>
          <a:lstStyle/>
          <a:p>
            <a:endParaRPr lang="en-US"/>
          </a:p>
        </p:txBody>
      </p:sp>
      <p:pic>
        <p:nvPicPr>
          <p:cNvPr id="5" name="Picture 4" descr="Image may contain: one or more people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06" y="689958"/>
            <a:ext cx="6254024" cy="4690519"/>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8522" y="3498583"/>
            <a:ext cx="4826410" cy="4826410"/>
          </a:xfr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6320"/>
          <a:stretch/>
        </p:blipFill>
        <p:spPr>
          <a:xfrm>
            <a:off x="6855523" y="0"/>
            <a:ext cx="5336477" cy="4827332"/>
          </a:xfrm>
          <a:prstGeom prst="rect">
            <a:avLst/>
          </a:prstGeom>
        </p:spPr>
      </p:pic>
    </p:spTree>
    <p:extLst>
      <p:ext uri="{BB962C8B-B14F-4D97-AF65-F5344CB8AC3E}">
        <p14:creationId xmlns:p14="http://schemas.microsoft.com/office/powerpoint/2010/main" val="270753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a:off x="4777067" y="1360350"/>
            <a:ext cx="6097811" cy="689247"/>
          </a:xfrm>
        </p:spPr>
        <p:txBody>
          <a:bodyPr>
            <a:normAutofit fontScale="90000"/>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descr="Image may contain: 1 p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46973" cy="726263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may contain: 1 person, sitting and in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5173" y="1704974"/>
            <a:ext cx="9144000" cy="515302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may contain: 2 people, people smiling, selfie, closeup and ind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4442" y="-188973"/>
            <a:ext cx="5291398" cy="5302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06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0" presetClass="entr" presetSubtype="0" fill="hold" nodeType="withEffect">
                                  <p:stCondLst>
                                    <p:cond delay="500"/>
                                  </p:stCondLst>
                                  <p:childTnLst>
                                    <p:set>
                                      <p:cBhvr>
                                        <p:cTn id="8" dur="1" fill="hold">
                                          <p:stCondLst>
                                            <p:cond delay="0"/>
                                          </p:stCondLst>
                                        </p:cTn>
                                        <p:tgtEl>
                                          <p:spTgt spid="7174"/>
                                        </p:tgtEl>
                                        <p:attrNameLst>
                                          <p:attrName>style.visibility</p:attrName>
                                        </p:attrNameLst>
                                      </p:cBhvr>
                                      <p:to>
                                        <p:strVal val="visible"/>
                                      </p:to>
                                    </p:set>
                                    <p:animEffect transition="in" filter="fade">
                                      <p:cBhvr>
                                        <p:cTn id="9" dur="500"/>
                                        <p:tgtEl>
                                          <p:spTgt spid="7174"/>
                                        </p:tgtEl>
                                      </p:cBhvr>
                                    </p:animEffect>
                                  </p:childTnLst>
                                </p:cTn>
                              </p:par>
                              <p:par>
                                <p:cTn id="10" presetID="10" presetClass="entr" presetSubtype="0" fill="hold" nodeType="withEffect">
                                  <p:stCondLst>
                                    <p:cond delay="1000"/>
                                  </p:stCondLst>
                                  <p:childTnLst>
                                    <p:set>
                                      <p:cBhvr>
                                        <p:cTn id="11" dur="1" fill="hold">
                                          <p:stCondLst>
                                            <p:cond delay="0"/>
                                          </p:stCondLst>
                                        </p:cTn>
                                        <p:tgtEl>
                                          <p:spTgt spid="7172"/>
                                        </p:tgtEl>
                                        <p:attrNameLst>
                                          <p:attrName>style.visibility</p:attrName>
                                        </p:attrNameLst>
                                      </p:cBhvr>
                                      <p:to>
                                        <p:strVal val="visible"/>
                                      </p:to>
                                    </p:set>
                                    <p:animEffect transition="in" filter="fade">
                                      <p:cBhvr>
                                        <p:cTn id="12"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523784" y="1523784"/>
            <a:ext cx="6965869" cy="3918301"/>
          </a:xfrm>
        </p:spPr>
      </p:pic>
      <p:pic>
        <p:nvPicPr>
          <p:cNvPr id="16386" name="Picture 2" descr="Image may contain: 3 people, people smiling, people standing, tree and outdoor"/>
          <p:cNvPicPr>
            <a:picLocks noChangeAspect="1" noChangeArrowheads="1"/>
          </p:cNvPicPr>
          <p:nvPr/>
        </p:nvPicPr>
        <p:blipFill rotWithShape="1">
          <a:blip r:embed="rId3">
            <a:extLst>
              <a:ext uri="{28A0092B-C50C-407E-A947-70E740481C1C}">
                <a14:useLocalDpi xmlns:a14="http://schemas.microsoft.com/office/drawing/2010/main" val="0"/>
              </a:ext>
            </a:extLst>
          </a:blip>
          <a:srcRect r="60593"/>
          <a:stretch/>
        </p:blipFill>
        <p:spPr bwMode="auto">
          <a:xfrm>
            <a:off x="8218487" y="127097"/>
            <a:ext cx="3973513" cy="67116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4267" r="35264"/>
          <a:stretch/>
        </p:blipFill>
        <p:spPr>
          <a:xfrm>
            <a:off x="3918301" y="-70880"/>
            <a:ext cx="4300186" cy="7082151"/>
          </a:xfrm>
          <a:prstGeom prst="rect">
            <a:avLst/>
          </a:prstGeom>
        </p:spPr>
      </p:pic>
    </p:spTree>
    <p:extLst>
      <p:ext uri="{BB962C8B-B14F-4D97-AF65-F5344CB8AC3E}">
        <p14:creationId xmlns:p14="http://schemas.microsoft.com/office/powerpoint/2010/main" val="260984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4" name="Picture 4" descr="Image result for Whitworth University Office of Church Engag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4451" y="2968675"/>
            <a:ext cx="7067550" cy="45148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US" dirty="0"/>
          </a:p>
        </p:txBody>
      </p:sp>
      <p:pic>
        <p:nvPicPr>
          <p:cNvPr id="15362" name="Picture 2" descr="Image result for Whitworth University Office of Church Enga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7317"/>
            <a:ext cx="7495961" cy="34022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a:off x="1132114" y="3539612"/>
            <a:ext cx="4286251" cy="3635375"/>
          </a:xfrm>
        </p:spPr>
        <p:txBody>
          <a:bodyPr>
            <a:normAutofit/>
          </a:bodyPr>
          <a:lstStyle/>
          <a:p>
            <a:r>
              <a:rPr lang="en-US" sz="6000" b="1" dirty="0" smtClean="0">
                <a:solidFill>
                  <a:schemeClr val="bg1"/>
                </a:solidFill>
              </a:rPr>
              <a:t>Academy of Christian Discipleship</a:t>
            </a:r>
            <a:endParaRPr lang="en-US" sz="6000" b="1" dirty="0">
              <a:solidFill>
                <a:schemeClr val="bg1"/>
              </a:solidFill>
            </a:endParaRPr>
          </a:p>
        </p:txBody>
      </p:sp>
    </p:spTree>
    <p:extLst>
      <p:ext uri="{BB962C8B-B14F-4D97-AF65-F5344CB8AC3E}">
        <p14:creationId xmlns:p14="http://schemas.microsoft.com/office/powerpoint/2010/main" val="282064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2" name="Picture 4" descr="Image result for Life center, Spokane"/>
          <p:cNvPicPr>
            <a:picLocks noChangeAspect="1" noChangeArrowheads="1"/>
          </p:cNvPicPr>
          <p:nvPr/>
        </p:nvPicPr>
        <p:blipFill rotWithShape="1">
          <a:blip r:embed="rId2">
            <a:extLst>
              <a:ext uri="{28A0092B-C50C-407E-A947-70E740481C1C}">
                <a14:useLocalDpi xmlns:a14="http://schemas.microsoft.com/office/drawing/2010/main" val="0"/>
              </a:ext>
            </a:extLst>
          </a:blip>
          <a:srcRect r="23636"/>
          <a:stretch/>
        </p:blipFill>
        <p:spPr bwMode="auto">
          <a:xfrm>
            <a:off x="0" y="2738437"/>
            <a:ext cx="6400800" cy="4191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rot="20602741">
            <a:off x="114448" y="313721"/>
            <a:ext cx="5781368" cy="1976284"/>
          </a:xfrm>
        </p:spPr>
        <p:txBody>
          <a:bodyPr/>
          <a:lstStyle/>
          <a:p>
            <a:pPr algn="ctr"/>
            <a:r>
              <a:rPr lang="en-US" b="1" dirty="0" smtClean="0">
                <a:solidFill>
                  <a:schemeClr val="bg1"/>
                </a:solidFill>
              </a:rPr>
              <a:t>$70,000 </a:t>
            </a:r>
            <a:br>
              <a:rPr lang="en-US" b="1" dirty="0" smtClean="0">
                <a:solidFill>
                  <a:schemeClr val="bg1"/>
                </a:solidFill>
              </a:rPr>
            </a:br>
            <a:r>
              <a:rPr lang="en-US" b="1" dirty="0" smtClean="0">
                <a:solidFill>
                  <a:schemeClr val="bg1"/>
                </a:solidFill>
              </a:rPr>
              <a:t>No-Interest Loans from</a:t>
            </a:r>
            <a:br>
              <a:rPr lang="en-US" b="1" dirty="0" smtClean="0">
                <a:solidFill>
                  <a:schemeClr val="bg1"/>
                </a:solidFill>
              </a:rPr>
            </a:br>
            <a:r>
              <a:rPr lang="en-US" b="1" dirty="0" smtClean="0">
                <a:solidFill>
                  <a:schemeClr val="bg1"/>
                </a:solidFill>
              </a:rPr>
              <a:t>Mosaic Members</a:t>
            </a:r>
            <a:endParaRPr lang="en-US" b="1" dirty="0">
              <a:solidFill>
                <a:schemeClr val="bg1"/>
              </a:solidFill>
            </a:endParaRPr>
          </a:p>
        </p:txBody>
      </p:sp>
      <p:pic>
        <p:nvPicPr>
          <p:cNvPr id="17410" name="Picture 2" descr="http://www.mosaicspokane.com/monkimage.php?mediaDirectory=mediafiles&amp;mediaId=5346085&amp;fileName=giving-grid-heart-banner-1210-update-sm-1440-0-0-0.jpg"/>
          <p:cNvPicPr>
            <a:picLocks noChangeAspect="1" noChangeArrowheads="1"/>
          </p:cNvPicPr>
          <p:nvPr/>
        </p:nvPicPr>
        <p:blipFill rotWithShape="1">
          <a:blip r:embed="rId3">
            <a:extLst>
              <a:ext uri="{28A0092B-C50C-407E-A947-70E740481C1C}">
                <a14:useLocalDpi xmlns:a14="http://schemas.microsoft.com/office/drawing/2010/main" val="0"/>
              </a:ext>
            </a:extLst>
          </a:blip>
          <a:srcRect r="58124"/>
          <a:stretch/>
        </p:blipFill>
        <p:spPr bwMode="auto">
          <a:xfrm>
            <a:off x="7319496" y="0"/>
            <a:ext cx="4872503" cy="464608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 xmlns:a16="http://schemas.microsoft.com/office/drawing/2014/main" id="{7C8504D4-99E3-4E1A-B4C2-E089C920933A}"/>
              </a:ext>
            </a:extLst>
          </p:cNvPr>
          <p:cNvSpPr txBox="1">
            <a:spLocks/>
          </p:cNvSpPr>
          <p:nvPr/>
        </p:nvSpPr>
        <p:spPr>
          <a:xfrm rot="845614">
            <a:off x="294268" y="2752861"/>
            <a:ext cx="5781368" cy="19762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rPr>
              <a:t>$25,000 </a:t>
            </a:r>
            <a:br>
              <a:rPr lang="en-US" b="1" dirty="0" smtClean="0">
                <a:solidFill>
                  <a:schemeClr val="bg1"/>
                </a:solidFill>
              </a:rPr>
            </a:br>
            <a:r>
              <a:rPr lang="en-US" b="1" dirty="0" smtClean="0">
                <a:solidFill>
                  <a:schemeClr val="bg1"/>
                </a:solidFill>
              </a:rPr>
              <a:t>Gift from Life center</a:t>
            </a:r>
            <a:endParaRPr lang="en-US" b="1" dirty="0">
              <a:solidFill>
                <a:schemeClr val="bg1"/>
              </a:solidFill>
            </a:endParaRPr>
          </a:p>
        </p:txBody>
      </p:sp>
      <p:sp>
        <p:nvSpPr>
          <p:cNvPr id="10" name="Title 1">
            <a:extLst>
              <a:ext uri="{FF2B5EF4-FFF2-40B4-BE49-F238E27FC236}">
                <a16:creationId xmlns="" xmlns:a16="http://schemas.microsoft.com/office/drawing/2014/main" id="{7C8504D4-99E3-4E1A-B4C2-E089C920933A}"/>
              </a:ext>
            </a:extLst>
          </p:cNvPr>
          <p:cNvSpPr txBox="1">
            <a:spLocks/>
          </p:cNvSpPr>
          <p:nvPr/>
        </p:nvSpPr>
        <p:spPr>
          <a:xfrm>
            <a:off x="6229244" y="4833937"/>
            <a:ext cx="5781368" cy="19762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rPr>
              <a:t>$42,000 </a:t>
            </a:r>
            <a:br>
              <a:rPr lang="en-US" b="1" dirty="0" smtClean="0">
                <a:solidFill>
                  <a:schemeClr val="bg1"/>
                </a:solidFill>
              </a:rPr>
            </a:br>
            <a:r>
              <a:rPr lang="en-US" b="1" dirty="0" smtClean="0">
                <a:solidFill>
                  <a:schemeClr val="bg1"/>
                </a:solidFill>
              </a:rPr>
              <a:t>Total Building Fund Gifts</a:t>
            </a:r>
            <a:endParaRPr lang="en-US" b="1" dirty="0">
              <a:solidFill>
                <a:schemeClr val="bg1"/>
              </a:solidFill>
            </a:endParaRPr>
          </a:p>
        </p:txBody>
      </p:sp>
    </p:spTree>
    <p:extLst>
      <p:ext uri="{BB962C8B-B14F-4D97-AF65-F5344CB8AC3E}">
        <p14:creationId xmlns:p14="http://schemas.microsoft.com/office/powerpoint/2010/main" val="314075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0"/>
                                        </p:tgtEl>
                                        <p:attrNameLst>
                                          <p:attrName>style.visibility</p:attrName>
                                        </p:attrNameLst>
                                      </p:cBhvr>
                                      <p:to>
                                        <p:strVal val="visible"/>
                                      </p:to>
                                    </p:set>
                                  </p:childTnLst>
                                </p:cTn>
                              </p:par>
                              <p:par>
                                <p:cTn id="9" presetID="2" presetClass="entr" presetSubtype="9" fill="hold" grpId="0" nodeType="withEffect">
                                  <p:stCondLst>
                                    <p:cond delay="1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3000"/>
                                  </p:stCondLst>
                                  <p:childTnLst>
                                    <p:set>
                                      <p:cBhvr>
                                        <p:cTn id="14" dur="1" fill="hold">
                                          <p:stCondLst>
                                            <p:cond delay="0"/>
                                          </p:stCondLst>
                                        </p:cTn>
                                        <p:tgtEl>
                                          <p:spTgt spid="17412"/>
                                        </p:tgtEl>
                                        <p:attrNameLst>
                                          <p:attrName>style.visibility</p:attrName>
                                        </p:attrNameLst>
                                      </p:cBhvr>
                                      <p:to>
                                        <p:strVal val="visible"/>
                                      </p:to>
                                    </p:set>
                                    <p:anim calcmode="lin" valueType="num">
                                      <p:cBhvr additive="base">
                                        <p:cTn id="15" dur="500" fill="hold"/>
                                        <p:tgtEl>
                                          <p:spTgt spid="17412"/>
                                        </p:tgtEl>
                                        <p:attrNameLst>
                                          <p:attrName>ppt_x</p:attrName>
                                        </p:attrNameLst>
                                      </p:cBhvr>
                                      <p:tavLst>
                                        <p:tav tm="0">
                                          <p:val>
                                            <p:strVal val="#ppt_x"/>
                                          </p:val>
                                        </p:tav>
                                        <p:tav tm="100000">
                                          <p:val>
                                            <p:strVal val="#ppt_x"/>
                                          </p:val>
                                        </p:tav>
                                      </p:tavLst>
                                    </p:anim>
                                    <p:anim calcmode="lin" valueType="num">
                                      <p:cBhvr additive="base">
                                        <p:cTn id="16" dur="500" fill="hold"/>
                                        <p:tgtEl>
                                          <p:spTgt spid="174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p:txBody>
          <a:bodyPr/>
          <a:lstStyle/>
          <a:p>
            <a:endParaRPr lang="en-US" dirty="0"/>
          </a:p>
        </p:txBody>
      </p:sp>
      <p:pic>
        <p:nvPicPr>
          <p:cNvPr id="6146" name="Picture 2" descr="Image may contain: 1 person, sitting, table and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83672">
            <a:off x="-306774" y="1350873"/>
            <a:ext cx="7374194" cy="415566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67420" y="13698"/>
            <a:ext cx="5124580" cy="6830016"/>
          </a:xfrm>
          <a:prstGeom prst="rect">
            <a:avLst/>
          </a:prstGeom>
        </p:spPr>
      </p:pic>
    </p:spTree>
    <p:extLst>
      <p:ext uri="{BB962C8B-B14F-4D97-AF65-F5344CB8AC3E}">
        <p14:creationId xmlns:p14="http://schemas.microsoft.com/office/powerpoint/2010/main" val="294364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47" presetClass="entr" presetSubtype="0" fill="hold" nodeType="withEffect">
                                  <p:stCondLst>
                                    <p:cond delay="2000"/>
                                  </p:stCondLst>
                                  <p:childTnLst>
                                    <p:set>
                                      <p:cBhvr>
                                        <p:cTn id="8" dur="1" fill="hold">
                                          <p:stCondLst>
                                            <p:cond delay="0"/>
                                          </p:stCondLst>
                                        </p:cTn>
                                        <p:tgtEl>
                                          <p:spTgt spid="6146"/>
                                        </p:tgtEl>
                                        <p:attrNameLst>
                                          <p:attrName>style.visibility</p:attrName>
                                        </p:attrNameLst>
                                      </p:cBhvr>
                                      <p:to>
                                        <p:strVal val="visible"/>
                                      </p:to>
                                    </p:set>
                                    <p:animEffect transition="in" filter="fade">
                                      <p:cBhvr>
                                        <p:cTn id="9" dur="1000"/>
                                        <p:tgtEl>
                                          <p:spTgt spid="6146"/>
                                        </p:tgtEl>
                                      </p:cBhvr>
                                    </p:animEffect>
                                    <p:anim calcmode="lin" valueType="num">
                                      <p:cBhvr>
                                        <p:cTn id="10" dur="1000" fill="hold"/>
                                        <p:tgtEl>
                                          <p:spTgt spid="6146"/>
                                        </p:tgtEl>
                                        <p:attrNameLst>
                                          <p:attrName>ppt_x</p:attrName>
                                        </p:attrNameLst>
                                      </p:cBhvr>
                                      <p:tavLst>
                                        <p:tav tm="0">
                                          <p:val>
                                            <p:strVal val="#ppt_x"/>
                                          </p:val>
                                        </p:tav>
                                        <p:tav tm="100000">
                                          <p:val>
                                            <p:strVal val="#ppt_x"/>
                                          </p:val>
                                        </p:tav>
                                      </p:tavLst>
                                    </p:anim>
                                    <p:anim calcmode="lin" valueType="num">
                                      <p:cBhvr>
                                        <p:cTn id="11"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a:off x="353961" y="0"/>
            <a:ext cx="11838039" cy="6858000"/>
          </a:xfrm>
        </p:spPr>
        <p:txBody>
          <a:bodyPr>
            <a:noAutofit/>
          </a:bodyPr>
          <a:lstStyle/>
          <a:p>
            <a:pPr lvl="0"/>
            <a:r>
              <a:rPr lang="en-US" b="1" dirty="0" smtClean="0">
                <a:solidFill>
                  <a:schemeClr val="bg1"/>
                </a:solidFill>
                <a:latin typeface="+mn-lt"/>
              </a:rPr>
              <a:t>Deuteronomy </a:t>
            </a:r>
            <a:r>
              <a:rPr lang="en-US" b="1" dirty="0">
                <a:solidFill>
                  <a:schemeClr val="bg1"/>
                </a:solidFill>
                <a:latin typeface="+mn-lt"/>
              </a:rPr>
              <a:t>5:15—“</a:t>
            </a:r>
            <a:r>
              <a:rPr lang="en-US" b="1" i="1" dirty="0">
                <a:solidFill>
                  <a:schemeClr val="bg1"/>
                </a:solidFill>
                <a:latin typeface="+mn-lt"/>
              </a:rPr>
              <a:t>Remember</a:t>
            </a:r>
            <a:r>
              <a:rPr lang="en-US" i="1" dirty="0">
                <a:solidFill>
                  <a:schemeClr val="bg1"/>
                </a:solidFill>
                <a:latin typeface="+mn-lt"/>
              </a:rPr>
              <a:t> that </a:t>
            </a:r>
            <a:r>
              <a:rPr lang="en-US" i="1" u="sng" dirty="0">
                <a:solidFill>
                  <a:schemeClr val="bg1"/>
                </a:solidFill>
                <a:latin typeface="+mn-lt"/>
              </a:rPr>
              <a:t>you were slaves</a:t>
            </a:r>
            <a:r>
              <a:rPr lang="en-US" i="1" dirty="0">
                <a:solidFill>
                  <a:schemeClr val="bg1"/>
                </a:solidFill>
                <a:latin typeface="+mn-lt"/>
              </a:rPr>
              <a:t> in Egypt and that the </a:t>
            </a:r>
            <a:r>
              <a:rPr lang="en-US" i="1" cap="small" dirty="0">
                <a:solidFill>
                  <a:schemeClr val="bg1"/>
                </a:solidFill>
                <a:latin typeface="+mn-lt"/>
              </a:rPr>
              <a:t>Lord</a:t>
            </a:r>
            <a:r>
              <a:rPr lang="en-US" i="1" dirty="0">
                <a:solidFill>
                  <a:schemeClr val="bg1"/>
                </a:solidFill>
                <a:latin typeface="+mn-lt"/>
              </a:rPr>
              <a:t> your God brought you out of there with a mighty hand and an outstretched arm</a:t>
            </a:r>
            <a:r>
              <a:rPr lang="en-US" dirty="0" smtClean="0">
                <a:solidFill>
                  <a:schemeClr val="bg1"/>
                </a:solidFill>
                <a:latin typeface="+mn-lt"/>
              </a:rPr>
              <a:t>.”</a:t>
            </a:r>
            <a:r>
              <a:rPr lang="en-US" dirty="0">
                <a:solidFill>
                  <a:schemeClr val="bg1"/>
                </a:solidFill>
                <a:latin typeface="+mn-lt"/>
              </a:rPr>
              <a:t/>
            </a:r>
            <a:br>
              <a:rPr lang="en-US" dirty="0">
                <a:solidFill>
                  <a:schemeClr val="bg1"/>
                </a:solidFill>
                <a:latin typeface="+mn-lt"/>
              </a:rPr>
            </a:br>
            <a:r>
              <a:rPr lang="en-US" b="1" dirty="0">
                <a:solidFill>
                  <a:schemeClr val="bg1"/>
                </a:solidFill>
                <a:latin typeface="+mn-lt"/>
              </a:rPr>
              <a:t>Ephesians 2:12, 13</a:t>
            </a:r>
            <a:r>
              <a:rPr lang="en-US" b="1" i="1" dirty="0">
                <a:solidFill>
                  <a:schemeClr val="bg1"/>
                </a:solidFill>
                <a:latin typeface="+mn-lt"/>
              </a:rPr>
              <a:t>—“Remember</a:t>
            </a:r>
            <a:r>
              <a:rPr lang="en-US" i="1" dirty="0">
                <a:solidFill>
                  <a:schemeClr val="bg1"/>
                </a:solidFill>
                <a:latin typeface="+mn-lt"/>
              </a:rPr>
              <a:t> that at that time </a:t>
            </a:r>
            <a:r>
              <a:rPr lang="en-US" i="1" u="sng" dirty="0">
                <a:solidFill>
                  <a:schemeClr val="bg1"/>
                </a:solidFill>
                <a:latin typeface="+mn-lt"/>
              </a:rPr>
              <a:t>you were separate from Christ</a:t>
            </a:r>
            <a:r>
              <a:rPr lang="en-US" i="1" dirty="0">
                <a:solidFill>
                  <a:schemeClr val="bg1"/>
                </a:solidFill>
                <a:latin typeface="+mn-lt"/>
              </a:rPr>
              <a:t>, excluded from citizenship in Israel and foreigners to the covenants of the promise, without hope and without God in the world. </a:t>
            </a:r>
            <a:r>
              <a:rPr lang="en-US" b="1" i="1" baseline="30000" dirty="0">
                <a:solidFill>
                  <a:schemeClr val="bg1"/>
                </a:solidFill>
                <a:latin typeface="+mn-lt"/>
              </a:rPr>
              <a:t>13 </a:t>
            </a:r>
            <a:r>
              <a:rPr lang="en-US" i="1" dirty="0">
                <a:solidFill>
                  <a:schemeClr val="bg1"/>
                </a:solidFill>
                <a:latin typeface="+mn-lt"/>
              </a:rPr>
              <a:t>But now in Christ Jesus you who once were far away have been brought near by the blood of Christ</a:t>
            </a:r>
            <a:r>
              <a:rPr lang="en-US" i="1" dirty="0" smtClean="0">
                <a:solidFill>
                  <a:schemeClr val="bg1"/>
                </a:solidFill>
                <a:latin typeface="+mn-lt"/>
              </a:rPr>
              <a:t>.”</a:t>
            </a:r>
            <a:endParaRPr lang="en-US" dirty="0">
              <a:solidFill>
                <a:schemeClr val="bg1"/>
              </a:solidFill>
              <a:latin typeface="+mn-lt"/>
            </a:endParaRPr>
          </a:p>
        </p:txBody>
      </p:sp>
    </p:spTree>
    <p:extLst>
      <p:ext uri="{BB962C8B-B14F-4D97-AF65-F5344CB8AC3E}">
        <p14:creationId xmlns:p14="http://schemas.microsoft.com/office/powerpoint/2010/main" val="77541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p:txBody>
          <a:bodyPr/>
          <a:lstStyle/>
          <a:p>
            <a:endParaRPr lang="en-US"/>
          </a:p>
        </p:txBody>
      </p:sp>
      <p:pic>
        <p:nvPicPr>
          <p:cNvPr id="3074" name="Picture 2" descr="Image may contain: 2 people, people smiling, people standing, people sitting, hat and sho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720"/>
            <a:ext cx="3808046" cy="69237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may contain: 1 person, smiling, hat and out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956" y="2385900"/>
            <a:ext cx="4472099" cy="44721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may contain: 1 person, smiling, closeup"/>
          <p:cNvPicPr>
            <a:picLocks noChangeAspect="1" noChangeArrowheads="1"/>
          </p:cNvPicPr>
          <p:nvPr/>
        </p:nvPicPr>
        <p:blipFill rotWithShape="1">
          <a:blip r:embed="rId4">
            <a:extLst>
              <a:ext uri="{28A0092B-C50C-407E-A947-70E740481C1C}">
                <a14:useLocalDpi xmlns:a14="http://schemas.microsoft.com/office/drawing/2010/main" val="0"/>
              </a:ext>
            </a:extLst>
          </a:blip>
          <a:srcRect b="39333"/>
          <a:stretch/>
        </p:blipFill>
        <p:spPr bwMode="auto">
          <a:xfrm>
            <a:off x="3808046" y="0"/>
            <a:ext cx="3933820" cy="4306529"/>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r="76537"/>
          <a:stretch/>
        </p:blipFill>
        <p:spPr>
          <a:xfrm>
            <a:off x="9862989" y="0"/>
            <a:ext cx="2350976" cy="6315338"/>
          </a:xfrm>
        </p:spPr>
      </p:pic>
    </p:spTree>
    <p:extLst>
      <p:ext uri="{BB962C8B-B14F-4D97-AF65-F5344CB8AC3E}">
        <p14:creationId xmlns:p14="http://schemas.microsoft.com/office/powerpoint/2010/main" val="40410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par>
                                <p:cTn id="7" presetID="10" presetClass="entr" presetSubtype="0" fill="hold" nodeType="withEffect">
                                  <p:stCondLst>
                                    <p:cond delay="1500"/>
                                  </p:stCondLst>
                                  <p:childTnLst>
                                    <p:set>
                                      <p:cBhvr>
                                        <p:cTn id="8" dur="1" fill="hold">
                                          <p:stCondLst>
                                            <p:cond delay="0"/>
                                          </p:stCondLst>
                                        </p:cTn>
                                        <p:tgtEl>
                                          <p:spTgt spid="3078"/>
                                        </p:tgtEl>
                                        <p:attrNameLst>
                                          <p:attrName>style.visibility</p:attrName>
                                        </p:attrNameLst>
                                      </p:cBhvr>
                                      <p:to>
                                        <p:strVal val="visible"/>
                                      </p:to>
                                    </p:set>
                                    <p:animEffect transition="in" filter="fade">
                                      <p:cBhvr>
                                        <p:cTn id="9" dur="500"/>
                                        <p:tgtEl>
                                          <p:spTgt spid="3078"/>
                                        </p:tgtEl>
                                      </p:cBhvr>
                                    </p:animEffect>
                                  </p:childTnLst>
                                </p:cTn>
                              </p:par>
                              <p:par>
                                <p:cTn id="10" presetID="10" presetClass="entr" presetSubtype="0" fill="hold" nodeType="withEffect">
                                  <p:stCondLst>
                                    <p:cond delay="3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600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a:off x="690716" y="630597"/>
            <a:ext cx="10901516" cy="5386745"/>
          </a:xfrm>
        </p:spPr>
        <p:txBody>
          <a:bodyPr>
            <a:noAutofit/>
          </a:bodyPr>
          <a:lstStyle/>
          <a:p>
            <a:r>
              <a:rPr lang="en-US" b="1" dirty="0">
                <a:solidFill>
                  <a:schemeClr val="bg1"/>
                </a:solidFill>
                <a:latin typeface="+mn-lt"/>
              </a:rPr>
              <a:t>Psalm </a:t>
            </a:r>
            <a:r>
              <a:rPr lang="en-US" b="1" dirty="0" smtClean="0">
                <a:solidFill>
                  <a:schemeClr val="bg1"/>
                </a:solidFill>
                <a:latin typeface="+mn-lt"/>
              </a:rPr>
              <a:t>77:11</a:t>
            </a:r>
            <a:r>
              <a:rPr lang="en-US" b="1" i="1" dirty="0">
                <a:solidFill>
                  <a:schemeClr val="bg1"/>
                </a:solidFill>
                <a:latin typeface="+mn-lt"/>
              </a:rPr>
              <a:t/>
            </a:r>
            <a:br>
              <a:rPr lang="en-US" b="1" i="1" dirty="0">
                <a:solidFill>
                  <a:schemeClr val="bg1"/>
                </a:solidFill>
                <a:latin typeface="+mn-lt"/>
              </a:rPr>
            </a:br>
            <a:r>
              <a:rPr lang="en-US" i="1" dirty="0" smtClean="0">
                <a:solidFill>
                  <a:schemeClr val="bg1"/>
                </a:solidFill>
                <a:latin typeface="+mn-lt"/>
              </a:rPr>
              <a:t>“I </a:t>
            </a:r>
            <a:r>
              <a:rPr lang="en-US" i="1" dirty="0">
                <a:solidFill>
                  <a:schemeClr val="bg1"/>
                </a:solidFill>
                <a:latin typeface="+mn-lt"/>
              </a:rPr>
              <a:t>will </a:t>
            </a:r>
            <a:r>
              <a:rPr lang="en-US" b="1" i="1" dirty="0">
                <a:solidFill>
                  <a:schemeClr val="bg1"/>
                </a:solidFill>
                <a:latin typeface="+mn-lt"/>
              </a:rPr>
              <a:t>remember</a:t>
            </a:r>
            <a:r>
              <a:rPr lang="en-US" i="1" dirty="0">
                <a:solidFill>
                  <a:schemeClr val="bg1"/>
                </a:solidFill>
                <a:latin typeface="+mn-lt"/>
              </a:rPr>
              <a:t> the deeds of the </a:t>
            </a:r>
            <a:r>
              <a:rPr lang="en-US" i="1" cap="small" dirty="0">
                <a:solidFill>
                  <a:schemeClr val="bg1"/>
                </a:solidFill>
                <a:latin typeface="+mn-lt"/>
              </a:rPr>
              <a:t>Lord</a:t>
            </a:r>
            <a:r>
              <a:rPr lang="en-US" i="1" dirty="0">
                <a:solidFill>
                  <a:schemeClr val="bg1"/>
                </a:solidFill>
                <a:latin typeface="+mn-lt"/>
              </a:rPr>
              <a:t>; yes, I will </a:t>
            </a:r>
            <a:r>
              <a:rPr lang="en-US" b="1" i="1" dirty="0">
                <a:solidFill>
                  <a:schemeClr val="bg1"/>
                </a:solidFill>
                <a:latin typeface="+mn-lt"/>
              </a:rPr>
              <a:t>remember</a:t>
            </a:r>
            <a:r>
              <a:rPr lang="en-US" i="1" dirty="0">
                <a:solidFill>
                  <a:schemeClr val="bg1"/>
                </a:solidFill>
                <a:latin typeface="+mn-lt"/>
              </a:rPr>
              <a:t> your miracles of long ago</a:t>
            </a:r>
            <a:r>
              <a:rPr lang="en-US" i="1" dirty="0" smtClean="0">
                <a:solidFill>
                  <a:schemeClr val="bg1"/>
                </a:solidFill>
                <a:latin typeface="+mn-lt"/>
              </a:rPr>
              <a:t>.”</a:t>
            </a:r>
            <a:br>
              <a:rPr lang="en-US" i="1" dirty="0" smtClean="0">
                <a:solidFill>
                  <a:schemeClr val="bg1"/>
                </a:solidFill>
                <a:latin typeface="+mn-lt"/>
              </a:rPr>
            </a:br>
            <a:r>
              <a:rPr lang="en-US" i="1" dirty="0">
                <a:solidFill>
                  <a:schemeClr val="bg1"/>
                </a:solidFill>
                <a:latin typeface="+mn-lt"/>
              </a:rPr>
              <a:t/>
            </a:r>
            <a:br>
              <a:rPr lang="en-US" i="1" dirty="0">
                <a:solidFill>
                  <a:schemeClr val="bg1"/>
                </a:solidFill>
                <a:latin typeface="+mn-lt"/>
              </a:rPr>
            </a:br>
            <a:r>
              <a:rPr lang="en-US" b="1" dirty="0">
                <a:solidFill>
                  <a:schemeClr val="bg1"/>
                </a:solidFill>
                <a:latin typeface="+mn-lt"/>
              </a:rPr>
              <a:t>Psalm </a:t>
            </a:r>
            <a:r>
              <a:rPr lang="en-US" b="1" dirty="0" smtClean="0">
                <a:solidFill>
                  <a:schemeClr val="bg1"/>
                </a:solidFill>
                <a:latin typeface="+mn-lt"/>
              </a:rPr>
              <a:t>105:5</a:t>
            </a:r>
            <a:r>
              <a:rPr lang="en-US" i="1" dirty="0">
                <a:solidFill>
                  <a:schemeClr val="bg1"/>
                </a:solidFill>
                <a:latin typeface="+mn-lt"/>
              </a:rPr>
              <a:t/>
            </a:r>
            <a:br>
              <a:rPr lang="en-US" i="1" dirty="0">
                <a:solidFill>
                  <a:schemeClr val="bg1"/>
                </a:solidFill>
                <a:latin typeface="+mn-lt"/>
              </a:rPr>
            </a:br>
            <a:r>
              <a:rPr lang="en-US" i="1" dirty="0" smtClean="0">
                <a:solidFill>
                  <a:schemeClr val="bg1"/>
                </a:solidFill>
                <a:latin typeface="+mn-lt"/>
              </a:rPr>
              <a:t>“</a:t>
            </a:r>
            <a:r>
              <a:rPr lang="en-US" b="1" i="1" dirty="0" smtClean="0">
                <a:solidFill>
                  <a:schemeClr val="bg1"/>
                </a:solidFill>
                <a:latin typeface="+mn-lt"/>
              </a:rPr>
              <a:t>Remember</a:t>
            </a:r>
            <a:r>
              <a:rPr lang="en-US" i="1" dirty="0" smtClean="0">
                <a:solidFill>
                  <a:schemeClr val="bg1"/>
                </a:solidFill>
                <a:latin typeface="+mn-lt"/>
              </a:rPr>
              <a:t> </a:t>
            </a:r>
            <a:r>
              <a:rPr lang="en-US" i="1" dirty="0">
                <a:solidFill>
                  <a:schemeClr val="bg1"/>
                </a:solidFill>
                <a:latin typeface="+mn-lt"/>
              </a:rPr>
              <a:t>the wonders he has done, his miracles, and the judgments he pronounced</a:t>
            </a:r>
            <a:r>
              <a:rPr lang="en-US" i="1" dirty="0" smtClean="0">
                <a:solidFill>
                  <a:schemeClr val="bg1"/>
                </a:solidFill>
                <a:latin typeface="+mn-lt"/>
              </a:rPr>
              <a:t>….”</a:t>
            </a:r>
            <a:endParaRPr lang="en-US" dirty="0">
              <a:solidFill>
                <a:schemeClr val="bg1"/>
              </a:solidFill>
              <a:latin typeface="+mn-lt"/>
            </a:endParaRPr>
          </a:p>
        </p:txBody>
      </p:sp>
    </p:spTree>
    <p:extLst>
      <p:ext uri="{BB962C8B-B14F-4D97-AF65-F5344CB8AC3E}">
        <p14:creationId xmlns:p14="http://schemas.microsoft.com/office/powerpoint/2010/main" val="28304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a:off x="501445" y="512608"/>
            <a:ext cx="11238271" cy="5593223"/>
          </a:xfrm>
        </p:spPr>
        <p:txBody>
          <a:bodyPr>
            <a:noAutofit/>
          </a:bodyPr>
          <a:lstStyle/>
          <a:p>
            <a:pPr lvl="0"/>
            <a:r>
              <a:rPr lang="en-US" sz="4000" b="1" dirty="0">
                <a:solidFill>
                  <a:schemeClr val="bg1"/>
                </a:solidFill>
                <a:latin typeface="+mn-lt"/>
              </a:rPr>
              <a:t>Psalm 103:1-5</a:t>
            </a:r>
            <a:r>
              <a:rPr lang="en-US" sz="4000" b="1" i="1" dirty="0">
                <a:solidFill>
                  <a:schemeClr val="bg1"/>
                </a:solidFill>
                <a:latin typeface="+mn-lt"/>
              </a:rPr>
              <a:t>—</a:t>
            </a:r>
            <a:r>
              <a:rPr lang="en-US" sz="4000" b="1" dirty="0">
                <a:solidFill>
                  <a:schemeClr val="bg1"/>
                </a:solidFill>
                <a:latin typeface="+mn-lt"/>
              </a:rPr>
              <a:t/>
            </a:r>
            <a:br>
              <a:rPr lang="en-US" sz="4000" b="1" dirty="0">
                <a:solidFill>
                  <a:schemeClr val="bg1"/>
                </a:solidFill>
                <a:latin typeface="+mn-lt"/>
              </a:rPr>
            </a:br>
            <a:r>
              <a:rPr lang="en-US" sz="4000" b="1" i="1" dirty="0">
                <a:solidFill>
                  <a:schemeClr val="bg1"/>
                </a:solidFill>
                <a:latin typeface="+mn-lt"/>
              </a:rPr>
              <a:t>Praise the </a:t>
            </a:r>
            <a:r>
              <a:rPr lang="en-US" sz="4000" b="1" i="1" cap="small" dirty="0">
                <a:solidFill>
                  <a:schemeClr val="bg1"/>
                </a:solidFill>
                <a:latin typeface="+mn-lt"/>
              </a:rPr>
              <a:t>Lord</a:t>
            </a:r>
            <a:r>
              <a:rPr lang="en-US" sz="4000" b="1" i="1" dirty="0">
                <a:solidFill>
                  <a:schemeClr val="bg1"/>
                </a:solidFill>
                <a:latin typeface="+mn-lt"/>
              </a:rPr>
              <a:t>, my soul;</a:t>
            </a:r>
            <a:br>
              <a:rPr lang="en-US" sz="4000" b="1" i="1" dirty="0">
                <a:solidFill>
                  <a:schemeClr val="bg1"/>
                </a:solidFill>
                <a:latin typeface="+mn-lt"/>
              </a:rPr>
            </a:br>
            <a:r>
              <a:rPr lang="en-US" sz="4000" b="1" i="1" dirty="0">
                <a:solidFill>
                  <a:schemeClr val="bg1"/>
                </a:solidFill>
                <a:latin typeface="+mn-lt"/>
              </a:rPr>
              <a:t>    all my inmost being, praise his holy name.</a:t>
            </a:r>
            <a:br>
              <a:rPr lang="en-US" sz="4000" b="1" i="1" dirty="0">
                <a:solidFill>
                  <a:schemeClr val="bg1"/>
                </a:solidFill>
                <a:latin typeface="+mn-lt"/>
              </a:rPr>
            </a:br>
            <a:r>
              <a:rPr lang="en-US" sz="4000" b="1" i="1" baseline="30000" dirty="0">
                <a:solidFill>
                  <a:schemeClr val="bg1"/>
                </a:solidFill>
                <a:latin typeface="+mn-lt"/>
              </a:rPr>
              <a:t>2 </a:t>
            </a:r>
            <a:r>
              <a:rPr lang="en-US" sz="4000" b="1" i="1" dirty="0">
                <a:solidFill>
                  <a:schemeClr val="bg1"/>
                </a:solidFill>
                <a:latin typeface="+mn-lt"/>
              </a:rPr>
              <a:t>Praise the </a:t>
            </a:r>
            <a:r>
              <a:rPr lang="en-US" sz="4000" b="1" i="1" cap="small" dirty="0">
                <a:solidFill>
                  <a:schemeClr val="bg1"/>
                </a:solidFill>
                <a:latin typeface="+mn-lt"/>
              </a:rPr>
              <a:t>Lord</a:t>
            </a:r>
            <a:r>
              <a:rPr lang="en-US" sz="4000" b="1" i="1" dirty="0">
                <a:solidFill>
                  <a:schemeClr val="bg1"/>
                </a:solidFill>
                <a:latin typeface="+mn-lt"/>
              </a:rPr>
              <a:t>, my soul,</a:t>
            </a:r>
            <a:br>
              <a:rPr lang="en-US" sz="4000" b="1" i="1" dirty="0">
                <a:solidFill>
                  <a:schemeClr val="bg1"/>
                </a:solidFill>
                <a:latin typeface="+mn-lt"/>
              </a:rPr>
            </a:br>
            <a:r>
              <a:rPr lang="en-US" sz="4000" b="1" i="1" dirty="0">
                <a:solidFill>
                  <a:schemeClr val="bg1"/>
                </a:solidFill>
                <a:latin typeface="+mn-lt"/>
              </a:rPr>
              <a:t>    and </a:t>
            </a:r>
            <a:r>
              <a:rPr lang="en-US" sz="4000" b="1" i="1" u="sng" dirty="0">
                <a:solidFill>
                  <a:schemeClr val="bg1"/>
                </a:solidFill>
                <a:latin typeface="+mn-lt"/>
              </a:rPr>
              <a:t>forget not</a:t>
            </a:r>
            <a:r>
              <a:rPr lang="en-US" sz="4000" b="1" i="1" dirty="0">
                <a:solidFill>
                  <a:schemeClr val="bg1"/>
                </a:solidFill>
                <a:latin typeface="+mn-lt"/>
              </a:rPr>
              <a:t> all his benefits—</a:t>
            </a:r>
            <a:br>
              <a:rPr lang="en-US" sz="4000" b="1" i="1" dirty="0">
                <a:solidFill>
                  <a:schemeClr val="bg1"/>
                </a:solidFill>
                <a:latin typeface="+mn-lt"/>
              </a:rPr>
            </a:br>
            <a:r>
              <a:rPr lang="en-US" sz="4000" b="1" i="1" baseline="30000" dirty="0">
                <a:solidFill>
                  <a:schemeClr val="bg1"/>
                </a:solidFill>
                <a:latin typeface="+mn-lt"/>
              </a:rPr>
              <a:t>3 </a:t>
            </a:r>
            <a:r>
              <a:rPr lang="en-US" sz="4000" b="1" i="1" dirty="0">
                <a:solidFill>
                  <a:schemeClr val="bg1"/>
                </a:solidFill>
                <a:latin typeface="+mn-lt"/>
              </a:rPr>
              <a:t>who forgives all your sins</a:t>
            </a:r>
            <a:br>
              <a:rPr lang="en-US" sz="4000" b="1" i="1" dirty="0">
                <a:solidFill>
                  <a:schemeClr val="bg1"/>
                </a:solidFill>
                <a:latin typeface="+mn-lt"/>
              </a:rPr>
            </a:br>
            <a:r>
              <a:rPr lang="en-US" sz="4000" b="1" i="1" dirty="0">
                <a:solidFill>
                  <a:schemeClr val="bg1"/>
                </a:solidFill>
                <a:latin typeface="+mn-lt"/>
              </a:rPr>
              <a:t>    and heals all your diseases,</a:t>
            </a:r>
            <a:br>
              <a:rPr lang="en-US" sz="4000" b="1" i="1" dirty="0">
                <a:solidFill>
                  <a:schemeClr val="bg1"/>
                </a:solidFill>
                <a:latin typeface="+mn-lt"/>
              </a:rPr>
            </a:br>
            <a:r>
              <a:rPr lang="en-US" sz="4000" b="1" i="1" baseline="30000" dirty="0">
                <a:solidFill>
                  <a:schemeClr val="bg1"/>
                </a:solidFill>
                <a:latin typeface="+mn-lt"/>
              </a:rPr>
              <a:t>4 </a:t>
            </a:r>
            <a:r>
              <a:rPr lang="en-US" sz="4000" b="1" i="1" dirty="0">
                <a:solidFill>
                  <a:schemeClr val="bg1"/>
                </a:solidFill>
                <a:latin typeface="+mn-lt"/>
              </a:rPr>
              <a:t>who redeems your life from the pit</a:t>
            </a:r>
            <a:br>
              <a:rPr lang="en-US" sz="4000" b="1" i="1" dirty="0">
                <a:solidFill>
                  <a:schemeClr val="bg1"/>
                </a:solidFill>
                <a:latin typeface="+mn-lt"/>
              </a:rPr>
            </a:br>
            <a:r>
              <a:rPr lang="en-US" sz="4000" b="1" i="1" dirty="0">
                <a:solidFill>
                  <a:schemeClr val="bg1"/>
                </a:solidFill>
                <a:latin typeface="+mn-lt"/>
              </a:rPr>
              <a:t>    and crowns you with love and compassion,</a:t>
            </a:r>
            <a:br>
              <a:rPr lang="en-US" sz="4000" b="1" i="1" dirty="0">
                <a:solidFill>
                  <a:schemeClr val="bg1"/>
                </a:solidFill>
                <a:latin typeface="+mn-lt"/>
              </a:rPr>
            </a:br>
            <a:r>
              <a:rPr lang="en-US" sz="4000" b="1" i="1" baseline="30000" dirty="0">
                <a:solidFill>
                  <a:schemeClr val="bg1"/>
                </a:solidFill>
                <a:latin typeface="+mn-lt"/>
              </a:rPr>
              <a:t>5 </a:t>
            </a:r>
            <a:r>
              <a:rPr lang="en-US" sz="4000" b="1" i="1" dirty="0">
                <a:solidFill>
                  <a:schemeClr val="bg1"/>
                </a:solidFill>
                <a:latin typeface="+mn-lt"/>
              </a:rPr>
              <a:t>who satisfies your desires with good things</a:t>
            </a:r>
            <a:br>
              <a:rPr lang="en-US" sz="4000" b="1" i="1" dirty="0">
                <a:solidFill>
                  <a:schemeClr val="bg1"/>
                </a:solidFill>
                <a:latin typeface="+mn-lt"/>
              </a:rPr>
            </a:br>
            <a:r>
              <a:rPr lang="en-US" sz="4000" b="1" i="1" dirty="0">
                <a:solidFill>
                  <a:schemeClr val="bg1"/>
                </a:solidFill>
                <a:latin typeface="+mn-lt"/>
              </a:rPr>
              <a:t>    so that your youth is renewed like the eagle’s</a:t>
            </a:r>
            <a:r>
              <a:rPr lang="en-US" sz="4000" b="1" i="1" dirty="0" smtClean="0">
                <a:solidFill>
                  <a:schemeClr val="bg1"/>
                </a:solidFill>
                <a:latin typeface="+mn-lt"/>
              </a:rPr>
              <a:t>.</a:t>
            </a:r>
            <a:endParaRPr lang="en-US" sz="4000" b="1" dirty="0">
              <a:solidFill>
                <a:schemeClr val="bg1"/>
              </a:solidFill>
              <a:latin typeface="+mn-lt"/>
            </a:endParaRPr>
          </a:p>
        </p:txBody>
      </p:sp>
    </p:spTree>
    <p:extLst>
      <p:ext uri="{BB962C8B-B14F-4D97-AF65-F5344CB8AC3E}">
        <p14:creationId xmlns:p14="http://schemas.microsoft.com/office/powerpoint/2010/main" val="77267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a:off x="501445" y="512608"/>
            <a:ext cx="11238271" cy="5593223"/>
          </a:xfrm>
        </p:spPr>
        <p:txBody>
          <a:bodyPr>
            <a:noAutofit/>
          </a:bodyPr>
          <a:lstStyle/>
          <a:p>
            <a:pPr lvl="0"/>
            <a:r>
              <a:rPr lang="en-US" b="1" dirty="0">
                <a:solidFill>
                  <a:schemeClr val="bg1"/>
                </a:solidFill>
                <a:latin typeface="+mn-lt"/>
              </a:rPr>
              <a:t>John 15:20</a:t>
            </a:r>
            <a:r>
              <a:rPr lang="en-US" b="1" i="1" dirty="0">
                <a:solidFill>
                  <a:schemeClr val="bg1"/>
                </a:solidFill>
                <a:latin typeface="+mn-lt"/>
              </a:rPr>
              <a:t>—“Remember</a:t>
            </a:r>
            <a:r>
              <a:rPr lang="en-US" i="1" dirty="0">
                <a:solidFill>
                  <a:schemeClr val="bg1"/>
                </a:solidFill>
                <a:latin typeface="+mn-lt"/>
              </a:rPr>
              <a:t> what I told you: ‘A servant is not greater than his master.’ If they persecuted me, they will persecute you also. If they obeyed my teaching, they will obey yours also</a:t>
            </a:r>
            <a:r>
              <a:rPr lang="en-US" i="1" dirty="0" smtClean="0">
                <a:solidFill>
                  <a:schemeClr val="bg1"/>
                </a:solidFill>
                <a:latin typeface="+mn-lt"/>
              </a:rPr>
              <a:t>.”</a:t>
            </a:r>
            <a:br>
              <a:rPr lang="en-US" i="1" dirty="0" smtClean="0">
                <a:solidFill>
                  <a:schemeClr val="bg1"/>
                </a:solidFill>
                <a:latin typeface="+mn-lt"/>
              </a:rPr>
            </a:br>
            <a:r>
              <a:rPr lang="en-US" dirty="0">
                <a:solidFill>
                  <a:schemeClr val="bg1"/>
                </a:solidFill>
                <a:latin typeface="+mn-lt"/>
              </a:rPr>
              <a:t/>
            </a:r>
            <a:br>
              <a:rPr lang="en-US" dirty="0">
                <a:solidFill>
                  <a:schemeClr val="bg1"/>
                </a:solidFill>
                <a:latin typeface="+mn-lt"/>
              </a:rPr>
            </a:br>
            <a:r>
              <a:rPr lang="en-US" b="1" dirty="0">
                <a:solidFill>
                  <a:schemeClr val="bg1"/>
                </a:solidFill>
                <a:latin typeface="+mn-lt"/>
              </a:rPr>
              <a:t>2 Timothy </a:t>
            </a:r>
            <a:r>
              <a:rPr lang="en-US" b="1" dirty="0" smtClean="0">
                <a:solidFill>
                  <a:schemeClr val="bg1"/>
                </a:solidFill>
                <a:latin typeface="+mn-lt"/>
              </a:rPr>
              <a:t>2:8—</a:t>
            </a:r>
            <a:r>
              <a:rPr lang="en-US" b="1" i="1" dirty="0" smtClean="0">
                <a:solidFill>
                  <a:schemeClr val="bg1"/>
                </a:solidFill>
                <a:latin typeface="+mn-lt"/>
              </a:rPr>
              <a:t>Remember</a:t>
            </a:r>
            <a:r>
              <a:rPr lang="en-US" i="1" dirty="0">
                <a:solidFill>
                  <a:schemeClr val="bg1"/>
                </a:solidFill>
                <a:latin typeface="+mn-lt"/>
              </a:rPr>
              <a:t> Jesus Christ, raised from the dead, descended from David. This is my gospel</a:t>
            </a:r>
            <a:r>
              <a:rPr lang="en-US" i="1" dirty="0" smtClean="0">
                <a:solidFill>
                  <a:schemeClr val="bg1"/>
                </a:solidFill>
                <a:latin typeface="+mn-lt"/>
              </a:rPr>
              <a:t>….”</a:t>
            </a:r>
            <a:endParaRPr lang="en-US" b="1" dirty="0">
              <a:solidFill>
                <a:schemeClr val="bg1"/>
              </a:solidFill>
              <a:latin typeface="+mn-lt"/>
            </a:endParaRPr>
          </a:p>
        </p:txBody>
      </p:sp>
    </p:spTree>
    <p:extLst>
      <p:ext uri="{BB962C8B-B14F-4D97-AF65-F5344CB8AC3E}">
        <p14:creationId xmlns:p14="http://schemas.microsoft.com/office/powerpoint/2010/main" val="319271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2" descr="Image result for post it n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1188720"/>
            <a:ext cx="12374880" cy="9281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rot="172694">
            <a:off x="3010773" y="148799"/>
            <a:ext cx="5987575" cy="2424371"/>
          </a:xfrm>
        </p:spPr>
        <p:txBody>
          <a:bodyPr/>
          <a:lstStyle/>
          <a:p>
            <a:r>
              <a:rPr lang="en-US" b="1" dirty="0" smtClean="0">
                <a:latin typeface="Bradley Hand ITC" panose="03070402050302030203" pitchFamily="66" charset="0"/>
              </a:rPr>
              <a:t>Things I am thankful and grateful to God for in 2017 are…</a:t>
            </a:r>
            <a:endParaRPr lang="en-US" b="1" dirty="0">
              <a:latin typeface="Bradley Hand ITC" panose="03070402050302030203" pitchFamily="66" charset="0"/>
            </a:endParaRPr>
          </a:p>
        </p:txBody>
      </p:sp>
    </p:spTree>
    <p:extLst>
      <p:ext uri="{BB962C8B-B14F-4D97-AF65-F5344CB8AC3E}">
        <p14:creationId xmlns:p14="http://schemas.microsoft.com/office/powerpoint/2010/main" val="261718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Image result for letting 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02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a:off x="1524873" y="1406099"/>
            <a:ext cx="5987575" cy="2424371"/>
          </a:xfrm>
        </p:spPr>
        <p:txBody>
          <a:bodyPr>
            <a:normAutofit/>
          </a:bodyPr>
          <a:lstStyle/>
          <a:p>
            <a:r>
              <a:rPr lang="en-US" sz="8000" b="1" dirty="0" smtClean="0">
                <a:latin typeface="+mn-lt"/>
              </a:rPr>
              <a:t>Letting Go….</a:t>
            </a:r>
            <a:endParaRPr lang="en-US" sz="8000" b="1" dirty="0">
              <a:latin typeface="+mn-lt"/>
            </a:endParaRPr>
          </a:p>
        </p:txBody>
      </p:sp>
    </p:spTree>
    <p:extLst>
      <p:ext uri="{BB962C8B-B14F-4D97-AF65-F5344CB8AC3E}">
        <p14:creationId xmlns:p14="http://schemas.microsoft.com/office/powerpoint/2010/main" val="228565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a:off x="501445" y="512608"/>
            <a:ext cx="11353098" cy="5953506"/>
          </a:xfrm>
        </p:spPr>
        <p:txBody>
          <a:bodyPr>
            <a:noAutofit/>
          </a:bodyPr>
          <a:lstStyle/>
          <a:p>
            <a:r>
              <a:rPr lang="en-US" sz="4800" b="1" u="sng" dirty="0">
                <a:solidFill>
                  <a:schemeClr val="bg1"/>
                </a:solidFill>
                <a:latin typeface="+mn-lt"/>
              </a:rPr>
              <a:t>Ephesians 4:31, </a:t>
            </a:r>
            <a:r>
              <a:rPr lang="en-US" sz="4800" b="1" u="sng" dirty="0" smtClean="0">
                <a:solidFill>
                  <a:schemeClr val="bg1"/>
                </a:solidFill>
                <a:latin typeface="+mn-lt"/>
              </a:rPr>
              <a:t>32</a:t>
            </a:r>
            <a:r>
              <a:rPr lang="en-US" sz="4800" b="1" dirty="0" smtClean="0">
                <a:solidFill>
                  <a:schemeClr val="bg1"/>
                </a:solidFill>
                <a:latin typeface="+mn-lt"/>
              </a:rPr>
              <a:t>—</a:t>
            </a:r>
            <a:r>
              <a:rPr lang="en-US" sz="4800" b="1" i="1" dirty="0" smtClean="0">
                <a:solidFill>
                  <a:schemeClr val="bg1"/>
                </a:solidFill>
                <a:latin typeface="+mn-lt"/>
              </a:rPr>
              <a:t>Get </a:t>
            </a:r>
            <a:r>
              <a:rPr lang="en-US" sz="4800" b="1" i="1" dirty="0">
                <a:solidFill>
                  <a:schemeClr val="bg1"/>
                </a:solidFill>
                <a:latin typeface="+mn-lt"/>
              </a:rPr>
              <a:t>rid of all bitterness, rage and anger, brawling and slander, along with every form of malice</a:t>
            </a:r>
            <a:r>
              <a:rPr lang="en-US" sz="4800" i="1" dirty="0">
                <a:solidFill>
                  <a:schemeClr val="bg1"/>
                </a:solidFill>
                <a:latin typeface="+mn-lt"/>
              </a:rPr>
              <a:t>. </a:t>
            </a:r>
            <a:r>
              <a:rPr lang="en-US" sz="4800" b="1" i="1" baseline="30000" dirty="0">
                <a:solidFill>
                  <a:schemeClr val="bg1"/>
                </a:solidFill>
                <a:latin typeface="+mn-lt"/>
              </a:rPr>
              <a:t>32 </a:t>
            </a:r>
            <a:r>
              <a:rPr lang="en-US" sz="4800" i="1" dirty="0">
                <a:solidFill>
                  <a:schemeClr val="bg1"/>
                </a:solidFill>
                <a:latin typeface="+mn-lt"/>
              </a:rPr>
              <a:t>Be kind and compassionate to one another, </a:t>
            </a:r>
            <a:r>
              <a:rPr lang="en-US" sz="4800" b="1" i="1" dirty="0">
                <a:solidFill>
                  <a:schemeClr val="bg1"/>
                </a:solidFill>
                <a:latin typeface="+mn-lt"/>
              </a:rPr>
              <a:t>forgiving each other</a:t>
            </a:r>
            <a:r>
              <a:rPr lang="en-US" sz="4800" i="1" dirty="0">
                <a:solidFill>
                  <a:schemeClr val="bg1"/>
                </a:solidFill>
                <a:latin typeface="+mn-lt"/>
              </a:rPr>
              <a:t>, just as in Christ God forgave you.</a:t>
            </a:r>
            <a:r>
              <a:rPr lang="en-US" sz="4800" dirty="0">
                <a:solidFill>
                  <a:schemeClr val="bg1"/>
                </a:solidFill>
                <a:latin typeface="+mn-lt"/>
              </a:rPr>
              <a:t/>
            </a:r>
            <a:br>
              <a:rPr lang="en-US" sz="4800" dirty="0">
                <a:solidFill>
                  <a:schemeClr val="bg1"/>
                </a:solidFill>
                <a:latin typeface="+mn-lt"/>
              </a:rPr>
            </a:br>
            <a:r>
              <a:rPr lang="en-US" sz="4800" dirty="0" smtClean="0">
                <a:solidFill>
                  <a:schemeClr val="bg1"/>
                </a:solidFill>
                <a:latin typeface="+mn-lt"/>
              </a:rPr>
              <a:t/>
            </a:r>
            <a:br>
              <a:rPr lang="en-US" sz="4800" dirty="0" smtClean="0">
                <a:solidFill>
                  <a:schemeClr val="bg1"/>
                </a:solidFill>
                <a:latin typeface="+mn-lt"/>
              </a:rPr>
            </a:br>
            <a:r>
              <a:rPr lang="en-US" sz="4800" b="1" u="sng" dirty="0" smtClean="0">
                <a:solidFill>
                  <a:schemeClr val="bg1"/>
                </a:solidFill>
                <a:latin typeface="+mn-lt"/>
              </a:rPr>
              <a:t>Mark 11:25</a:t>
            </a:r>
            <a:r>
              <a:rPr lang="en-US" sz="4800" b="1" dirty="0" smtClean="0">
                <a:solidFill>
                  <a:schemeClr val="bg1"/>
                </a:solidFill>
                <a:latin typeface="+mn-lt"/>
              </a:rPr>
              <a:t>—</a:t>
            </a:r>
            <a:r>
              <a:rPr lang="en-US" sz="4800" i="1" dirty="0" smtClean="0">
                <a:solidFill>
                  <a:schemeClr val="bg1"/>
                </a:solidFill>
                <a:latin typeface="+mn-lt"/>
              </a:rPr>
              <a:t>And </a:t>
            </a:r>
            <a:r>
              <a:rPr lang="en-US" sz="4800" i="1" dirty="0">
                <a:solidFill>
                  <a:schemeClr val="bg1"/>
                </a:solidFill>
                <a:latin typeface="+mn-lt"/>
              </a:rPr>
              <a:t>when you stand praying, if you hold anything against anyone, </a:t>
            </a:r>
            <a:r>
              <a:rPr lang="en-US" sz="4800" b="1" i="1" dirty="0" smtClean="0">
                <a:solidFill>
                  <a:schemeClr val="bg1"/>
                </a:solidFill>
                <a:latin typeface="+mn-lt"/>
              </a:rPr>
              <a:t>forgive</a:t>
            </a:r>
            <a:r>
              <a:rPr lang="en-US" sz="4800" i="1" dirty="0">
                <a:solidFill>
                  <a:schemeClr val="bg1"/>
                </a:solidFill>
                <a:latin typeface="+mn-lt"/>
              </a:rPr>
              <a:t> </a:t>
            </a:r>
            <a:r>
              <a:rPr lang="en-US" sz="4800" i="1" dirty="0" smtClean="0">
                <a:solidFill>
                  <a:schemeClr val="bg1"/>
                </a:solidFill>
                <a:latin typeface="+mn-lt"/>
              </a:rPr>
              <a:t/>
            </a:r>
            <a:br>
              <a:rPr lang="en-US" sz="4800" i="1" dirty="0" smtClean="0">
                <a:solidFill>
                  <a:schemeClr val="bg1"/>
                </a:solidFill>
                <a:latin typeface="+mn-lt"/>
              </a:rPr>
            </a:br>
            <a:r>
              <a:rPr lang="en-US" sz="4800" i="1" dirty="0" smtClean="0">
                <a:solidFill>
                  <a:schemeClr val="bg1"/>
                </a:solidFill>
                <a:latin typeface="+mn-lt"/>
              </a:rPr>
              <a:t>them</a:t>
            </a:r>
            <a:r>
              <a:rPr lang="en-US" sz="4800" i="1" dirty="0">
                <a:solidFill>
                  <a:schemeClr val="bg1"/>
                </a:solidFill>
                <a:latin typeface="+mn-lt"/>
              </a:rPr>
              <a:t>, so that your Father in heaven may </a:t>
            </a:r>
            <a:r>
              <a:rPr lang="en-US" sz="4800" i="1" dirty="0" smtClean="0">
                <a:solidFill>
                  <a:schemeClr val="bg1"/>
                </a:solidFill>
                <a:latin typeface="+mn-lt"/>
              </a:rPr>
              <a:t/>
            </a:r>
            <a:br>
              <a:rPr lang="en-US" sz="4800" i="1" dirty="0" smtClean="0">
                <a:solidFill>
                  <a:schemeClr val="bg1"/>
                </a:solidFill>
                <a:latin typeface="+mn-lt"/>
              </a:rPr>
            </a:br>
            <a:r>
              <a:rPr lang="en-US" sz="4800" i="1" dirty="0" smtClean="0">
                <a:solidFill>
                  <a:schemeClr val="bg1"/>
                </a:solidFill>
                <a:latin typeface="+mn-lt"/>
              </a:rPr>
              <a:t>forgive</a:t>
            </a:r>
            <a:r>
              <a:rPr lang="en-US" sz="4800" i="1" dirty="0">
                <a:solidFill>
                  <a:schemeClr val="bg1"/>
                </a:solidFill>
                <a:latin typeface="+mn-lt"/>
              </a:rPr>
              <a:t> you your sins</a:t>
            </a:r>
            <a:r>
              <a:rPr lang="en-US" sz="4800" i="1" dirty="0" smtClean="0">
                <a:solidFill>
                  <a:schemeClr val="bg1"/>
                </a:solidFill>
                <a:latin typeface="+mn-lt"/>
              </a:rPr>
              <a:t>.”</a:t>
            </a:r>
            <a:endParaRPr lang="en-US" sz="4800" b="1" dirty="0">
              <a:solidFill>
                <a:schemeClr val="bg1"/>
              </a:solidFill>
              <a:latin typeface="+mn-lt"/>
            </a:endParaRPr>
          </a:p>
        </p:txBody>
      </p:sp>
    </p:spTree>
    <p:extLst>
      <p:ext uri="{BB962C8B-B14F-4D97-AF65-F5344CB8AC3E}">
        <p14:creationId xmlns:p14="http://schemas.microsoft.com/office/powerpoint/2010/main" val="411016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a:off x="501445" y="512608"/>
            <a:ext cx="11353098" cy="5953506"/>
          </a:xfrm>
        </p:spPr>
        <p:txBody>
          <a:bodyPr>
            <a:noAutofit/>
          </a:bodyPr>
          <a:lstStyle/>
          <a:p>
            <a:r>
              <a:rPr lang="en-US" sz="4800" b="1" u="sng" dirty="0">
                <a:solidFill>
                  <a:schemeClr val="bg1"/>
                </a:solidFill>
                <a:latin typeface="+mn-lt"/>
              </a:rPr>
              <a:t>Colossians </a:t>
            </a:r>
            <a:r>
              <a:rPr lang="en-US" sz="4800" b="1" u="sng" dirty="0" smtClean="0">
                <a:solidFill>
                  <a:schemeClr val="bg1"/>
                </a:solidFill>
                <a:latin typeface="+mn-lt"/>
              </a:rPr>
              <a:t>3:13</a:t>
            </a:r>
            <a:br>
              <a:rPr lang="en-US" sz="4800" b="1" u="sng" dirty="0" smtClean="0">
                <a:solidFill>
                  <a:schemeClr val="bg1"/>
                </a:solidFill>
                <a:latin typeface="+mn-lt"/>
              </a:rPr>
            </a:br>
            <a:r>
              <a:rPr lang="en-US" sz="4800" b="1" i="1" dirty="0" smtClean="0">
                <a:solidFill>
                  <a:schemeClr val="bg1"/>
                </a:solidFill>
                <a:latin typeface="+mn-lt"/>
              </a:rPr>
              <a:t>Bear </a:t>
            </a:r>
            <a:r>
              <a:rPr lang="en-US" sz="4800" b="1" i="1" dirty="0">
                <a:solidFill>
                  <a:schemeClr val="bg1"/>
                </a:solidFill>
                <a:latin typeface="+mn-lt"/>
              </a:rPr>
              <a:t>with each other and forgive one another</a:t>
            </a:r>
            <a:r>
              <a:rPr lang="en-US" sz="4800" i="1" dirty="0">
                <a:solidFill>
                  <a:schemeClr val="bg1"/>
                </a:solidFill>
                <a:latin typeface="+mn-lt"/>
              </a:rPr>
              <a:t> if any of you has a grievance against someone. </a:t>
            </a:r>
            <a:r>
              <a:rPr lang="en-US" sz="4800" b="1" i="1" dirty="0">
                <a:solidFill>
                  <a:schemeClr val="bg1"/>
                </a:solidFill>
                <a:latin typeface="+mn-lt"/>
              </a:rPr>
              <a:t>Forgive as the Lord forgave you</a:t>
            </a:r>
            <a:r>
              <a:rPr lang="en-US" sz="4800" b="1" i="1" dirty="0" smtClean="0">
                <a:solidFill>
                  <a:schemeClr val="bg1"/>
                </a:solidFill>
                <a:latin typeface="+mn-lt"/>
              </a:rPr>
              <a:t>.</a:t>
            </a:r>
            <a:endParaRPr lang="en-US" sz="4800" b="1" dirty="0">
              <a:solidFill>
                <a:schemeClr val="bg1"/>
              </a:solidFill>
              <a:latin typeface="+mn-lt"/>
            </a:endParaRPr>
          </a:p>
        </p:txBody>
      </p:sp>
    </p:spTree>
    <p:extLst>
      <p:ext uri="{BB962C8B-B14F-4D97-AF65-F5344CB8AC3E}">
        <p14:creationId xmlns:p14="http://schemas.microsoft.com/office/powerpoint/2010/main" val="388535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2" descr="Image result for post it n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1188720"/>
            <a:ext cx="12374880" cy="9281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rot="172694">
            <a:off x="3005790" y="156223"/>
            <a:ext cx="6288049" cy="2615306"/>
          </a:xfrm>
        </p:spPr>
        <p:txBody>
          <a:bodyPr>
            <a:normAutofit fontScale="90000"/>
          </a:bodyPr>
          <a:lstStyle/>
          <a:p>
            <a:r>
              <a:rPr lang="en-US" b="1" dirty="0" smtClean="0">
                <a:latin typeface="Bradley Hand ITC" panose="03070402050302030203" pitchFamily="66" charset="0"/>
              </a:rPr>
              <a:t>The names (or </a:t>
            </a:r>
            <a:r>
              <a:rPr lang="en-US" b="1" dirty="0">
                <a:latin typeface="Bradley Hand ITC" panose="03070402050302030203" pitchFamily="66" charset="0"/>
              </a:rPr>
              <a:t>an </a:t>
            </a:r>
            <a:r>
              <a:rPr lang="en-US" b="1" dirty="0" smtClean="0">
                <a:latin typeface="Bradley Hand ITC" panose="03070402050302030203" pitchFamily="66" charset="0"/>
              </a:rPr>
              <a:t>initial) and a </a:t>
            </a:r>
            <a:r>
              <a:rPr lang="en-US" b="1" dirty="0">
                <a:latin typeface="Bradley Hand ITC" panose="03070402050302030203" pitchFamily="66" charset="0"/>
              </a:rPr>
              <a:t>descriptive word about an incident that you want to let go </a:t>
            </a:r>
            <a:r>
              <a:rPr lang="en-US" b="1" dirty="0" smtClean="0">
                <a:latin typeface="Bradley Hand ITC" panose="03070402050302030203" pitchFamily="66" charset="0"/>
              </a:rPr>
              <a:t>of…or </a:t>
            </a:r>
            <a:r>
              <a:rPr lang="en-US" b="1" dirty="0">
                <a:latin typeface="Bradley Hand ITC" panose="03070402050302030203" pitchFamily="66" charset="0"/>
              </a:rPr>
              <a:t>forgive. </a:t>
            </a:r>
            <a:endParaRPr lang="en-US" b="1" dirty="0">
              <a:latin typeface="Bradley Hand ITC" panose="03070402050302030203" pitchFamily="66" charset="0"/>
            </a:endParaRPr>
          </a:p>
        </p:txBody>
      </p:sp>
    </p:spTree>
    <p:extLst>
      <p:ext uri="{BB962C8B-B14F-4D97-AF65-F5344CB8AC3E}">
        <p14:creationId xmlns:p14="http://schemas.microsoft.com/office/powerpoint/2010/main" val="228065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a:off x="244929" y="479951"/>
            <a:ext cx="11947071" cy="5953506"/>
          </a:xfrm>
        </p:spPr>
        <p:txBody>
          <a:bodyPr>
            <a:noAutofit/>
          </a:bodyPr>
          <a:lstStyle/>
          <a:p>
            <a:r>
              <a:rPr lang="en-US" b="1" dirty="0" smtClean="0">
                <a:solidFill>
                  <a:schemeClr val="bg1"/>
                </a:solidFill>
                <a:latin typeface="+mn-lt"/>
              </a:rPr>
              <a:t>I Peter 3:10-12</a:t>
            </a:r>
            <a:r>
              <a:rPr lang="en-US" b="1" u="sng" dirty="0" smtClean="0">
                <a:solidFill>
                  <a:schemeClr val="bg1"/>
                </a:solidFill>
                <a:latin typeface="+mn-lt"/>
              </a:rPr>
              <a:t/>
            </a:r>
            <a:br>
              <a:rPr lang="en-US" b="1" u="sng" dirty="0" smtClean="0">
                <a:solidFill>
                  <a:schemeClr val="bg1"/>
                </a:solidFill>
                <a:latin typeface="+mn-lt"/>
              </a:rPr>
            </a:br>
            <a:r>
              <a:rPr lang="en-US" dirty="0">
                <a:solidFill>
                  <a:schemeClr val="bg1"/>
                </a:solidFill>
                <a:latin typeface="+mn-lt"/>
              </a:rPr>
              <a:t>“</a:t>
            </a:r>
            <a:r>
              <a:rPr lang="en-US" u="sng" dirty="0">
                <a:solidFill>
                  <a:schemeClr val="bg1"/>
                </a:solidFill>
                <a:latin typeface="+mn-lt"/>
              </a:rPr>
              <a:t>Whoever would love </a:t>
            </a:r>
            <a:r>
              <a:rPr lang="en-US" u="sng" dirty="0" smtClean="0">
                <a:solidFill>
                  <a:schemeClr val="bg1"/>
                </a:solidFill>
                <a:latin typeface="+mn-lt"/>
              </a:rPr>
              <a:t>life and </a:t>
            </a:r>
            <a:r>
              <a:rPr lang="en-US" u="sng" dirty="0">
                <a:solidFill>
                  <a:schemeClr val="bg1"/>
                </a:solidFill>
                <a:latin typeface="+mn-lt"/>
              </a:rPr>
              <a:t>see good days</a:t>
            </a:r>
            <a:r>
              <a:rPr lang="en-US" dirty="0">
                <a:solidFill>
                  <a:schemeClr val="bg1"/>
                </a:solidFill>
                <a:latin typeface="+mn-lt"/>
              </a:rPr>
              <a:t/>
            </a:r>
            <a:br>
              <a:rPr lang="en-US" dirty="0">
                <a:solidFill>
                  <a:schemeClr val="bg1"/>
                </a:solidFill>
                <a:latin typeface="+mn-lt"/>
              </a:rPr>
            </a:br>
            <a:r>
              <a:rPr lang="en-US" dirty="0" smtClean="0">
                <a:solidFill>
                  <a:schemeClr val="bg1"/>
                </a:solidFill>
                <a:latin typeface="+mn-lt"/>
              </a:rPr>
              <a:t>	must </a:t>
            </a:r>
            <a:r>
              <a:rPr lang="en-US" dirty="0">
                <a:solidFill>
                  <a:schemeClr val="bg1"/>
                </a:solidFill>
                <a:latin typeface="+mn-lt"/>
              </a:rPr>
              <a:t>keep their tongue from evil</a:t>
            </a:r>
            <a:r>
              <a:rPr lang="en-US" dirty="0">
                <a:solidFill>
                  <a:schemeClr val="bg1"/>
                </a:solidFill>
                <a:latin typeface="+mn-lt"/>
              </a:rPr>
              <a:t/>
            </a:r>
            <a:br>
              <a:rPr lang="en-US" dirty="0">
                <a:solidFill>
                  <a:schemeClr val="bg1"/>
                </a:solidFill>
                <a:latin typeface="+mn-lt"/>
              </a:rPr>
            </a:br>
            <a:r>
              <a:rPr lang="en-US" dirty="0">
                <a:solidFill>
                  <a:schemeClr val="bg1"/>
                </a:solidFill>
                <a:latin typeface="+mn-lt"/>
              </a:rPr>
              <a:t>    </a:t>
            </a:r>
            <a:r>
              <a:rPr lang="en-US" dirty="0" smtClean="0">
                <a:solidFill>
                  <a:schemeClr val="bg1"/>
                </a:solidFill>
                <a:latin typeface="+mn-lt"/>
              </a:rPr>
              <a:t>	and </a:t>
            </a:r>
            <a:r>
              <a:rPr lang="en-US" dirty="0">
                <a:solidFill>
                  <a:schemeClr val="bg1"/>
                </a:solidFill>
                <a:latin typeface="+mn-lt"/>
              </a:rPr>
              <a:t>their lips from deceitful speech.</a:t>
            </a:r>
            <a:r>
              <a:rPr lang="en-US" dirty="0">
                <a:solidFill>
                  <a:schemeClr val="bg1"/>
                </a:solidFill>
                <a:latin typeface="+mn-lt"/>
              </a:rPr>
              <a:t/>
            </a:r>
            <a:br>
              <a:rPr lang="en-US" dirty="0">
                <a:solidFill>
                  <a:schemeClr val="bg1"/>
                </a:solidFill>
                <a:latin typeface="+mn-lt"/>
              </a:rPr>
            </a:br>
            <a:r>
              <a:rPr lang="en-US" b="1" baseline="30000" dirty="0">
                <a:solidFill>
                  <a:schemeClr val="bg1"/>
                </a:solidFill>
                <a:latin typeface="+mn-lt"/>
              </a:rPr>
              <a:t>11 </a:t>
            </a:r>
            <a:r>
              <a:rPr lang="en-US" dirty="0">
                <a:solidFill>
                  <a:schemeClr val="bg1"/>
                </a:solidFill>
                <a:latin typeface="+mn-lt"/>
              </a:rPr>
              <a:t>They must turn from evil and do good;</a:t>
            </a:r>
            <a:r>
              <a:rPr lang="en-US" dirty="0">
                <a:solidFill>
                  <a:schemeClr val="bg1"/>
                </a:solidFill>
                <a:latin typeface="+mn-lt"/>
              </a:rPr>
              <a:t/>
            </a:r>
            <a:br>
              <a:rPr lang="en-US" dirty="0">
                <a:solidFill>
                  <a:schemeClr val="bg1"/>
                </a:solidFill>
                <a:latin typeface="+mn-lt"/>
              </a:rPr>
            </a:br>
            <a:r>
              <a:rPr lang="en-US" dirty="0">
                <a:solidFill>
                  <a:schemeClr val="bg1"/>
                </a:solidFill>
                <a:latin typeface="+mn-lt"/>
              </a:rPr>
              <a:t>    they must seek peace and pursue it.</a:t>
            </a:r>
            <a:r>
              <a:rPr lang="en-US" dirty="0">
                <a:solidFill>
                  <a:schemeClr val="bg1"/>
                </a:solidFill>
                <a:latin typeface="+mn-lt"/>
              </a:rPr>
              <a:t/>
            </a:r>
            <a:br>
              <a:rPr lang="en-US" dirty="0">
                <a:solidFill>
                  <a:schemeClr val="bg1"/>
                </a:solidFill>
                <a:latin typeface="+mn-lt"/>
              </a:rPr>
            </a:br>
            <a:r>
              <a:rPr lang="en-US" b="1" baseline="30000" dirty="0">
                <a:solidFill>
                  <a:schemeClr val="bg1"/>
                </a:solidFill>
                <a:latin typeface="+mn-lt"/>
              </a:rPr>
              <a:t>12 </a:t>
            </a:r>
            <a:r>
              <a:rPr lang="en-US" dirty="0">
                <a:solidFill>
                  <a:schemeClr val="bg1"/>
                </a:solidFill>
                <a:latin typeface="+mn-lt"/>
              </a:rPr>
              <a:t>For the eyes of the Lord are on the righteous</a:t>
            </a:r>
            <a:r>
              <a:rPr lang="en-US" dirty="0">
                <a:solidFill>
                  <a:schemeClr val="bg1"/>
                </a:solidFill>
                <a:latin typeface="+mn-lt"/>
              </a:rPr>
              <a:t/>
            </a:r>
            <a:br>
              <a:rPr lang="en-US" dirty="0">
                <a:solidFill>
                  <a:schemeClr val="bg1"/>
                </a:solidFill>
                <a:latin typeface="+mn-lt"/>
              </a:rPr>
            </a:br>
            <a:r>
              <a:rPr lang="en-US" dirty="0">
                <a:solidFill>
                  <a:schemeClr val="bg1"/>
                </a:solidFill>
                <a:latin typeface="+mn-lt"/>
              </a:rPr>
              <a:t>    and his ears are attentive to their prayer,</a:t>
            </a:r>
            <a:r>
              <a:rPr lang="en-US" dirty="0">
                <a:solidFill>
                  <a:schemeClr val="bg1"/>
                </a:solidFill>
                <a:latin typeface="+mn-lt"/>
              </a:rPr>
              <a:t/>
            </a:r>
            <a:br>
              <a:rPr lang="en-US" dirty="0">
                <a:solidFill>
                  <a:schemeClr val="bg1"/>
                </a:solidFill>
                <a:latin typeface="+mn-lt"/>
              </a:rPr>
            </a:br>
            <a:r>
              <a:rPr lang="en-US" dirty="0" smtClean="0">
                <a:solidFill>
                  <a:schemeClr val="bg1"/>
                </a:solidFill>
                <a:latin typeface="+mn-lt"/>
              </a:rPr>
              <a:t>	but </a:t>
            </a:r>
            <a:r>
              <a:rPr lang="en-US" dirty="0">
                <a:solidFill>
                  <a:schemeClr val="bg1"/>
                </a:solidFill>
                <a:latin typeface="+mn-lt"/>
              </a:rPr>
              <a:t>the face of the Lord is against those who </a:t>
            </a:r>
            <a:r>
              <a:rPr lang="en-US" dirty="0" smtClean="0">
                <a:solidFill>
                  <a:schemeClr val="bg1"/>
                </a:solidFill>
                <a:latin typeface="+mn-lt"/>
              </a:rPr>
              <a:t/>
            </a:r>
            <a:br>
              <a:rPr lang="en-US" dirty="0" smtClean="0">
                <a:solidFill>
                  <a:schemeClr val="bg1"/>
                </a:solidFill>
                <a:latin typeface="+mn-lt"/>
              </a:rPr>
            </a:br>
            <a:r>
              <a:rPr lang="en-US" dirty="0">
                <a:solidFill>
                  <a:schemeClr val="bg1"/>
                </a:solidFill>
                <a:latin typeface="+mn-lt"/>
              </a:rPr>
              <a:t>	</a:t>
            </a:r>
            <a:r>
              <a:rPr lang="en-US" dirty="0" smtClean="0">
                <a:solidFill>
                  <a:schemeClr val="bg1"/>
                </a:solidFill>
                <a:latin typeface="+mn-lt"/>
              </a:rPr>
              <a:t>do </a:t>
            </a:r>
            <a:r>
              <a:rPr lang="en-US" dirty="0">
                <a:solidFill>
                  <a:schemeClr val="bg1"/>
                </a:solidFill>
                <a:latin typeface="+mn-lt"/>
              </a:rPr>
              <a:t>evil</a:t>
            </a:r>
            <a:r>
              <a:rPr lang="en-US" dirty="0" smtClean="0">
                <a:solidFill>
                  <a:schemeClr val="bg1"/>
                </a:solidFill>
                <a:latin typeface="+mn-lt"/>
              </a:rPr>
              <a:t>.”</a:t>
            </a:r>
            <a:endParaRPr lang="en-US" b="1" dirty="0">
              <a:solidFill>
                <a:schemeClr val="bg1"/>
              </a:solidFill>
              <a:latin typeface="+mn-lt"/>
            </a:endParaRPr>
          </a:p>
        </p:txBody>
      </p:sp>
    </p:spTree>
    <p:extLst>
      <p:ext uri="{BB962C8B-B14F-4D97-AF65-F5344CB8AC3E}">
        <p14:creationId xmlns:p14="http://schemas.microsoft.com/office/powerpoint/2010/main" val="11445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a:off x="244929" y="479951"/>
            <a:ext cx="11947071" cy="5953506"/>
          </a:xfrm>
        </p:spPr>
        <p:txBody>
          <a:bodyPr>
            <a:noAutofit/>
          </a:bodyPr>
          <a:lstStyle/>
          <a:p>
            <a:r>
              <a:rPr lang="en-US" b="1" dirty="0" smtClean="0">
                <a:solidFill>
                  <a:schemeClr val="bg1"/>
                </a:solidFill>
                <a:latin typeface="+mn-lt"/>
              </a:rPr>
              <a:t>I Peter 3:10-12</a:t>
            </a:r>
            <a:r>
              <a:rPr lang="en-US" b="1" u="sng" dirty="0" smtClean="0">
                <a:solidFill>
                  <a:schemeClr val="bg1"/>
                </a:solidFill>
                <a:latin typeface="+mn-lt"/>
              </a:rPr>
              <a:t/>
            </a:r>
            <a:br>
              <a:rPr lang="en-US" b="1" u="sng" dirty="0" smtClean="0">
                <a:solidFill>
                  <a:schemeClr val="bg1"/>
                </a:solidFill>
                <a:latin typeface="+mn-lt"/>
              </a:rPr>
            </a:br>
            <a:r>
              <a:rPr lang="en-US" dirty="0">
                <a:solidFill>
                  <a:schemeClr val="bg1"/>
                </a:solidFill>
                <a:latin typeface="+mn-lt"/>
              </a:rPr>
              <a:t>“</a:t>
            </a:r>
            <a:r>
              <a:rPr lang="en-US" u="sng" dirty="0">
                <a:solidFill>
                  <a:schemeClr val="bg1"/>
                </a:solidFill>
                <a:latin typeface="+mn-lt"/>
              </a:rPr>
              <a:t>Whoever would </a:t>
            </a:r>
            <a:r>
              <a:rPr lang="en-US" u="sng" dirty="0">
                <a:solidFill>
                  <a:srgbClr val="00B0F0"/>
                </a:solidFill>
                <a:latin typeface="+mn-lt"/>
              </a:rPr>
              <a:t>love </a:t>
            </a:r>
            <a:r>
              <a:rPr lang="en-US" u="sng" dirty="0" smtClean="0">
                <a:solidFill>
                  <a:srgbClr val="00B0F0"/>
                </a:solidFill>
                <a:latin typeface="+mn-lt"/>
              </a:rPr>
              <a:t>life </a:t>
            </a:r>
            <a:r>
              <a:rPr lang="en-US" u="sng" dirty="0" smtClean="0">
                <a:solidFill>
                  <a:schemeClr val="bg1"/>
                </a:solidFill>
                <a:latin typeface="+mn-lt"/>
              </a:rPr>
              <a:t>and </a:t>
            </a:r>
            <a:r>
              <a:rPr lang="en-US" u="sng" dirty="0">
                <a:solidFill>
                  <a:schemeClr val="bg1"/>
                </a:solidFill>
                <a:latin typeface="+mn-lt"/>
              </a:rPr>
              <a:t>see good days</a:t>
            </a:r>
            <a:r>
              <a:rPr lang="en-US" dirty="0">
                <a:solidFill>
                  <a:schemeClr val="bg1"/>
                </a:solidFill>
                <a:latin typeface="+mn-lt"/>
              </a:rPr>
              <a:t/>
            </a:r>
            <a:br>
              <a:rPr lang="en-US" dirty="0">
                <a:solidFill>
                  <a:schemeClr val="bg1"/>
                </a:solidFill>
                <a:latin typeface="+mn-lt"/>
              </a:rPr>
            </a:br>
            <a:r>
              <a:rPr lang="en-US" dirty="0">
                <a:solidFill>
                  <a:schemeClr val="bg1"/>
                </a:solidFill>
                <a:latin typeface="+mn-lt"/>
              </a:rPr>
              <a:t/>
            </a:r>
            <a:br>
              <a:rPr lang="en-US" dirty="0">
                <a:solidFill>
                  <a:schemeClr val="bg1"/>
                </a:solidFill>
                <a:latin typeface="+mn-lt"/>
              </a:rPr>
            </a:br>
            <a:r>
              <a:rPr lang="en-US" i="1" dirty="0" smtClean="0">
                <a:solidFill>
                  <a:srgbClr val="00B0F0"/>
                </a:solidFill>
                <a:latin typeface="+mn-lt"/>
              </a:rPr>
              <a:t>Zoe</a:t>
            </a:r>
            <a:r>
              <a:rPr lang="en-US" i="1" dirty="0" smtClean="0">
                <a:solidFill>
                  <a:schemeClr val="bg1"/>
                </a:solidFill>
                <a:latin typeface="+mn-lt"/>
              </a:rPr>
              <a:t> </a:t>
            </a:r>
            <a:r>
              <a:rPr lang="en-US" dirty="0" smtClean="0">
                <a:solidFill>
                  <a:schemeClr val="bg1"/>
                </a:solidFill>
                <a:latin typeface="+mn-lt"/>
              </a:rPr>
              <a:t>(Gk.) = shared </a:t>
            </a:r>
            <a:r>
              <a:rPr lang="en-US" dirty="0" smtClean="0">
                <a:solidFill>
                  <a:srgbClr val="00B0F0"/>
                </a:solidFill>
                <a:latin typeface="+mn-lt"/>
              </a:rPr>
              <a:t>life</a:t>
            </a:r>
            <a:r>
              <a:rPr lang="en-US" dirty="0" smtClean="0">
                <a:solidFill>
                  <a:schemeClr val="bg1"/>
                </a:solidFill>
                <a:latin typeface="+mn-lt"/>
              </a:rPr>
              <a:t> with God</a:t>
            </a:r>
            <a:br>
              <a:rPr lang="en-US" dirty="0" smtClean="0">
                <a:solidFill>
                  <a:schemeClr val="bg1"/>
                </a:solidFill>
                <a:latin typeface="+mn-lt"/>
              </a:rPr>
            </a:br>
            <a:r>
              <a:rPr lang="en-US" i="1" dirty="0" smtClean="0">
                <a:solidFill>
                  <a:srgbClr val="00B0F0"/>
                </a:solidFill>
                <a:latin typeface="+mn-lt"/>
              </a:rPr>
              <a:t>Agape</a:t>
            </a:r>
            <a:r>
              <a:rPr lang="en-US" i="1" dirty="0" smtClean="0">
                <a:solidFill>
                  <a:schemeClr val="bg1"/>
                </a:solidFill>
                <a:latin typeface="+mn-lt"/>
              </a:rPr>
              <a:t> </a:t>
            </a:r>
            <a:r>
              <a:rPr lang="en-US" dirty="0" smtClean="0">
                <a:solidFill>
                  <a:schemeClr val="bg1"/>
                </a:solidFill>
                <a:latin typeface="+mn-lt"/>
              </a:rPr>
              <a:t>(Gk.) = self-sacrificing </a:t>
            </a:r>
            <a:r>
              <a:rPr lang="en-US" dirty="0" smtClean="0">
                <a:solidFill>
                  <a:srgbClr val="00B0F0"/>
                </a:solidFill>
                <a:latin typeface="+mn-lt"/>
              </a:rPr>
              <a:t>love</a:t>
            </a:r>
            <a:r>
              <a:rPr lang="en-US" dirty="0" smtClean="0">
                <a:solidFill>
                  <a:schemeClr val="bg1"/>
                </a:solidFill>
                <a:latin typeface="+mn-lt"/>
              </a:rPr>
              <a:t/>
            </a:r>
            <a:br>
              <a:rPr lang="en-US" dirty="0" smtClean="0">
                <a:solidFill>
                  <a:schemeClr val="bg1"/>
                </a:solidFill>
                <a:latin typeface="+mn-lt"/>
              </a:rPr>
            </a:br>
            <a:endParaRPr lang="en-US" b="1" dirty="0">
              <a:solidFill>
                <a:schemeClr val="bg1"/>
              </a:solidFill>
              <a:latin typeface="+mn-lt"/>
            </a:endParaRPr>
          </a:p>
        </p:txBody>
      </p:sp>
    </p:spTree>
    <p:extLst>
      <p:ext uri="{BB962C8B-B14F-4D97-AF65-F5344CB8AC3E}">
        <p14:creationId xmlns:p14="http://schemas.microsoft.com/office/powerpoint/2010/main" val="416751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019" y="1027906"/>
            <a:ext cx="4562997" cy="4562997"/>
          </a:xfrm>
          <a:prstGeom prst="rect">
            <a:avLst/>
          </a:prstGeom>
        </p:spPr>
      </p:pic>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935755" y="-124029"/>
            <a:ext cx="5801784" cy="4351338"/>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299063"/>
            <a:ext cx="4558937" cy="4558937"/>
          </a:xfrm>
          <a:prstGeom prst="rect">
            <a:avLst/>
          </a:prstGeom>
        </p:spPr>
      </p:pic>
    </p:spTree>
    <p:extLst>
      <p:ext uri="{BB962C8B-B14F-4D97-AF65-F5344CB8AC3E}">
        <p14:creationId xmlns:p14="http://schemas.microsoft.com/office/powerpoint/2010/main" val="150034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5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10" presetClass="entr" presetSubtype="0" fill="hold"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a:off x="244929" y="479951"/>
            <a:ext cx="11947071" cy="5953506"/>
          </a:xfrm>
        </p:spPr>
        <p:txBody>
          <a:bodyPr>
            <a:noAutofit/>
          </a:bodyPr>
          <a:lstStyle/>
          <a:p>
            <a:r>
              <a:rPr lang="en-US" sz="4800" i="1" dirty="0">
                <a:solidFill>
                  <a:schemeClr val="bg1"/>
                </a:solidFill>
                <a:latin typeface="+mn-lt"/>
              </a:rPr>
              <a:t>“Whoever wants to do what is in the best interest of this shared life with God…whoever wants to steward well this life we have both now and forever with Jesus….”</a:t>
            </a:r>
            <a:r>
              <a:rPr lang="en-US" sz="4800" dirty="0">
                <a:solidFill>
                  <a:schemeClr val="bg1"/>
                </a:solidFill>
                <a:latin typeface="+mn-lt"/>
              </a:rPr>
              <a:t> </a:t>
            </a:r>
            <a:endParaRPr lang="en-US" sz="4800" dirty="0">
              <a:solidFill>
                <a:schemeClr val="bg1"/>
              </a:solidFill>
              <a:latin typeface="+mn-lt"/>
            </a:endParaRPr>
          </a:p>
        </p:txBody>
      </p:sp>
    </p:spTree>
    <p:extLst>
      <p:ext uri="{BB962C8B-B14F-4D97-AF65-F5344CB8AC3E}">
        <p14:creationId xmlns:p14="http://schemas.microsoft.com/office/powerpoint/2010/main" val="394391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a:off x="244929" y="479951"/>
            <a:ext cx="11947071" cy="2230592"/>
          </a:xfrm>
        </p:spPr>
        <p:txBody>
          <a:bodyPr>
            <a:noAutofit/>
          </a:bodyPr>
          <a:lstStyle/>
          <a:p>
            <a:r>
              <a:rPr lang="en-US" b="1" dirty="0" smtClean="0">
                <a:solidFill>
                  <a:schemeClr val="bg1"/>
                </a:solidFill>
                <a:latin typeface="+mn-lt"/>
              </a:rPr>
              <a:t>I Peter 3:10-12</a:t>
            </a:r>
            <a:r>
              <a:rPr lang="en-US" b="1" u="sng" dirty="0" smtClean="0">
                <a:solidFill>
                  <a:schemeClr val="bg1"/>
                </a:solidFill>
                <a:latin typeface="+mn-lt"/>
              </a:rPr>
              <a:t/>
            </a:r>
            <a:br>
              <a:rPr lang="en-US" b="1" u="sng" dirty="0" smtClean="0">
                <a:solidFill>
                  <a:schemeClr val="bg1"/>
                </a:solidFill>
                <a:latin typeface="+mn-lt"/>
              </a:rPr>
            </a:br>
            <a:r>
              <a:rPr lang="en-US" dirty="0">
                <a:solidFill>
                  <a:schemeClr val="bg1"/>
                </a:solidFill>
                <a:latin typeface="+mn-lt"/>
              </a:rPr>
              <a:t>“</a:t>
            </a:r>
            <a:r>
              <a:rPr lang="en-US" u="sng" dirty="0">
                <a:solidFill>
                  <a:schemeClr val="bg1"/>
                </a:solidFill>
                <a:latin typeface="+mn-lt"/>
              </a:rPr>
              <a:t>Whoever would love </a:t>
            </a:r>
            <a:r>
              <a:rPr lang="en-US" u="sng" dirty="0" smtClean="0">
                <a:solidFill>
                  <a:schemeClr val="bg1"/>
                </a:solidFill>
                <a:latin typeface="+mn-lt"/>
              </a:rPr>
              <a:t>life and </a:t>
            </a:r>
            <a:r>
              <a:rPr lang="en-US" u="sng" dirty="0">
                <a:solidFill>
                  <a:srgbClr val="00B0F0"/>
                </a:solidFill>
                <a:latin typeface="+mn-lt"/>
              </a:rPr>
              <a:t>see good </a:t>
            </a:r>
            <a:r>
              <a:rPr lang="en-US" u="sng" dirty="0" smtClean="0">
                <a:solidFill>
                  <a:srgbClr val="00B0F0"/>
                </a:solidFill>
                <a:latin typeface="+mn-lt"/>
              </a:rPr>
              <a:t>days….</a:t>
            </a:r>
            <a:r>
              <a:rPr lang="en-US" dirty="0">
                <a:solidFill>
                  <a:schemeClr val="bg1"/>
                </a:solidFill>
                <a:latin typeface="+mn-lt"/>
              </a:rPr>
              <a:t/>
            </a:r>
            <a:br>
              <a:rPr lang="en-US" dirty="0">
                <a:solidFill>
                  <a:schemeClr val="bg1"/>
                </a:solidFill>
                <a:latin typeface="+mn-lt"/>
              </a:rPr>
            </a:br>
            <a:endParaRPr lang="en-US" b="1" dirty="0">
              <a:solidFill>
                <a:schemeClr val="bg1"/>
              </a:solidFill>
              <a:latin typeface="+mn-lt"/>
            </a:endParaRPr>
          </a:p>
        </p:txBody>
      </p:sp>
      <p:sp>
        <p:nvSpPr>
          <p:cNvPr id="3" name="Rectangle 2"/>
          <p:cNvSpPr/>
          <p:nvPr/>
        </p:nvSpPr>
        <p:spPr>
          <a:xfrm>
            <a:off x="468925" y="2710543"/>
            <a:ext cx="10634504" cy="1446550"/>
          </a:xfrm>
          <a:prstGeom prst="rect">
            <a:avLst/>
          </a:prstGeom>
        </p:spPr>
        <p:txBody>
          <a:bodyPr wrap="square">
            <a:spAutoFit/>
          </a:bodyPr>
          <a:lstStyle/>
          <a:p>
            <a:r>
              <a:rPr lang="en-US" sz="4400" dirty="0">
                <a:solidFill>
                  <a:schemeClr val="bg1"/>
                </a:solidFill>
              </a:rPr>
              <a:t>MEANS…</a:t>
            </a:r>
            <a:r>
              <a:rPr lang="en-US" sz="4400" i="1" dirty="0">
                <a:solidFill>
                  <a:schemeClr val="bg1"/>
                </a:solidFill>
              </a:rPr>
              <a:t>living out the goodness of God in our world.</a:t>
            </a:r>
            <a:endParaRPr lang="en-US" sz="4400" dirty="0"/>
          </a:p>
        </p:txBody>
      </p:sp>
    </p:spTree>
    <p:extLst>
      <p:ext uri="{BB962C8B-B14F-4D97-AF65-F5344CB8AC3E}">
        <p14:creationId xmlns:p14="http://schemas.microsoft.com/office/powerpoint/2010/main" val="171390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a:off x="244929" y="0"/>
            <a:ext cx="11947071" cy="2230592"/>
          </a:xfrm>
        </p:spPr>
        <p:txBody>
          <a:bodyPr>
            <a:noAutofit/>
          </a:bodyPr>
          <a:lstStyle/>
          <a:p>
            <a:r>
              <a:rPr lang="en-US" b="1" u="sng" dirty="0" smtClean="0">
                <a:solidFill>
                  <a:schemeClr val="bg1"/>
                </a:solidFill>
                <a:latin typeface="+mn-lt"/>
              </a:rPr>
              <a:t>Adult Education </a:t>
            </a:r>
            <a:r>
              <a:rPr lang="en-US" b="1" dirty="0" smtClean="0">
                <a:solidFill>
                  <a:schemeClr val="bg1"/>
                </a:solidFill>
                <a:latin typeface="+mn-lt"/>
              </a:rPr>
              <a:t>(Sun. a.m.):  </a:t>
            </a:r>
            <a:br>
              <a:rPr lang="en-US" b="1" dirty="0" smtClean="0">
                <a:solidFill>
                  <a:schemeClr val="bg1"/>
                </a:solidFill>
                <a:latin typeface="+mn-lt"/>
              </a:rPr>
            </a:br>
            <a:r>
              <a:rPr lang="en-US" b="1" dirty="0" smtClean="0">
                <a:solidFill>
                  <a:schemeClr val="bg1"/>
                </a:solidFill>
                <a:latin typeface="+mn-lt"/>
              </a:rPr>
              <a:t>--</a:t>
            </a:r>
            <a:r>
              <a:rPr lang="en-US" i="1" dirty="0" smtClean="0">
                <a:solidFill>
                  <a:schemeClr val="bg1"/>
                </a:solidFill>
                <a:latin typeface="+mn-lt"/>
              </a:rPr>
              <a:t>Experiencing the Spiritual Practices</a:t>
            </a:r>
            <a:br>
              <a:rPr lang="en-US" i="1" dirty="0" smtClean="0">
                <a:solidFill>
                  <a:schemeClr val="bg1"/>
                </a:solidFill>
                <a:latin typeface="+mn-lt"/>
              </a:rPr>
            </a:br>
            <a:r>
              <a:rPr lang="en-US" i="1" dirty="0" smtClean="0">
                <a:solidFill>
                  <a:schemeClr val="bg1"/>
                </a:solidFill>
                <a:latin typeface="+mn-lt"/>
              </a:rPr>
              <a:t>--Theology of Christ &amp; Salvation</a:t>
            </a:r>
            <a:endParaRPr lang="en-US" dirty="0">
              <a:solidFill>
                <a:schemeClr val="bg1"/>
              </a:solidFill>
              <a:latin typeface="+mn-lt"/>
            </a:endParaRPr>
          </a:p>
        </p:txBody>
      </p:sp>
      <p:sp>
        <p:nvSpPr>
          <p:cNvPr id="3" name="Rectangle 2"/>
          <p:cNvSpPr/>
          <p:nvPr/>
        </p:nvSpPr>
        <p:spPr>
          <a:xfrm>
            <a:off x="244929" y="2073375"/>
            <a:ext cx="10634504" cy="1446550"/>
          </a:xfrm>
          <a:prstGeom prst="rect">
            <a:avLst/>
          </a:prstGeom>
        </p:spPr>
        <p:txBody>
          <a:bodyPr wrap="square">
            <a:spAutoFit/>
          </a:bodyPr>
          <a:lstStyle/>
          <a:p>
            <a:r>
              <a:rPr lang="en-US" sz="4400" b="1" u="sng" dirty="0" smtClean="0">
                <a:solidFill>
                  <a:srgbClr val="00B0F0"/>
                </a:solidFill>
              </a:rPr>
              <a:t>Academy of Christian Discipleship:</a:t>
            </a:r>
            <a:endParaRPr lang="en-US" sz="4400" dirty="0" smtClean="0">
              <a:solidFill>
                <a:srgbClr val="00B0F0"/>
              </a:solidFill>
            </a:endParaRPr>
          </a:p>
          <a:p>
            <a:r>
              <a:rPr lang="en-US" sz="4400" dirty="0" smtClean="0">
                <a:solidFill>
                  <a:srgbClr val="00B0F0"/>
                </a:solidFill>
              </a:rPr>
              <a:t>--Tuesday &amp; Wednesday cohorts</a:t>
            </a:r>
            <a:endParaRPr lang="en-US" sz="4400" dirty="0">
              <a:solidFill>
                <a:srgbClr val="00B0F0"/>
              </a:solidFill>
            </a:endParaRPr>
          </a:p>
        </p:txBody>
      </p:sp>
      <p:sp>
        <p:nvSpPr>
          <p:cNvPr id="4" name="Rectangle 3"/>
          <p:cNvSpPr/>
          <p:nvPr/>
        </p:nvSpPr>
        <p:spPr>
          <a:xfrm>
            <a:off x="244929" y="3580692"/>
            <a:ext cx="10634504" cy="1446550"/>
          </a:xfrm>
          <a:prstGeom prst="rect">
            <a:avLst/>
          </a:prstGeom>
        </p:spPr>
        <p:txBody>
          <a:bodyPr wrap="square">
            <a:spAutoFit/>
          </a:bodyPr>
          <a:lstStyle/>
          <a:p>
            <a:r>
              <a:rPr lang="en-US" sz="4400" b="1" u="sng" dirty="0" smtClean="0">
                <a:solidFill>
                  <a:srgbClr val="92D050"/>
                </a:solidFill>
              </a:rPr>
              <a:t>Changing Lives:</a:t>
            </a:r>
            <a:endParaRPr lang="en-US" sz="4400" dirty="0" smtClean="0">
              <a:solidFill>
                <a:srgbClr val="92D050"/>
              </a:solidFill>
            </a:endParaRPr>
          </a:p>
          <a:p>
            <a:r>
              <a:rPr lang="en-US" sz="4400" dirty="0" smtClean="0">
                <a:solidFill>
                  <a:srgbClr val="92D050"/>
                </a:solidFill>
              </a:rPr>
              <a:t>--Thursday evening: 12-Step Studies</a:t>
            </a:r>
            <a:endParaRPr lang="en-US" sz="4400" dirty="0">
              <a:solidFill>
                <a:srgbClr val="92D050"/>
              </a:solidFill>
            </a:endParaRPr>
          </a:p>
        </p:txBody>
      </p:sp>
      <p:sp>
        <p:nvSpPr>
          <p:cNvPr id="5" name="Rectangle 4"/>
          <p:cNvSpPr/>
          <p:nvPr/>
        </p:nvSpPr>
        <p:spPr>
          <a:xfrm>
            <a:off x="244929" y="5088009"/>
            <a:ext cx="10634504" cy="769441"/>
          </a:xfrm>
          <a:prstGeom prst="rect">
            <a:avLst/>
          </a:prstGeom>
        </p:spPr>
        <p:txBody>
          <a:bodyPr wrap="square">
            <a:spAutoFit/>
          </a:bodyPr>
          <a:lstStyle/>
          <a:p>
            <a:r>
              <a:rPr lang="en-US" sz="4400" b="1" u="sng" dirty="0" smtClean="0">
                <a:solidFill>
                  <a:srgbClr val="FFFF00"/>
                </a:solidFill>
              </a:rPr>
              <a:t>Mentoring</a:t>
            </a:r>
            <a:r>
              <a:rPr lang="en-US" sz="4400" dirty="0" smtClean="0">
                <a:solidFill>
                  <a:srgbClr val="FFFF00"/>
                </a:solidFill>
              </a:rPr>
              <a:t> &amp; </a:t>
            </a:r>
            <a:r>
              <a:rPr lang="en-US" sz="4400" b="1" u="sng" dirty="0" smtClean="0">
                <a:solidFill>
                  <a:srgbClr val="FFFF00"/>
                </a:solidFill>
              </a:rPr>
              <a:t>Small Groups</a:t>
            </a:r>
            <a:endParaRPr lang="en-US" sz="4400" dirty="0" smtClean="0">
              <a:solidFill>
                <a:srgbClr val="FFFF00"/>
              </a:solidFill>
            </a:endParaRPr>
          </a:p>
        </p:txBody>
      </p:sp>
    </p:spTree>
    <p:extLst>
      <p:ext uri="{BB962C8B-B14F-4D97-AF65-F5344CB8AC3E}">
        <p14:creationId xmlns:p14="http://schemas.microsoft.com/office/powerpoint/2010/main" val="36753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a:off x="244929" y="479951"/>
            <a:ext cx="11947071" cy="5953506"/>
          </a:xfrm>
        </p:spPr>
        <p:txBody>
          <a:bodyPr>
            <a:noAutofit/>
          </a:bodyPr>
          <a:lstStyle/>
          <a:p>
            <a:r>
              <a:rPr lang="en-US" b="1" dirty="0" smtClean="0">
                <a:solidFill>
                  <a:schemeClr val="bg1"/>
                </a:solidFill>
                <a:latin typeface="+mn-lt"/>
              </a:rPr>
              <a:t>I Peter 3:10-12</a:t>
            </a:r>
            <a:r>
              <a:rPr lang="en-US" b="1" u="sng" dirty="0" smtClean="0">
                <a:solidFill>
                  <a:schemeClr val="bg1"/>
                </a:solidFill>
                <a:latin typeface="+mn-lt"/>
              </a:rPr>
              <a:t/>
            </a:r>
            <a:br>
              <a:rPr lang="en-US" b="1" u="sng" dirty="0" smtClean="0">
                <a:solidFill>
                  <a:schemeClr val="bg1"/>
                </a:solidFill>
                <a:latin typeface="+mn-lt"/>
              </a:rPr>
            </a:br>
            <a:r>
              <a:rPr lang="en-US" dirty="0">
                <a:solidFill>
                  <a:schemeClr val="bg1"/>
                </a:solidFill>
                <a:latin typeface="+mn-lt"/>
              </a:rPr>
              <a:t>“Whoever would love </a:t>
            </a:r>
            <a:r>
              <a:rPr lang="en-US" dirty="0" smtClean="0">
                <a:solidFill>
                  <a:schemeClr val="bg1"/>
                </a:solidFill>
                <a:latin typeface="+mn-lt"/>
              </a:rPr>
              <a:t>life and </a:t>
            </a:r>
            <a:r>
              <a:rPr lang="en-US" dirty="0">
                <a:solidFill>
                  <a:schemeClr val="bg1"/>
                </a:solidFill>
                <a:latin typeface="+mn-lt"/>
              </a:rPr>
              <a:t>see good days</a:t>
            </a:r>
            <a:r>
              <a:rPr lang="en-US" dirty="0">
                <a:solidFill>
                  <a:schemeClr val="bg1"/>
                </a:solidFill>
                <a:latin typeface="+mn-lt"/>
              </a:rPr>
              <a:t/>
            </a:r>
            <a:br>
              <a:rPr lang="en-US" dirty="0">
                <a:solidFill>
                  <a:schemeClr val="bg1"/>
                </a:solidFill>
                <a:latin typeface="+mn-lt"/>
              </a:rPr>
            </a:br>
            <a:r>
              <a:rPr lang="en-US" dirty="0" smtClean="0">
                <a:solidFill>
                  <a:schemeClr val="bg1"/>
                </a:solidFill>
                <a:latin typeface="+mn-lt"/>
              </a:rPr>
              <a:t>	must </a:t>
            </a:r>
            <a:r>
              <a:rPr lang="en-US" dirty="0">
                <a:solidFill>
                  <a:schemeClr val="bg1"/>
                </a:solidFill>
                <a:latin typeface="+mn-lt"/>
              </a:rPr>
              <a:t>keep their </a:t>
            </a:r>
            <a:r>
              <a:rPr lang="en-US" dirty="0">
                <a:solidFill>
                  <a:srgbClr val="FF0000"/>
                </a:solidFill>
                <a:latin typeface="+mn-lt"/>
              </a:rPr>
              <a:t>tongue </a:t>
            </a:r>
            <a:r>
              <a:rPr lang="en-US" dirty="0">
                <a:solidFill>
                  <a:schemeClr val="bg1"/>
                </a:solidFill>
                <a:latin typeface="+mn-lt"/>
              </a:rPr>
              <a:t>from </a:t>
            </a:r>
            <a:r>
              <a:rPr lang="en-US" dirty="0">
                <a:solidFill>
                  <a:srgbClr val="FF0000"/>
                </a:solidFill>
                <a:latin typeface="+mn-lt"/>
              </a:rPr>
              <a:t>evil</a:t>
            </a:r>
            <a:r>
              <a:rPr lang="en-US" dirty="0">
                <a:solidFill>
                  <a:schemeClr val="bg1"/>
                </a:solidFill>
                <a:latin typeface="+mn-lt"/>
              </a:rPr>
              <a:t/>
            </a:r>
            <a:br>
              <a:rPr lang="en-US" dirty="0">
                <a:solidFill>
                  <a:schemeClr val="bg1"/>
                </a:solidFill>
                <a:latin typeface="+mn-lt"/>
              </a:rPr>
            </a:br>
            <a:r>
              <a:rPr lang="en-US" dirty="0">
                <a:solidFill>
                  <a:schemeClr val="bg1"/>
                </a:solidFill>
                <a:latin typeface="+mn-lt"/>
              </a:rPr>
              <a:t>    </a:t>
            </a:r>
            <a:r>
              <a:rPr lang="en-US" dirty="0" smtClean="0">
                <a:solidFill>
                  <a:schemeClr val="bg1"/>
                </a:solidFill>
                <a:latin typeface="+mn-lt"/>
              </a:rPr>
              <a:t>	and </a:t>
            </a:r>
            <a:r>
              <a:rPr lang="en-US" dirty="0">
                <a:solidFill>
                  <a:schemeClr val="bg1"/>
                </a:solidFill>
                <a:latin typeface="+mn-lt"/>
              </a:rPr>
              <a:t>their </a:t>
            </a:r>
            <a:r>
              <a:rPr lang="en-US" dirty="0">
                <a:solidFill>
                  <a:srgbClr val="FF0000"/>
                </a:solidFill>
                <a:latin typeface="+mn-lt"/>
              </a:rPr>
              <a:t>lips</a:t>
            </a:r>
            <a:r>
              <a:rPr lang="en-US" dirty="0">
                <a:solidFill>
                  <a:schemeClr val="bg1"/>
                </a:solidFill>
                <a:latin typeface="+mn-lt"/>
              </a:rPr>
              <a:t> from </a:t>
            </a:r>
            <a:r>
              <a:rPr lang="en-US" dirty="0">
                <a:solidFill>
                  <a:srgbClr val="FF0000"/>
                </a:solidFill>
                <a:latin typeface="+mn-lt"/>
              </a:rPr>
              <a:t>deceitful</a:t>
            </a:r>
            <a:r>
              <a:rPr lang="en-US" dirty="0">
                <a:solidFill>
                  <a:schemeClr val="bg1"/>
                </a:solidFill>
                <a:latin typeface="+mn-lt"/>
              </a:rPr>
              <a:t> </a:t>
            </a:r>
            <a:r>
              <a:rPr lang="en-US" dirty="0">
                <a:solidFill>
                  <a:srgbClr val="FF0000"/>
                </a:solidFill>
                <a:latin typeface="+mn-lt"/>
              </a:rPr>
              <a:t>speech</a:t>
            </a:r>
            <a:r>
              <a:rPr lang="en-US" dirty="0">
                <a:solidFill>
                  <a:schemeClr val="bg1"/>
                </a:solidFill>
                <a:latin typeface="+mn-lt"/>
              </a:rPr>
              <a:t>.</a:t>
            </a:r>
            <a:r>
              <a:rPr lang="en-US" dirty="0">
                <a:solidFill>
                  <a:schemeClr val="bg1"/>
                </a:solidFill>
                <a:latin typeface="+mn-lt"/>
              </a:rPr>
              <a:t/>
            </a:r>
            <a:br>
              <a:rPr lang="en-US" dirty="0">
                <a:solidFill>
                  <a:schemeClr val="bg1"/>
                </a:solidFill>
                <a:latin typeface="+mn-lt"/>
              </a:rPr>
            </a:br>
            <a:r>
              <a:rPr lang="en-US" b="1" baseline="30000" dirty="0">
                <a:solidFill>
                  <a:schemeClr val="bg1"/>
                </a:solidFill>
                <a:latin typeface="+mn-lt"/>
              </a:rPr>
              <a:t>11 </a:t>
            </a:r>
            <a:r>
              <a:rPr lang="en-US" dirty="0">
                <a:solidFill>
                  <a:schemeClr val="bg1"/>
                </a:solidFill>
                <a:latin typeface="+mn-lt"/>
              </a:rPr>
              <a:t>They must turn from evil and </a:t>
            </a:r>
            <a:r>
              <a:rPr lang="en-US" dirty="0">
                <a:solidFill>
                  <a:srgbClr val="92D050"/>
                </a:solidFill>
                <a:latin typeface="+mn-lt"/>
              </a:rPr>
              <a:t>do good</a:t>
            </a:r>
            <a:r>
              <a:rPr lang="en-US" dirty="0">
                <a:solidFill>
                  <a:schemeClr val="bg1"/>
                </a:solidFill>
                <a:latin typeface="+mn-lt"/>
              </a:rPr>
              <a:t>;</a:t>
            </a:r>
            <a:r>
              <a:rPr lang="en-US" dirty="0">
                <a:solidFill>
                  <a:schemeClr val="bg1"/>
                </a:solidFill>
                <a:latin typeface="+mn-lt"/>
              </a:rPr>
              <a:t/>
            </a:r>
            <a:br>
              <a:rPr lang="en-US" dirty="0">
                <a:solidFill>
                  <a:schemeClr val="bg1"/>
                </a:solidFill>
                <a:latin typeface="+mn-lt"/>
              </a:rPr>
            </a:br>
            <a:r>
              <a:rPr lang="en-US" dirty="0">
                <a:solidFill>
                  <a:schemeClr val="bg1"/>
                </a:solidFill>
                <a:latin typeface="+mn-lt"/>
              </a:rPr>
              <a:t>    they must </a:t>
            </a:r>
            <a:r>
              <a:rPr lang="en-US" dirty="0">
                <a:solidFill>
                  <a:srgbClr val="92D050"/>
                </a:solidFill>
                <a:latin typeface="+mn-lt"/>
              </a:rPr>
              <a:t>seek peace </a:t>
            </a:r>
            <a:r>
              <a:rPr lang="en-US" dirty="0">
                <a:solidFill>
                  <a:schemeClr val="bg1"/>
                </a:solidFill>
                <a:latin typeface="+mn-lt"/>
              </a:rPr>
              <a:t>and </a:t>
            </a:r>
            <a:r>
              <a:rPr lang="en-US" dirty="0">
                <a:solidFill>
                  <a:srgbClr val="92D050"/>
                </a:solidFill>
                <a:latin typeface="+mn-lt"/>
              </a:rPr>
              <a:t>pursue</a:t>
            </a:r>
            <a:r>
              <a:rPr lang="en-US" dirty="0">
                <a:solidFill>
                  <a:schemeClr val="bg1"/>
                </a:solidFill>
                <a:latin typeface="+mn-lt"/>
              </a:rPr>
              <a:t> it.</a:t>
            </a:r>
            <a:r>
              <a:rPr lang="en-US" dirty="0">
                <a:solidFill>
                  <a:schemeClr val="bg1"/>
                </a:solidFill>
                <a:latin typeface="+mn-lt"/>
              </a:rPr>
              <a:t/>
            </a:r>
            <a:br>
              <a:rPr lang="en-US" dirty="0">
                <a:solidFill>
                  <a:schemeClr val="bg1"/>
                </a:solidFill>
                <a:latin typeface="+mn-lt"/>
              </a:rPr>
            </a:br>
            <a:r>
              <a:rPr lang="en-US" b="1" baseline="30000" dirty="0">
                <a:solidFill>
                  <a:schemeClr val="bg1"/>
                </a:solidFill>
                <a:latin typeface="+mn-lt"/>
              </a:rPr>
              <a:t>12 </a:t>
            </a:r>
            <a:r>
              <a:rPr lang="en-US" dirty="0">
                <a:solidFill>
                  <a:schemeClr val="bg1"/>
                </a:solidFill>
                <a:latin typeface="+mn-lt"/>
              </a:rPr>
              <a:t>For the eyes of the Lord are on the </a:t>
            </a:r>
            <a:r>
              <a:rPr lang="en-US" dirty="0">
                <a:solidFill>
                  <a:srgbClr val="92D050"/>
                </a:solidFill>
                <a:latin typeface="+mn-lt"/>
              </a:rPr>
              <a:t>righteous</a:t>
            </a:r>
            <a:r>
              <a:rPr lang="en-US" dirty="0">
                <a:solidFill>
                  <a:schemeClr val="bg1"/>
                </a:solidFill>
                <a:latin typeface="+mn-lt"/>
              </a:rPr>
              <a:t/>
            </a:r>
            <a:br>
              <a:rPr lang="en-US" dirty="0">
                <a:solidFill>
                  <a:schemeClr val="bg1"/>
                </a:solidFill>
                <a:latin typeface="+mn-lt"/>
              </a:rPr>
            </a:br>
            <a:r>
              <a:rPr lang="en-US" dirty="0">
                <a:solidFill>
                  <a:schemeClr val="bg1"/>
                </a:solidFill>
                <a:latin typeface="+mn-lt"/>
              </a:rPr>
              <a:t>    and his ears are attentive to their prayer,</a:t>
            </a:r>
            <a:r>
              <a:rPr lang="en-US" dirty="0">
                <a:solidFill>
                  <a:schemeClr val="bg1"/>
                </a:solidFill>
                <a:latin typeface="+mn-lt"/>
              </a:rPr>
              <a:t/>
            </a:r>
            <a:br>
              <a:rPr lang="en-US" dirty="0">
                <a:solidFill>
                  <a:schemeClr val="bg1"/>
                </a:solidFill>
                <a:latin typeface="+mn-lt"/>
              </a:rPr>
            </a:br>
            <a:r>
              <a:rPr lang="en-US" dirty="0" smtClean="0">
                <a:solidFill>
                  <a:schemeClr val="bg1"/>
                </a:solidFill>
                <a:latin typeface="+mn-lt"/>
              </a:rPr>
              <a:t>	but </a:t>
            </a:r>
            <a:r>
              <a:rPr lang="en-US" dirty="0">
                <a:solidFill>
                  <a:schemeClr val="bg1"/>
                </a:solidFill>
                <a:latin typeface="+mn-lt"/>
              </a:rPr>
              <a:t>the face of the Lord is against those who </a:t>
            </a:r>
            <a:r>
              <a:rPr lang="en-US" dirty="0" smtClean="0">
                <a:solidFill>
                  <a:schemeClr val="bg1"/>
                </a:solidFill>
                <a:latin typeface="+mn-lt"/>
              </a:rPr>
              <a:t/>
            </a:r>
            <a:br>
              <a:rPr lang="en-US" dirty="0" smtClean="0">
                <a:solidFill>
                  <a:schemeClr val="bg1"/>
                </a:solidFill>
                <a:latin typeface="+mn-lt"/>
              </a:rPr>
            </a:br>
            <a:r>
              <a:rPr lang="en-US" dirty="0">
                <a:solidFill>
                  <a:schemeClr val="bg1"/>
                </a:solidFill>
                <a:latin typeface="+mn-lt"/>
              </a:rPr>
              <a:t>	</a:t>
            </a:r>
            <a:r>
              <a:rPr lang="en-US" dirty="0" smtClean="0">
                <a:solidFill>
                  <a:schemeClr val="bg1"/>
                </a:solidFill>
                <a:latin typeface="+mn-lt"/>
              </a:rPr>
              <a:t>do </a:t>
            </a:r>
            <a:r>
              <a:rPr lang="en-US" dirty="0">
                <a:solidFill>
                  <a:schemeClr val="bg1"/>
                </a:solidFill>
                <a:latin typeface="+mn-lt"/>
              </a:rPr>
              <a:t>evil</a:t>
            </a:r>
            <a:r>
              <a:rPr lang="en-US" dirty="0" smtClean="0">
                <a:solidFill>
                  <a:schemeClr val="bg1"/>
                </a:solidFill>
                <a:latin typeface="+mn-lt"/>
              </a:rPr>
              <a:t>.”</a:t>
            </a:r>
            <a:endParaRPr lang="en-US" b="1" dirty="0">
              <a:solidFill>
                <a:schemeClr val="bg1"/>
              </a:solidFill>
              <a:latin typeface="+mn-lt"/>
            </a:endParaRPr>
          </a:p>
        </p:txBody>
      </p:sp>
    </p:spTree>
    <p:extLst>
      <p:ext uri="{BB962C8B-B14F-4D97-AF65-F5344CB8AC3E}">
        <p14:creationId xmlns:p14="http://schemas.microsoft.com/office/powerpoint/2010/main" val="251316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a:off x="244929" y="479951"/>
            <a:ext cx="11947071" cy="5953506"/>
          </a:xfrm>
        </p:spPr>
        <p:txBody>
          <a:bodyPr>
            <a:noAutofit/>
          </a:bodyPr>
          <a:lstStyle/>
          <a:p>
            <a:r>
              <a:rPr lang="en-US" sz="4800" b="1" u="sng" dirty="0" smtClean="0">
                <a:solidFill>
                  <a:schemeClr val="bg1"/>
                </a:solidFill>
                <a:latin typeface="+mn-lt"/>
              </a:rPr>
              <a:t>I Peter 3:8, 9</a:t>
            </a:r>
            <a:r>
              <a:rPr lang="en-US" sz="4800" dirty="0" smtClean="0">
                <a:solidFill>
                  <a:schemeClr val="bg1"/>
                </a:solidFill>
                <a:latin typeface="+mn-lt"/>
              </a:rPr>
              <a:t/>
            </a:r>
            <a:br>
              <a:rPr lang="en-US" sz="4800" dirty="0" smtClean="0">
                <a:solidFill>
                  <a:schemeClr val="bg1"/>
                </a:solidFill>
                <a:latin typeface="+mn-lt"/>
              </a:rPr>
            </a:br>
            <a:r>
              <a:rPr lang="en-US" sz="4800" i="1" dirty="0" smtClean="0">
                <a:solidFill>
                  <a:schemeClr val="bg1"/>
                </a:solidFill>
                <a:latin typeface="+mn-lt"/>
              </a:rPr>
              <a:t>All </a:t>
            </a:r>
            <a:r>
              <a:rPr lang="en-US" sz="4800" i="1" dirty="0">
                <a:solidFill>
                  <a:schemeClr val="bg1"/>
                </a:solidFill>
                <a:latin typeface="+mn-lt"/>
              </a:rPr>
              <a:t>of you, be </a:t>
            </a:r>
            <a:r>
              <a:rPr lang="en-US" sz="4800" i="1" u="sng" dirty="0">
                <a:solidFill>
                  <a:schemeClr val="bg1"/>
                </a:solidFill>
                <a:latin typeface="+mn-lt"/>
              </a:rPr>
              <a:t>like-minded</a:t>
            </a:r>
            <a:r>
              <a:rPr lang="en-US" sz="4800" i="1" dirty="0">
                <a:solidFill>
                  <a:schemeClr val="bg1"/>
                </a:solidFill>
                <a:latin typeface="+mn-lt"/>
              </a:rPr>
              <a:t>, be </a:t>
            </a:r>
            <a:r>
              <a:rPr lang="en-US" sz="4800" i="1" u="sng" dirty="0">
                <a:solidFill>
                  <a:schemeClr val="bg1"/>
                </a:solidFill>
                <a:latin typeface="+mn-lt"/>
              </a:rPr>
              <a:t>sympathetic</a:t>
            </a:r>
            <a:r>
              <a:rPr lang="en-US" sz="4800" i="1" dirty="0">
                <a:solidFill>
                  <a:schemeClr val="bg1"/>
                </a:solidFill>
                <a:latin typeface="+mn-lt"/>
              </a:rPr>
              <a:t>, </a:t>
            </a:r>
            <a:r>
              <a:rPr lang="en-US" sz="4800" i="1" u="sng" dirty="0">
                <a:solidFill>
                  <a:schemeClr val="bg1"/>
                </a:solidFill>
                <a:latin typeface="+mn-lt"/>
              </a:rPr>
              <a:t>love one another</a:t>
            </a:r>
            <a:r>
              <a:rPr lang="en-US" sz="4800" i="1" dirty="0">
                <a:solidFill>
                  <a:schemeClr val="bg1"/>
                </a:solidFill>
                <a:latin typeface="+mn-lt"/>
              </a:rPr>
              <a:t>, be </a:t>
            </a:r>
            <a:r>
              <a:rPr lang="en-US" sz="4800" i="1" u="sng" dirty="0">
                <a:solidFill>
                  <a:schemeClr val="bg1"/>
                </a:solidFill>
                <a:latin typeface="+mn-lt"/>
              </a:rPr>
              <a:t>compassionate</a:t>
            </a:r>
            <a:r>
              <a:rPr lang="en-US" sz="4800" i="1" dirty="0">
                <a:solidFill>
                  <a:schemeClr val="bg1"/>
                </a:solidFill>
                <a:latin typeface="+mn-lt"/>
              </a:rPr>
              <a:t> and </a:t>
            </a:r>
            <a:r>
              <a:rPr lang="en-US" sz="4800" i="1" u="sng" dirty="0">
                <a:solidFill>
                  <a:schemeClr val="bg1"/>
                </a:solidFill>
                <a:latin typeface="+mn-lt"/>
              </a:rPr>
              <a:t>humble</a:t>
            </a:r>
            <a:r>
              <a:rPr lang="en-US" sz="4800" i="1" dirty="0">
                <a:solidFill>
                  <a:schemeClr val="bg1"/>
                </a:solidFill>
                <a:latin typeface="+mn-lt"/>
              </a:rPr>
              <a:t>. </a:t>
            </a:r>
            <a:r>
              <a:rPr lang="en-US" sz="4800" b="1" i="1" baseline="30000" dirty="0">
                <a:solidFill>
                  <a:schemeClr val="bg1"/>
                </a:solidFill>
                <a:latin typeface="+mn-lt"/>
              </a:rPr>
              <a:t>9 </a:t>
            </a:r>
            <a:r>
              <a:rPr lang="en-US" sz="4800" i="1" dirty="0">
                <a:solidFill>
                  <a:schemeClr val="bg1"/>
                </a:solidFill>
                <a:latin typeface="+mn-lt"/>
              </a:rPr>
              <a:t>Do not repay evil with evil or insult with insult. On the contrary, repay evil with blessing, because to this you were called so that you may inherit a blessing. </a:t>
            </a:r>
            <a:endParaRPr lang="en-US" sz="4800" i="1" dirty="0">
              <a:solidFill>
                <a:schemeClr val="bg1"/>
              </a:solidFill>
              <a:latin typeface="+mn-lt"/>
            </a:endParaRPr>
          </a:p>
        </p:txBody>
      </p:sp>
    </p:spTree>
    <p:extLst>
      <p:ext uri="{BB962C8B-B14F-4D97-AF65-F5344CB8AC3E}">
        <p14:creationId xmlns:p14="http://schemas.microsoft.com/office/powerpoint/2010/main" val="405548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a:off x="244929" y="479951"/>
            <a:ext cx="11947071" cy="5953506"/>
          </a:xfrm>
        </p:spPr>
        <p:txBody>
          <a:bodyPr>
            <a:noAutofit/>
          </a:bodyPr>
          <a:lstStyle/>
          <a:p>
            <a:r>
              <a:rPr lang="en-US" b="1" dirty="0" smtClean="0">
                <a:solidFill>
                  <a:schemeClr val="bg1"/>
                </a:solidFill>
                <a:latin typeface="+mn-lt"/>
              </a:rPr>
              <a:t>I Peter 3:10-12</a:t>
            </a:r>
            <a:r>
              <a:rPr lang="en-US" b="1" u="sng" dirty="0" smtClean="0">
                <a:solidFill>
                  <a:schemeClr val="bg1"/>
                </a:solidFill>
                <a:latin typeface="+mn-lt"/>
              </a:rPr>
              <a:t/>
            </a:r>
            <a:br>
              <a:rPr lang="en-US" b="1" u="sng" dirty="0" smtClean="0">
                <a:solidFill>
                  <a:schemeClr val="bg1"/>
                </a:solidFill>
                <a:latin typeface="+mn-lt"/>
              </a:rPr>
            </a:br>
            <a:r>
              <a:rPr lang="en-US" dirty="0">
                <a:solidFill>
                  <a:schemeClr val="bg1"/>
                </a:solidFill>
                <a:latin typeface="+mn-lt"/>
              </a:rPr>
              <a:t>“Whoever would love </a:t>
            </a:r>
            <a:r>
              <a:rPr lang="en-US" dirty="0" smtClean="0">
                <a:solidFill>
                  <a:schemeClr val="bg1"/>
                </a:solidFill>
                <a:latin typeface="+mn-lt"/>
              </a:rPr>
              <a:t>life and </a:t>
            </a:r>
            <a:r>
              <a:rPr lang="en-US" dirty="0">
                <a:solidFill>
                  <a:schemeClr val="bg1"/>
                </a:solidFill>
                <a:latin typeface="+mn-lt"/>
              </a:rPr>
              <a:t>see good days</a:t>
            </a:r>
            <a:r>
              <a:rPr lang="en-US" dirty="0">
                <a:solidFill>
                  <a:schemeClr val="bg1"/>
                </a:solidFill>
                <a:latin typeface="+mn-lt"/>
              </a:rPr>
              <a:t/>
            </a:r>
            <a:br>
              <a:rPr lang="en-US" dirty="0">
                <a:solidFill>
                  <a:schemeClr val="bg1"/>
                </a:solidFill>
                <a:latin typeface="+mn-lt"/>
              </a:rPr>
            </a:br>
            <a:r>
              <a:rPr lang="en-US" dirty="0" smtClean="0">
                <a:solidFill>
                  <a:schemeClr val="bg1"/>
                </a:solidFill>
                <a:latin typeface="+mn-lt"/>
              </a:rPr>
              <a:t>	must </a:t>
            </a:r>
            <a:r>
              <a:rPr lang="en-US" dirty="0">
                <a:solidFill>
                  <a:schemeClr val="bg1"/>
                </a:solidFill>
                <a:latin typeface="+mn-lt"/>
              </a:rPr>
              <a:t>keep their </a:t>
            </a:r>
            <a:r>
              <a:rPr lang="en-US" dirty="0">
                <a:solidFill>
                  <a:srgbClr val="FF0000"/>
                </a:solidFill>
                <a:latin typeface="+mn-lt"/>
              </a:rPr>
              <a:t>tongue </a:t>
            </a:r>
            <a:r>
              <a:rPr lang="en-US" dirty="0">
                <a:solidFill>
                  <a:schemeClr val="bg1"/>
                </a:solidFill>
                <a:latin typeface="+mn-lt"/>
              </a:rPr>
              <a:t>from </a:t>
            </a:r>
            <a:r>
              <a:rPr lang="en-US" dirty="0">
                <a:solidFill>
                  <a:srgbClr val="FF0000"/>
                </a:solidFill>
                <a:latin typeface="+mn-lt"/>
              </a:rPr>
              <a:t>evil</a:t>
            </a:r>
            <a:r>
              <a:rPr lang="en-US" dirty="0">
                <a:solidFill>
                  <a:schemeClr val="bg1"/>
                </a:solidFill>
                <a:latin typeface="+mn-lt"/>
              </a:rPr>
              <a:t/>
            </a:r>
            <a:br>
              <a:rPr lang="en-US" dirty="0">
                <a:solidFill>
                  <a:schemeClr val="bg1"/>
                </a:solidFill>
                <a:latin typeface="+mn-lt"/>
              </a:rPr>
            </a:br>
            <a:r>
              <a:rPr lang="en-US" dirty="0">
                <a:solidFill>
                  <a:schemeClr val="bg1"/>
                </a:solidFill>
                <a:latin typeface="+mn-lt"/>
              </a:rPr>
              <a:t>    </a:t>
            </a:r>
            <a:r>
              <a:rPr lang="en-US" dirty="0" smtClean="0">
                <a:solidFill>
                  <a:schemeClr val="bg1"/>
                </a:solidFill>
                <a:latin typeface="+mn-lt"/>
              </a:rPr>
              <a:t>	and </a:t>
            </a:r>
            <a:r>
              <a:rPr lang="en-US" dirty="0">
                <a:solidFill>
                  <a:schemeClr val="bg1"/>
                </a:solidFill>
                <a:latin typeface="+mn-lt"/>
              </a:rPr>
              <a:t>their </a:t>
            </a:r>
            <a:r>
              <a:rPr lang="en-US" dirty="0">
                <a:solidFill>
                  <a:srgbClr val="FF0000"/>
                </a:solidFill>
                <a:latin typeface="+mn-lt"/>
              </a:rPr>
              <a:t>lips</a:t>
            </a:r>
            <a:r>
              <a:rPr lang="en-US" dirty="0">
                <a:solidFill>
                  <a:schemeClr val="bg1"/>
                </a:solidFill>
                <a:latin typeface="+mn-lt"/>
              </a:rPr>
              <a:t> from </a:t>
            </a:r>
            <a:r>
              <a:rPr lang="en-US" dirty="0">
                <a:solidFill>
                  <a:srgbClr val="FF0000"/>
                </a:solidFill>
                <a:latin typeface="+mn-lt"/>
              </a:rPr>
              <a:t>deceitful</a:t>
            </a:r>
            <a:r>
              <a:rPr lang="en-US" dirty="0">
                <a:solidFill>
                  <a:schemeClr val="bg1"/>
                </a:solidFill>
                <a:latin typeface="+mn-lt"/>
              </a:rPr>
              <a:t> </a:t>
            </a:r>
            <a:r>
              <a:rPr lang="en-US" dirty="0">
                <a:solidFill>
                  <a:srgbClr val="FF0000"/>
                </a:solidFill>
                <a:latin typeface="+mn-lt"/>
              </a:rPr>
              <a:t>speech</a:t>
            </a:r>
            <a:r>
              <a:rPr lang="en-US" dirty="0">
                <a:solidFill>
                  <a:schemeClr val="bg1"/>
                </a:solidFill>
                <a:latin typeface="+mn-lt"/>
              </a:rPr>
              <a:t>.</a:t>
            </a:r>
            <a:r>
              <a:rPr lang="en-US" dirty="0">
                <a:solidFill>
                  <a:schemeClr val="bg1"/>
                </a:solidFill>
                <a:latin typeface="+mn-lt"/>
              </a:rPr>
              <a:t/>
            </a:r>
            <a:br>
              <a:rPr lang="en-US" dirty="0">
                <a:solidFill>
                  <a:schemeClr val="bg1"/>
                </a:solidFill>
                <a:latin typeface="+mn-lt"/>
              </a:rPr>
            </a:br>
            <a:r>
              <a:rPr lang="en-US" b="1" baseline="30000" dirty="0">
                <a:solidFill>
                  <a:schemeClr val="bg1"/>
                </a:solidFill>
                <a:latin typeface="+mn-lt"/>
              </a:rPr>
              <a:t>11 </a:t>
            </a:r>
            <a:r>
              <a:rPr lang="en-US" dirty="0">
                <a:solidFill>
                  <a:schemeClr val="bg1"/>
                </a:solidFill>
                <a:latin typeface="+mn-lt"/>
              </a:rPr>
              <a:t>They must turn from evil and </a:t>
            </a:r>
            <a:r>
              <a:rPr lang="en-US" dirty="0">
                <a:solidFill>
                  <a:srgbClr val="92D050"/>
                </a:solidFill>
                <a:latin typeface="+mn-lt"/>
              </a:rPr>
              <a:t>do good</a:t>
            </a:r>
            <a:r>
              <a:rPr lang="en-US" dirty="0">
                <a:solidFill>
                  <a:schemeClr val="bg1"/>
                </a:solidFill>
                <a:latin typeface="+mn-lt"/>
              </a:rPr>
              <a:t>;</a:t>
            </a:r>
            <a:r>
              <a:rPr lang="en-US" dirty="0">
                <a:solidFill>
                  <a:schemeClr val="bg1"/>
                </a:solidFill>
                <a:latin typeface="+mn-lt"/>
              </a:rPr>
              <a:t/>
            </a:r>
            <a:br>
              <a:rPr lang="en-US" dirty="0">
                <a:solidFill>
                  <a:schemeClr val="bg1"/>
                </a:solidFill>
                <a:latin typeface="+mn-lt"/>
              </a:rPr>
            </a:br>
            <a:r>
              <a:rPr lang="en-US" dirty="0">
                <a:solidFill>
                  <a:schemeClr val="bg1"/>
                </a:solidFill>
                <a:latin typeface="+mn-lt"/>
              </a:rPr>
              <a:t>    they must </a:t>
            </a:r>
            <a:r>
              <a:rPr lang="en-US" dirty="0">
                <a:solidFill>
                  <a:srgbClr val="92D050"/>
                </a:solidFill>
                <a:latin typeface="+mn-lt"/>
              </a:rPr>
              <a:t>seek peace </a:t>
            </a:r>
            <a:r>
              <a:rPr lang="en-US" dirty="0">
                <a:solidFill>
                  <a:schemeClr val="bg1"/>
                </a:solidFill>
                <a:latin typeface="+mn-lt"/>
              </a:rPr>
              <a:t>and </a:t>
            </a:r>
            <a:r>
              <a:rPr lang="en-US" dirty="0">
                <a:solidFill>
                  <a:srgbClr val="92D050"/>
                </a:solidFill>
                <a:latin typeface="+mn-lt"/>
              </a:rPr>
              <a:t>pursue</a:t>
            </a:r>
            <a:r>
              <a:rPr lang="en-US" dirty="0">
                <a:solidFill>
                  <a:schemeClr val="bg1"/>
                </a:solidFill>
                <a:latin typeface="+mn-lt"/>
              </a:rPr>
              <a:t> it.</a:t>
            </a:r>
            <a:r>
              <a:rPr lang="en-US" dirty="0">
                <a:solidFill>
                  <a:schemeClr val="bg1"/>
                </a:solidFill>
                <a:latin typeface="+mn-lt"/>
              </a:rPr>
              <a:t/>
            </a:r>
            <a:br>
              <a:rPr lang="en-US" dirty="0">
                <a:solidFill>
                  <a:schemeClr val="bg1"/>
                </a:solidFill>
                <a:latin typeface="+mn-lt"/>
              </a:rPr>
            </a:br>
            <a:r>
              <a:rPr lang="en-US" b="1" baseline="30000" dirty="0">
                <a:solidFill>
                  <a:schemeClr val="bg1"/>
                </a:solidFill>
                <a:latin typeface="+mn-lt"/>
              </a:rPr>
              <a:t>12 </a:t>
            </a:r>
            <a:r>
              <a:rPr lang="en-US" dirty="0">
                <a:solidFill>
                  <a:schemeClr val="bg1"/>
                </a:solidFill>
                <a:latin typeface="+mn-lt"/>
              </a:rPr>
              <a:t>For the eyes of the Lord are on the </a:t>
            </a:r>
            <a:r>
              <a:rPr lang="en-US" dirty="0">
                <a:solidFill>
                  <a:srgbClr val="92D050"/>
                </a:solidFill>
                <a:latin typeface="+mn-lt"/>
              </a:rPr>
              <a:t>righteous</a:t>
            </a:r>
            <a:r>
              <a:rPr lang="en-US" dirty="0">
                <a:solidFill>
                  <a:schemeClr val="bg1"/>
                </a:solidFill>
                <a:latin typeface="+mn-lt"/>
              </a:rPr>
              <a:t/>
            </a:r>
            <a:br>
              <a:rPr lang="en-US" dirty="0">
                <a:solidFill>
                  <a:schemeClr val="bg1"/>
                </a:solidFill>
                <a:latin typeface="+mn-lt"/>
              </a:rPr>
            </a:br>
            <a:r>
              <a:rPr lang="en-US" dirty="0">
                <a:solidFill>
                  <a:schemeClr val="bg1"/>
                </a:solidFill>
                <a:latin typeface="+mn-lt"/>
              </a:rPr>
              <a:t>    and his ears are attentive to their prayer,</a:t>
            </a:r>
            <a:r>
              <a:rPr lang="en-US" dirty="0">
                <a:solidFill>
                  <a:schemeClr val="bg1"/>
                </a:solidFill>
                <a:latin typeface="+mn-lt"/>
              </a:rPr>
              <a:t/>
            </a:r>
            <a:br>
              <a:rPr lang="en-US" dirty="0">
                <a:solidFill>
                  <a:schemeClr val="bg1"/>
                </a:solidFill>
                <a:latin typeface="+mn-lt"/>
              </a:rPr>
            </a:br>
            <a:r>
              <a:rPr lang="en-US" dirty="0" smtClean="0">
                <a:solidFill>
                  <a:schemeClr val="bg1"/>
                </a:solidFill>
                <a:latin typeface="+mn-lt"/>
              </a:rPr>
              <a:t>	but </a:t>
            </a:r>
            <a:r>
              <a:rPr lang="en-US" dirty="0">
                <a:solidFill>
                  <a:schemeClr val="bg1"/>
                </a:solidFill>
                <a:latin typeface="+mn-lt"/>
              </a:rPr>
              <a:t>the face of the Lord is against those who </a:t>
            </a:r>
            <a:r>
              <a:rPr lang="en-US" dirty="0" smtClean="0">
                <a:solidFill>
                  <a:schemeClr val="bg1"/>
                </a:solidFill>
                <a:latin typeface="+mn-lt"/>
              </a:rPr>
              <a:t/>
            </a:r>
            <a:br>
              <a:rPr lang="en-US" dirty="0" smtClean="0">
                <a:solidFill>
                  <a:schemeClr val="bg1"/>
                </a:solidFill>
                <a:latin typeface="+mn-lt"/>
              </a:rPr>
            </a:br>
            <a:r>
              <a:rPr lang="en-US" dirty="0">
                <a:solidFill>
                  <a:schemeClr val="bg1"/>
                </a:solidFill>
                <a:latin typeface="+mn-lt"/>
              </a:rPr>
              <a:t>	</a:t>
            </a:r>
            <a:r>
              <a:rPr lang="en-US" dirty="0" smtClean="0">
                <a:solidFill>
                  <a:schemeClr val="bg1"/>
                </a:solidFill>
                <a:latin typeface="+mn-lt"/>
              </a:rPr>
              <a:t>do </a:t>
            </a:r>
            <a:r>
              <a:rPr lang="en-US" dirty="0">
                <a:solidFill>
                  <a:schemeClr val="bg1"/>
                </a:solidFill>
                <a:latin typeface="+mn-lt"/>
              </a:rPr>
              <a:t>evil</a:t>
            </a:r>
            <a:r>
              <a:rPr lang="en-US" dirty="0" smtClean="0">
                <a:solidFill>
                  <a:schemeClr val="bg1"/>
                </a:solidFill>
                <a:latin typeface="+mn-lt"/>
              </a:rPr>
              <a:t>.”</a:t>
            </a:r>
            <a:endParaRPr lang="en-US" b="1" dirty="0">
              <a:solidFill>
                <a:schemeClr val="bg1"/>
              </a:solidFill>
              <a:latin typeface="+mn-lt"/>
            </a:endParaRPr>
          </a:p>
        </p:txBody>
      </p:sp>
    </p:spTree>
    <p:extLst>
      <p:ext uri="{BB962C8B-B14F-4D97-AF65-F5344CB8AC3E}">
        <p14:creationId xmlns:p14="http://schemas.microsoft.com/office/powerpoint/2010/main" val="205972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descr="Image result for greedy chi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48" y="1576607"/>
            <a:ext cx="5795310" cy="3028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a:off x="1617863" y="-375557"/>
            <a:ext cx="2790852" cy="2498271"/>
          </a:xfrm>
        </p:spPr>
        <p:txBody>
          <a:bodyPr>
            <a:normAutofit/>
          </a:bodyPr>
          <a:lstStyle/>
          <a:p>
            <a:r>
              <a:rPr lang="en-US" sz="6600" b="1" dirty="0" smtClean="0">
                <a:solidFill>
                  <a:schemeClr val="bg1"/>
                </a:solidFill>
                <a:latin typeface="+mn-lt"/>
              </a:rPr>
              <a:t>Greed</a:t>
            </a:r>
            <a:endParaRPr lang="en-US" sz="6600" b="1" dirty="0">
              <a:solidFill>
                <a:schemeClr val="bg1"/>
              </a:solidFill>
              <a:latin typeface="+mn-lt"/>
            </a:endParaRPr>
          </a:p>
        </p:txBody>
      </p:sp>
      <p:sp>
        <p:nvSpPr>
          <p:cNvPr id="6" name="Title 1">
            <a:extLst>
              <a:ext uri="{FF2B5EF4-FFF2-40B4-BE49-F238E27FC236}">
                <a16:creationId xmlns="" xmlns:a16="http://schemas.microsoft.com/office/drawing/2014/main" id="{7C8504D4-99E3-4E1A-B4C2-E089C920933A}"/>
              </a:ext>
            </a:extLst>
          </p:cNvPr>
          <p:cNvSpPr txBox="1">
            <a:spLocks/>
          </p:cNvSpPr>
          <p:nvPr/>
        </p:nvSpPr>
        <p:spPr>
          <a:xfrm>
            <a:off x="7157385" y="1814514"/>
            <a:ext cx="4980213" cy="167639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smtClean="0">
                <a:solidFill>
                  <a:schemeClr val="bg1"/>
                </a:solidFill>
                <a:latin typeface="+mn-lt"/>
              </a:rPr>
              <a:t>verses...</a:t>
            </a:r>
          </a:p>
          <a:p>
            <a:r>
              <a:rPr lang="en-US" sz="6600" b="1" dirty="0" smtClean="0">
                <a:solidFill>
                  <a:schemeClr val="bg1"/>
                </a:solidFill>
                <a:latin typeface="+mn-lt"/>
              </a:rPr>
              <a:t>		giving</a:t>
            </a:r>
            <a:endParaRPr lang="en-US" sz="6600" b="1" dirty="0">
              <a:solidFill>
                <a:schemeClr val="bg1"/>
              </a:solidFill>
              <a:latin typeface="+mn-lt"/>
            </a:endParaRPr>
          </a:p>
        </p:txBody>
      </p:sp>
      <p:pic>
        <p:nvPicPr>
          <p:cNvPr id="20486" name="Picture 6" descr="Image result for child sha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7385" y="3539899"/>
            <a:ext cx="4819650" cy="321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43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 presetClass="entr" presetSubtype="0" fill="hold" nodeType="withEffect">
                                  <p:stCondLst>
                                    <p:cond delay="0"/>
                                  </p:stCondLst>
                                  <p:childTnLst>
                                    <p:set>
                                      <p:cBhvr>
                                        <p:cTn id="11" dur="1" fill="hold">
                                          <p:stCondLst>
                                            <p:cond delay="0"/>
                                          </p:stCondLst>
                                        </p:cTn>
                                        <p:tgtEl>
                                          <p:spTgt spid="20482"/>
                                        </p:tgtEl>
                                        <p:attrNameLst>
                                          <p:attrName>style.visibility</p:attrName>
                                        </p:attrNameLst>
                                      </p:cBhvr>
                                      <p:to>
                                        <p:strVal val="visible"/>
                                      </p:to>
                                    </p:set>
                                  </p:childTnLst>
                                </p:cTn>
                              </p:par>
                              <p:par>
                                <p:cTn id="12" presetID="10" presetClass="entr" presetSubtype="0" fill="hold" nodeType="withEffect">
                                  <p:stCondLst>
                                    <p:cond delay="1000"/>
                                  </p:stCondLst>
                                  <p:childTnLst>
                                    <p:set>
                                      <p:cBhvr>
                                        <p:cTn id="13" dur="1" fill="hold">
                                          <p:stCondLst>
                                            <p:cond delay="0"/>
                                          </p:stCondLst>
                                        </p:cTn>
                                        <p:tgtEl>
                                          <p:spTgt spid="20486"/>
                                        </p:tgtEl>
                                        <p:attrNameLst>
                                          <p:attrName>style.visibility</p:attrName>
                                        </p:attrNameLst>
                                      </p:cBhvr>
                                      <p:to>
                                        <p:strVal val="visible"/>
                                      </p:to>
                                    </p:set>
                                    <p:animEffect transition="in" filter="fade">
                                      <p:cBhvr>
                                        <p:cTn id="14"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2" descr="Image result for post it n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1188720"/>
            <a:ext cx="12374880" cy="9281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a:xfrm rot="172694">
            <a:off x="2911047" y="153843"/>
            <a:ext cx="6288049" cy="6388916"/>
          </a:xfrm>
        </p:spPr>
        <p:txBody>
          <a:bodyPr>
            <a:normAutofit/>
          </a:bodyPr>
          <a:lstStyle/>
          <a:p>
            <a:r>
              <a:rPr lang="en-US" b="1" dirty="0" smtClean="0">
                <a:latin typeface="Bradley Hand ITC" panose="03070402050302030203" pitchFamily="66" charset="0"/>
              </a:rPr>
              <a:t>I would love to have God’s favor as I do the following good this coming year:</a:t>
            </a:r>
            <a:br>
              <a:rPr lang="en-US" b="1" dirty="0" smtClean="0">
                <a:latin typeface="Bradley Hand ITC" panose="03070402050302030203" pitchFamily="66" charset="0"/>
              </a:rPr>
            </a:br>
            <a:r>
              <a:rPr lang="en-US" b="1" dirty="0" smtClean="0">
                <a:latin typeface="Bradley Hand ITC" panose="03070402050302030203" pitchFamily="66" charset="0"/>
              </a:rPr>
              <a:t>&gt;YFC dinners</a:t>
            </a:r>
            <a:br>
              <a:rPr lang="en-US" b="1" dirty="0" smtClean="0">
                <a:latin typeface="Bradley Hand ITC" panose="03070402050302030203" pitchFamily="66" charset="0"/>
              </a:rPr>
            </a:br>
            <a:r>
              <a:rPr lang="en-US" b="1" dirty="0" smtClean="0">
                <a:latin typeface="Bradley Hand ITC" panose="03070402050302030203" pitchFamily="66" charset="0"/>
              </a:rPr>
              <a:t>&gt;Neighborhood Outreach Teams</a:t>
            </a:r>
            <a:br>
              <a:rPr lang="en-US" b="1" dirty="0" smtClean="0">
                <a:latin typeface="Bradley Hand ITC" panose="03070402050302030203" pitchFamily="66" charset="0"/>
              </a:rPr>
            </a:br>
            <a:r>
              <a:rPr lang="en-US" b="1" dirty="0" smtClean="0">
                <a:latin typeface="Bradley Hand ITC" panose="03070402050302030203" pitchFamily="66" charset="0"/>
              </a:rPr>
              <a:t>&gt;Changing Lives Min.</a:t>
            </a:r>
            <a:br>
              <a:rPr lang="en-US" b="1" dirty="0" smtClean="0">
                <a:latin typeface="Bradley Hand ITC" panose="03070402050302030203" pitchFamily="66" charset="0"/>
              </a:rPr>
            </a:br>
            <a:r>
              <a:rPr lang="en-US" b="1" dirty="0" smtClean="0">
                <a:latin typeface="Bradley Hand ITC" panose="03070402050302030203" pitchFamily="66" charset="0"/>
              </a:rPr>
              <a:t>&gt;</a:t>
            </a:r>
            <a:r>
              <a:rPr lang="en-US" b="1" smtClean="0">
                <a:latin typeface="Bradley Hand ITC" panose="03070402050302030203" pitchFamily="66" charset="0"/>
              </a:rPr>
              <a:t>Mosaic Ministries</a:t>
            </a:r>
            <a:br>
              <a:rPr lang="en-US" b="1" smtClean="0">
                <a:latin typeface="Bradley Hand ITC" panose="03070402050302030203" pitchFamily="66" charset="0"/>
              </a:rPr>
            </a:br>
            <a:r>
              <a:rPr lang="en-US" b="1" smtClean="0">
                <a:latin typeface="Bradley Hand ITC" panose="03070402050302030203" pitchFamily="66" charset="0"/>
              </a:rPr>
              <a:t>&gt;???</a:t>
            </a:r>
            <a:endParaRPr lang="en-US" b="1" dirty="0">
              <a:latin typeface="Bradley Hand ITC" panose="03070402050302030203" pitchFamily="66" charset="0"/>
            </a:endParaRPr>
          </a:p>
        </p:txBody>
      </p:sp>
    </p:spTree>
    <p:extLst>
      <p:ext uri="{BB962C8B-B14F-4D97-AF65-F5344CB8AC3E}">
        <p14:creationId xmlns:p14="http://schemas.microsoft.com/office/powerpoint/2010/main" val="9562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Image may contain: one or more people, crowd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25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Image result for Spokane County electrical perm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2428" cy="815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21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Image may contain: one or more people, table and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60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6" name="Picture 4" descr="Image result for HRC Spok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091" y="3217350"/>
            <a:ext cx="11528724" cy="3640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p:txBody>
          <a:bodyPr/>
          <a:lstStyle/>
          <a:p>
            <a:endParaRPr lang="en-US" dirty="0"/>
          </a:p>
        </p:txBody>
      </p:sp>
      <p:pic>
        <p:nvPicPr>
          <p:cNvPr id="8194" name="Picture 2" descr="Image result for Safe Famil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82533" cy="418253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spokane fatherhood initiati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9930" y="-53446"/>
            <a:ext cx="5469602" cy="348826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Image result for spokane life servi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4" name="Picture 12" descr="Image result for spokane life servic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93100"/>
            <a:ext cx="6416211" cy="143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4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0" presetClass="entr" presetSubtype="0" fill="hold" nodeType="withEffect">
                                  <p:stCondLst>
                                    <p:cond delay="500"/>
                                  </p:stCondLst>
                                  <p:childTnLst>
                                    <p:set>
                                      <p:cBhvr>
                                        <p:cTn id="8" dur="1" fill="hold">
                                          <p:stCondLst>
                                            <p:cond delay="0"/>
                                          </p:stCondLst>
                                        </p:cTn>
                                        <p:tgtEl>
                                          <p:spTgt spid="8196"/>
                                        </p:tgtEl>
                                        <p:attrNameLst>
                                          <p:attrName>style.visibility</p:attrName>
                                        </p:attrNameLst>
                                      </p:cBhvr>
                                      <p:to>
                                        <p:strVal val="visible"/>
                                      </p:to>
                                    </p:set>
                                    <p:animEffect transition="in" filter="fade">
                                      <p:cBhvr>
                                        <p:cTn id="9" dur="500"/>
                                        <p:tgtEl>
                                          <p:spTgt spid="8196"/>
                                        </p:tgtEl>
                                      </p:cBhvr>
                                    </p:animEffect>
                                  </p:childTnLst>
                                </p:cTn>
                              </p:par>
                              <p:par>
                                <p:cTn id="10" presetID="10" presetClass="entr" presetSubtype="0" fill="hold" nodeType="withEffect">
                                  <p:stCondLst>
                                    <p:cond delay="1000"/>
                                  </p:stCondLst>
                                  <p:childTnLst>
                                    <p:set>
                                      <p:cBhvr>
                                        <p:cTn id="11" dur="1" fill="hold">
                                          <p:stCondLst>
                                            <p:cond delay="0"/>
                                          </p:stCondLst>
                                        </p:cTn>
                                        <p:tgtEl>
                                          <p:spTgt spid="8198"/>
                                        </p:tgtEl>
                                        <p:attrNameLst>
                                          <p:attrName>style.visibility</p:attrName>
                                        </p:attrNameLst>
                                      </p:cBhvr>
                                      <p:to>
                                        <p:strVal val="visible"/>
                                      </p:to>
                                    </p:set>
                                    <p:animEffect transition="in" filter="fade">
                                      <p:cBhvr>
                                        <p:cTn id="12" dur="500"/>
                                        <p:tgtEl>
                                          <p:spTgt spid="8198"/>
                                        </p:tgtEl>
                                      </p:cBhvr>
                                    </p:animEffect>
                                  </p:childTnLst>
                                </p:cTn>
                              </p:par>
                              <p:par>
                                <p:cTn id="13" presetID="10" presetClass="entr" presetSubtype="0" fill="hold" nodeType="withEffect">
                                  <p:stCondLst>
                                    <p:cond delay="1500"/>
                                  </p:stCondLst>
                                  <p:childTnLst>
                                    <p:set>
                                      <p:cBhvr>
                                        <p:cTn id="14" dur="1" fill="hold">
                                          <p:stCondLst>
                                            <p:cond delay="0"/>
                                          </p:stCondLst>
                                        </p:cTn>
                                        <p:tgtEl>
                                          <p:spTgt spid="8204"/>
                                        </p:tgtEl>
                                        <p:attrNameLst>
                                          <p:attrName>style.visibility</p:attrName>
                                        </p:attrNameLst>
                                      </p:cBhvr>
                                      <p:to>
                                        <p:strVal val="visible"/>
                                      </p:to>
                                    </p:set>
                                    <p:animEffect transition="in" filter="fade">
                                      <p:cBhvr>
                                        <p:cTn id="15" dur="500"/>
                                        <p:tgtEl>
                                          <p:spTgt spid="8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92148" y="-1423896"/>
            <a:ext cx="3579809" cy="6364105"/>
          </a:xfrm>
          <a:prstGeom prst="rect">
            <a:avLst/>
          </a:prstGeom>
        </p:spPr>
      </p:pic>
      <p:pic>
        <p:nvPicPr>
          <p:cNvPr id="11266" name="Picture 2" descr="Image result for unite family services spokane w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6307" y="3319834"/>
            <a:ext cx="4744162" cy="474416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may contain: outd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4133" y="3548061"/>
            <a:ext cx="5458172" cy="363878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mobile-clin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4452" y="-167604"/>
            <a:ext cx="3562926" cy="4750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45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500"/>
                                  </p:stCondLst>
                                  <p:childTnLst>
                                    <p:set>
                                      <p:cBhvr>
                                        <p:cTn id="8" dur="1" fill="hold">
                                          <p:stCondLst>
                                            <p:cond delay="0"/>
                                          </p:stCondLst>
                                        </p:cTn>
                                        <p:tgtEl>
                                          <p:spTgt spid="11266"/>
                                        </p:tgtEl>
                                        <p:attrNameLst>
                                          <p:attrName>style.visibility</p:attrName>
                                        </p:attrNameLst>
                                      </p:cBhvr>
                                      <p:to>
                                        <p:strVal val="visible"/>
                                      </p:to>
                                    </p:set>
                                    <p:animEffect transition="in" filter="fade">
                                      <p:cBhvr>
                                        <p:cTn id="9" dur="500"/>
                                        <p:tgtEl>
                                          <p:spTgt spid="11266"/>
                                        </p:tgtEl>
                                      </p:cBhvr>
                                    </p:animEffect>
                                  </p:childTnLst>
                                </p:cTn>
                              </p:par>
                              <p:par>
                                <p:cTn id="10" presetID="10" presetClass="entr" presetSubtype="0" fill="hold" nodeType="withEffect">
                                  <p:stCondLst>
                                    <p:cond delay="1000"/>
                                  </p:stCondLst>
                                  <p:childTnLst>
                                    <p:set>
                                      <p:cBhvr>
                                        <p:cTn id="11" dur="1" fill="hold">
                                          <p:stCondLst>
                                            <p:cond delay="0"/>
                                          </p:stCondLst>
                                        </p:cTn>
                                        <p:tgtEl>
                                          <p:spTgt spid="11268"/>
                                        </p:tgtEl>
                                        <p:attrNameLst>
                                          <p:attrName>style.visibility</p:attrName>
                                        </p:attrNameLst>
                                      </p:cBhvr>
                                      <p:to>
                                        <p:strVal val="visible"/>
                                      </p:to>
                                    </p:set>
                                    <p:animEffect transition="in" filter="fade">
                                      <p:cBhvr>
                                        <p:cTn id="12" dur="500"/>
                                        <p:tgtEl>
                                          <p:spTgt spid="11268"/>
                                        </p:tgtEl>
                                      </p:cBhvr>
                                    </p:animEffect>
                                  </p:childTnLst>
                                </p:cTn>
                              </p:par>
                              <p:par>
                                <p:cTn id="13" presetID="10" presetClass="entr" presetSubtype="0" fill="hold" nodeType="withEffect">
                                  <p:stCondLst>
                                    <p:cond delay="1500"/>
                                  </p:stCondLst>
                                  <p:childTnLst>
                                    <p:set>
                                      <p:cBhvr>
                                        <p:cTn id="14" dur="1" fill="hold">
                                          <p:stCondLst>
                                            <p:cond delay="0"/>
                                          </p:stCondLst>
                                        </p:cTn>
                                        <p:tgtEl>
                                          <p:spTgt spid="11270"/>
                                        </p:tgtEl>
                                        <p:attrNameLst>
                                          <p:attrName>style.visibility</p:attrName>
                                        </p:attrNameLst>
                                      </p:cBhvr>
                                      <p:to>
                                        <p:strVal val="visible"/>
                                      </p:to>
                                    </p:set>
                                    <p:animEffect transition="in" filter="fade">
                                      <p:cBhvr>
                                        <p:cTn id="15"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8504D4-99E3-4E1A-B4C2-E089C920933A}"/>
              </a:ext>
            </a:extLst>
          </p:cNvPr>
          <p:cNvSpPr>
            <a:spLocks noGrp="1"/>
          </p:cNvSpPr>
          <p:nvPr>
            <p:ph type="title"/>
          </p:nvPr>
        </p:nvSpPr>
        <p:spPr/>
        <p:txBody>
          <a:bodyPr/>
          <a:lstStyle/>
          <a:p>
            <a:endParaRPr lang="en-US"/>
          </a:p>
        </p:txBody>
      </p:sp>
      <p:pic>
        <p:nvPicPr>
          <p:cNvPr id="12290" name="Picture 2" descr="Image result for The Washing, Spok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062"/>
            <a:ext cx="5330825" cy="68149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may contain: 1 person, sitting, table and indoo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95382" y="1274862"/>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8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par>
                                <p:cTn id="7" presetID="10" presetClass="entr" presetSubtype="0" fill="hold" nodeType="withEffect">
                                  <p:stCondLst>
                                    <p:cond delay="1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2651</TotalTime>
  <Words>182</Words>
  <Application>Microsoft Office PowerPoint</Application>
  <PresentationFormat>Widescreen</PresentationFormat>
  <Paragraphs>31</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Bradley Hand ITC</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Academy of Christian Discipleship</vt:lpstr>
      <vt:lpstr>$70,000  No-Interest Loans from Mosaic Members</vt:lpstr>
      <vt:lpstr>PowerPoint Presentation</vt:lpstr>
      <vt:lpstr>Deuteronomy 5:15—“Remember that you were slaves in Egypt and that the Lord your God brought you out of there with a mighty hand and an outstretched arm.” Ephesians 2:12, 13—“Remember that at that time you were separate from Christ, excluded from citizenship in Israel and foreigners to the covenants of the promise, without hope and without God in the world. 13 But now in Christ Jesus you who once were far away have been brought near by the blood of Christ.”</vt:lpstr>
      <vt:lpstr>Psalm 77:11 “I will remember the deeds of the Lord; yes, I will remember your miracles of long ago.”  Psalm 105:5 “Remember the wonders he has done, his miracles, and the judgments he pronounced….”</vt:lpstr>
      <vt:lpstr>Psalm 103:1-5— Praise the Lord, my soul;     all my inmost being, praise his holy name. 2 Praise the Lord, my soul,     and forget not all his benefits— 3 who forgives all your sins     and heals all your diseases, 4 who redeems your life from the pit     and crowns you with love and compassion, 5 who satisfies your desires with good things     so that your youth is renewed like the eagle’s.</vt:lpstr>
      <vt:lpstr>John 15:20—“Remember what I told you: ‘A servant is not greater than his master.’ If they persecuted me, they will persecute you also. If they obeyed my teaching, they will obey yours also.”  2 Timothy 2:8—Remember Jesus Christ, raised from the dead, descended from David. This is my gospel….”</vt:lpstr>
      <vt:lpstr>Things I am thankful and grateful to God for in 2017 are…</vt:lpstr>
      <vt:lpstr>Letting Go….</vt:lpstr>
      <vt:lpstr>Ephesians 4:31, 32—Get rid of all bitterness, rage and anger, brawling and slander, along with every form of malice. 32 Be kind and compassionate to one another, forgiving each other, just as in Christ God forgave you.  Mark 11:25—And when you stand praying, if you hold anything against anyone, forgive  them, so that your Father in heaven may  forgive you your sins.”</vt:lpstr>
      <vt:lpstr>Colossians 3:13 Bear with each other and forgive one another if any of you has a grievance against someone. Forgive as the Lord forgave you.</vt:lpstr>
      <vt:lpstr>The names (or an initial) and a descriptive word about an incident that you want to let go of…or forgive. </vt:lpstr>
      <vt:lpstr>I Peter 3:10-12 “Whoever would love life and see good days  must keep their tongue from evil      and their lips from deceitful speech. 11 They must turn from evil and do good;     they must seek peace and pursue it. 12 For the eyes of the Lord are on the righteous     and his ears are attentive to their prayer,  but the face of the Lord is against those who   do evil.”</vt:lpstr>
      <vt:lpstr>I Peter 3:10-12 “Whoever would love life and see good days  Zoe (Gk.) = shared life with God Agape (Gk.) = self-sacrificing love </vt:lpstr>
      <vt:lpstr>“Whoever wants to do what is in the best interest of this shared life with God…whoever wants to steward well this life we have both now and forever with Jesus….” </vt:lpstr>
      <vt:lpstr>I Peter 3:10-12 “Whoever would love life and see good days…. </vt:lpstr>
      <vt:lpstr>Adult Education (Sun. a.m.):   --Experiencing the Spiritual Practices --Theology of Christ &amp; Salvation</vt:lpstr>
      <vt:lpstr>I Peter 3:10-12 “Whoever would love life and see good days  must keep their tongue from evil      and their lips from deceitful speech. 11 They must turn from evil and do good;     they must seek peace and pursue it. 12 For the eyes of the Lord are on the righteous     and his ears are attentive to their prayer,  but the face of the Lord is against those who   do evil.”</vt:lpstr>
      <vt:lpstr>I Peter 3:8, 9 All of you, be like-minded, be sympathetic, love one another, be compassionate and humble. 9 Do not repay evil with evil or insult with insult. On the contrary, repay evil with blessing, because to this you were called so that you may inherit a blessing. </vt:lpstr>
      <vt:lpstr>I Peter 3:10-12 “Whoever would love life and see good days  must keep their tongue from evil      and their lips from deceitful speech. 11 They must turn from evil and do good;     they must seek peace and pursue it. 12 For the eyes of the Lord are on the righteous     and his ears are attentive to their prayer,  but the face of the Lord is against those who   do evil.”</vt:lpstr>
      <vt:lpstr>Greed</vt:lpstr>
      <vt:lpstr>I would love to have God’s favor as I do the following good this coming year: &gt;YFC dinners &gt;Neighborhood Outreach Teams &gt;Changing Lives Min. &gt;Mosaic Ministries &gt;???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137</cp:revision>
  <dcterms:created xsi:type="dcterms:W3CDTF">2017-12-02T23:39:37Z</dcterms:created>
  <dcterms:modified xsi:type="dcterms:W3CDTF">2017-12-31T15:56:59Z</dcterms:modified>
</cp:coreProperties>
</file>