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63" r:id="rId5"/>
    <p:sldId id="264" r:id="rId6"/>
    <p:sldId id="258" r:id="rId7"/>
    <p:sldId id="266" r:id="rId8"/>
    <p:sldId id="267" r:id="rId9"/>
    <p:sldId id="268" r:id="rId10"/>
    <p:sldId id="269" r:id="rId11"/>
    <p:sldId id="270" r:id="rId12"/>
    <p:sldId id="278" r:id="rId13"/>
    <p:sldId id="273" r:id="rId14"/>
    <p:sldId id="275" r:id="rId15"/>
    <p:sldId id="274" r:id="rId16"/>
    <p:sldId id="289" r:id="rId17"/>
    <p:sldId id="288" r:id="rId18"/>
    <p:sldId id="286" r:id="rId19"/>
    <p:sldId id="287" r:id="rId20"/>
    <p:sldId id="290" r:id="rId21"/>
    <p:sldId id="277" r:id="rId22"/>
    <p:sldId id="284" r:id="rId23"/>
    <p:sldId id="281" r:id="rId24"/>
    <p:sldId id="279" r:id="rId25"/>
    <p:sldId id="26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393"/>
    <a:srgbClr val="F26E6E"/>
    <a:srgbClr val="B43C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48" d="100"/>
          <a:sy n="48" d="100"/>
        </p:scale>
        <p:origin x="67" y="8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0A8E-F087-0DB1-81EA-E7813F81A0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D69978-4DE3-FEC6-5F24-FD9BF86AE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C55A9B-453D-84E8-AA66-E0E4A03E37F3}"/>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5" name="Footer Placeholder 4">
            <a:extLst>
              <a:ext uri="{FF2B5EF4-FFF2-40B4-BE49-F238E27FC236}">
                <a16:creationId xmlns:a16="http://schemas.microsoft.com/office/drawing/2014/main" id="{CBDB63DD-2ED9-317A-CF02-066BA31C1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CE388-054E-AD1B-6F70-581E3148A481}"/>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40318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AAC39-0AA4-1E50-92B9-155447A38E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53EB51-AA9A-23B5-C470-5D434DFF32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B90B8-5C65-9CB3-2934-463D8CC0217B}"/>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5" name="Footer Placeholder 4">
            <a:extLst>
              <a:ext uri="{FF2B5EF4-FFF2-40B4-BE49-F238E27FC236}">
                <a16:creationId xmlns:a16="http://schemas.microsoft.com/office/drawing/2014/main" id="{2991DE19-F3BA-AD05-DF61-17F15000C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9BA54-BEF2-FC32-2C89-7DE9FA789B64}"/>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258273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AD7F72-3F05-BCE5-A1C5-B271673466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2A768-68DE-BA1B-D36B-1D71A2A940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48EF6-BDAD-BDB3-A883-E5652793F273}"/>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5" name="Footer Placeholder 4">
            <a:extLst>
              <a:ext uri="{FF2B5EF4-FFF2-40B4-BE49-F238E27FC236}">
                <a16:creationId xmlns:a16="http://schemas.microsoft.com/office/drawing/2014/main" id="{9D71B698-BE62-345D-D2AB-F4B9AD375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97C05-2F71-B554-BDBA-BF4C1856AFB1}"/>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340326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42421-918B-2B3A-D1AF-97579276B9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5588CE-CD1B-76B6-FD1C-44DA93395B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E11AC-328E-B452-B7AD-1481C3D16A84}"/>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5" name="Footer Placeholder 4">
            <a:extLst>
              <a:ext uri="{FF2B5EF4-FFF2-40B4-BE49-F238E27FC236}">
                <a16:creationId xmlns:a16="http://schemas.microsoft.com/office/drawing/2014/main" id="{A9850D36-DF96-3939-5B8B-A20D0F887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AAC4B-3D9C-3F7D-2EB5-4D1815BC3895}"/>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198392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F190-15FC-71D1-4B22-9E2A965B26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678CF-E88A-D74A-BBE0-1A9F4FFBE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B2E169-61DE-9018-4EAB-AB8F1E12AA91}"/>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5" name="Footer Placeholder 4">
            <a:extLst>
              <a:ext uri="{FF2B5EF4-FFF2-40B4-BE49-F238E27FC236}">
                <a16:creationId xmlns:a16="http://schemas.microsoft.com/office/drawing/2014/main" id="{AB5EEFE8-274C-1DF2-9832-7198442E3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02532-4B02-F332-C42C-08E7EA72A223}"/>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2520337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7B76-8858-EB3B-3BA9-22EE2D0DF5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EF9E4B-6EE1-BCD5-F873-FDB2196445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C19D69-E368-25B3-B1A3-1F2AA6589A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9074AD-2FF0-A699-E3D2-49E35471E7DF}"/>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6" name="Footer Placeholder 5">
            <a:extLst>
              <a:ext uri="{FF2B5EF4-FFF2-40B4-BE49-F238E27FC236}">
                <a16:creationId xmlns:a16="http://schemas.microsoft.com/office/drawing/2014/main" id="{7CEE3F1F-86E8-3AF2-F49C-B93315CD76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3B8773-7AAE-2FDB-C644-F69AC3126A35}"/>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325521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0BCD6-2F99-0D7A-EAEE-6F40777B1B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633F7C-5768-CF4C-78C6-56032E6AA9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E7F0FA-A331-C3FB-C343-5B93E3B77D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C42D7E-FD65-4305-C2E4-050680FEC8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0C2248-7D7C-330B-63CC-CE0662E472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00E5CB-4337-820D-C547-8DE71CFF057D}"/>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8" name="Footer Placeholder 7">
            <a:extLst>
              <a:ext uri="{FF2B5EF4-FFF2-40B4-BE49-F238E27FC236}">
                <a16:creationId xmlns:a16="http://schemas.microsoft.com/office/drawing/2014/main" id="{1FCE35AC-6F68-8768-4679-6B704906F8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BAAC73-B635-4736-7180-B11FCCC483F2}"/>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226469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F8C21-F3BB-08DA-3D1A-C85C0DD470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A415FA-D524-FB55-C887-DB6BF7F368A7}"/>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4" name="Footer Placeholder 3">
            <a:extLst>
              <a:ext uri="{FF2B5EF4-FFF2-40B4-BE49-F238E27FC236}">
                <a16:creationId xmlns:a16="http://schemas.microsoft.com/office/drawing/2014/main" id="{E7D8E509-480B-74C6-2461-B54E9BED3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496E3E-9A1A-6A74-0582-B9D8A4F8527B}"/>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176116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D6C9-3E7B-5353-47D2-535813127938}"/>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3" name="Footer Placeholder 2">
            <a:extLst>
              <a:ext uri="{FF2B5EF4-FFF2-40B4-BE49-F238E27FC236}">
                <a16:creationId xmlns:a16="http://schemas.microsoft.com/office/drawing/2014/main" id="{4B46E7F0-6058-1F51-A930-78A48190D9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C5D709-DBE8-00D5-80A6-D65EBF199117}"/>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336546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A425-FAD3-C13E-0918-D3C697F3F1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E8C871-2FEE-E1D9-76B0-10384D27F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FDA88A-0D96-7516-91BA-A58ECFDA0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9AA108-2AB7-24C3-764E-B0440A3398A2}"/>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6" name="Footer Placeholder 5">
            <a:extLst>
              <a:ext uri="{FF2B5EF4-FFF2-40B4-BE49-F238E27FC236}">
                <a16:creationId xmlns:a16="http://schemas.microsoft.com/office/drawing/2014/main" id="{6266473A-ED87-9467-3D36-82A028417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811CE5-906A-7147-168C-00B6B5C40139}"/>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4681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6DF5-1F04-A5F5-EAE8-759EB53922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90D64F-5265-0B26-F992-C9A3066728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B49B11-BC12-B495-72EA-ECB50E180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A2D018-283A-7BA3-72A0-1B20EC6DB216}"/>
              </a:ext>
            </a:extLst>
          </p:cNvPr>
          <p:cNvSpPr>
            <a:spLocks noGrp="1"/>
          </p:cNvSpPr>
          <p:nvPr>
            <p:ph type="dt" sz="half" idx="10"/>
          </p:nvPr>
        </p:nvSpPr>
        <p:spPr/>
        <p:txBody>
          <a:bodyPr/>
          <a:lstStyle/>
          <a:p>
            <a:fld id="{BE086BBE-45C1-442C-AE7A-2125CCCCA383}" type="datetimeFigureOut">
              <a:rPr lang="en-US" smtClean="0"/>
              <a:t>10/29/2022</a:t>
            </a:fld>
            <a:endParaRPr lang="en-US"/>
          </a:p>
        </p:txBody>
      </p:sp>
      <p:sp>
        <p:nvSpPr>
          <p:cNvPr id="6" name="Footer Placeholder 5">
            <a:extLst>
              <a:ext uri="{FF2B5EF4-FFF2-40B4-BE49-F238E27FC236}">
                <a16:creationId xmlns:a16="http://schemas.microsoft.com/office/drawing/2014/main" id="{0F89A6DE-1699-4C10-C84F-41E17D9331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E16787-CDE8-0F1E-29A2-FC011AC68260}"/>
              </a:ext>
            </a:extLst>
          </p:cNvPr>
          <p:cNvSpPr>
            <a:spLocks noGrp="1"/>
          </p:cNvSpPr>
          <p:nvPr>
            <p:ph type="sldNum" sz="quarter" idx="12"/>
          </p:nvPr>
        </p:nvSpPr>
        <p:spPr/>
        <p:txBody>
          <a:bodyPr/>
          <a:lstStyle/>
          <a:p>
            <a:fld id="{DD1C8B76-E889-4544-A4A7-C49C81F467CE}" type="slidenum">
              <a:rPr lang="en-US" smtClean="0"/>
              <a:t>‹#›</a:t>
            </a:fld>
            <a:endParaRPr lang="en-US"/>
          </a:p>
        </p:txBody>
      </p:sp>
    </p:spTree>
    <p:extLst>
      <p:ext uri="{BB962C8B-B14F-4D97-AF65-F5344CB8AC3E}">
        <p14:creationId xmlns:p14="http://schemas.microsoft.com/office/powerpoint/2010/main" val="25928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B2DCDA-F026-BAE8-94F1-29BBFB5A7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08EF70-F2DC-9B1C-3114-1926981ADB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C0D2D-3B06-F5FF-B08D-53FCE6D18B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86BBE-45C1-442C-AE7A-2125CCCCA383}" type="datetimeFigureOut">
              <a:rPr lang="en-US" smtClean="0"/>
              <a:t>10/29/2022</a:t>
            </a:fld>
            <a:endParaRPr lang="en-US"/>
          </a:p>
        </p:txBody>
      </p:sp>
      <p:sp>
        <p:nvSpPr>
          <p:cNvPr id="5" name="Footer Placeholder 4">
            <a:extLst>
              <a:ext uri="{FF2B5EF4-FFF2-40B4-BE49-F238E27FC236}">
                <a16:creationId xmlns:a16="http://schemas.microsoft.com/office/drawing/2014/main" id="{EC9C47D0-1AE7-152F-1EDE-E29F0F0123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A8F065-419D-FD7C-027C-E5E7B29BA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C8B76-E889-4544-A4A7-C49C81F467CE}" type="slidenum">
              <a:rPr lang="en-US" smtClean="0"/>
              <a:t>‹#›</a:t>
            </a:fld>
            <a:endParaRPr lang="en-US"/>
          </a:p>
        </p:txBody>
      </p:sp>
    </p:spTree>
    <p:extLst>
      <p:ext uri="{BB962C8B-B14F-4D97-AF65-F5344CB8AC3E}">
        <p14:creationId xmlns:p14="http://schemas.microsoft.com/office/powerpoint/2010/main" val="235154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Rich Young Ruler – glennsreflections.com">
            <a:extLst>
              <a:ext uri="{FF2B5EF4-FFF2-40B4-BE49-F238E27FC236}">
                <a16:creationId xmlns:a16="http://schemas.microsoft.com/office/drawing/2014/main" id="{ACA3A831-E861-1167-2575-42A7F0421D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2656" y="0"/>
            <a:ext cx="8729344" cy="6867083"/>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9C178828-5722-A20A-1ACF-0E5CB3122F22}"/>
              </a:ext>
            </a:extLst>
          </p:cNvPr>
          <p:cNvSpPr>
            <a:spLocks noGrp="1"/>
          </p:cNvSpPr>
          <p:nvPr>
            <p:ph type="subTitle" idx="1"/>
          </p:nvPr>
        </p:nvSpPr>
        <p:spPr>
          <a:xfrm>
            <a:off x="80026" y="1042902"/>
            <a:ext cx="3355953" cy="1445175"/>
          </a:xfrm>
        </p:spPr>
        <p:txBody>
          <a:bodyPr>
            <a:normAutofit fontScale="92500" lnSpcReduction="10000"/>
          </a:bodyPr>
          <a:lstStyle/>
          <a:p>
            <a:r>
              <a:rPr lang="en-US" sz="3200" dirty="0">
                <a:solidFill>
                  <a:schemeClr val="bg1"/>
                </a:solidFill>
                <a:latin typeface="Yu Mincho" panose="020B0400000000000000" pitchFamily="18" charset="-128"/>
                <a:ea typeface="Yu Mincho" panose="020B0400000000000000" pitchFamily="18" charset="-128"/>
              </a:rPr>
              <a:t>Series:</a:t>
            </a:r>
          </a:p>
          <a:p>
            <a:r>
              <a:rPr lang="en-US" sz="3200" i="1" dirty="0">
                <a:solidFill>
                  <a:schemeClr val="bg1"/>
                </a:solidFill>
                <a:latin typeface="Yu Mincho" panose="020B0400000000000000" pitchFamily="18" charset="-128"/>
                <a:ea typeface="Yu Mincho" panose="020B0400000000000000" pitchFamily="18" charset="-128"/>
              </a:rPr>
              <a:t>Christ Encounters</a:t>
            </a:r>
          </a:p>
          <a:p>
            <a:r>
              <a:rPr lang="en-US" sz="3000" i="1" dirty="0">
                <a:solidFill>
                  <a:schemeClr val="bg1"/>
                </a:solidFill>
                <a:latin typeface="Yu Mincho" panose="020B0400000000000000" pitchFamily="18" charset="-128"/>
                <a:ea typeface="Yu Mincho" panose="020B0400000000000000" pitchFamily="18" charset="-128"/>
              </a:rPr>
              <a:t> in the Gospels</a:t>
            </a:r>
          </a:p>
        </p:txBody>
      </p:sp>
      <p:sp>
        <p:nvSpPr>
          <p:cNvPr id="4" name="Subtitle 2">
            <a:extLst>
              <a:ext uri="{FF2B5EF4-FFF2-40B4-BE49-F238E27FC236}">
                <a16:creationId xmlns:a16="http://schemas.microsoft.com/office/drawing/2014/main" id="{EB36A000-A820-E47E-21A0-EC408916CA93}"/>
              </a:ext>
            </a:extLst>
          </p:cNvPr>
          <p:cNvSpPr txBox="1">
            <a:spLocks/>
          </p:cNvSpPr>
          <p:nvPr/>
        </p:nvSpPr>
        <p:spPr>
          <a:xfrm>
            <a:off x="80026" y="4414261"/>
            <a:ext cx="3355953" cy="10817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dirty="0">
                <a:solidFill>
                  <a:schemeClr val="bg1"/>
                </a:solidFill>
                <a:latin typeface="Yu Mincho Demibold" panose="02020600000000000000" pitchFamily="18" charset="-128"/>
                <a:ea typeface="Yu Mincho Demibold" panose="02020600000000000000" pitchFamily="18" charset="-128"/>
              </a:rPr>
              <a:t>Mark 10:17-27</a:t>
            </a:r>
          </a:p>
        </p:txBody>
      </p:sp>
      <p:sp>
        <p:nvSpPr>
          <p:cNvPr id="5" name="Subtitle 2">
            <a:extLst>
              <a:ext uri="{FF2B5EF4-FFF2-40B4-BE49-F238E27FC236}">
                <a16:creationId xmlns:a16="http://schemas.microsoft.com/office/drawing/2014/main" id="{CE0AD616-06EB-B6EA-D91D-974E9F6595AA}"/>
              </a:ext>
            </a:extLst>
          </p:cNvPr>
          <p:cNvSpPr txBox="1">
            <a:spLocks/>
          </p:cNvSpPr>
          <p:nvPr/>
        </p:nvSpPr>
        <p:spPr>
          <a:xfrm>
            <a:off x="80027" y="4955141"/>
            <a:ext cx="3355953" cy="10817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dirty="0">
                <a:solidFill>
                  <a:schemeClr val="bg1"/>
                </a:solidFill>
                <a:latin typeface="Yu Mincho Demibold" panose="02020600000000000000" pitchFamily="18" charset="-128"/>
                <a:ea typeface="Yu Mincho Demibold" panose="02020600000000000000" pitchFamily="18" charset="-128"/>
              </a:rPr>
              <a:t>“The Rich </a:t>
            </a:r>
          </a:p>
          <a:p>
            <a:r>
              <a:rPr lang="en-US" sz="2800" dirty="0">
                <a:solidFill>
                  <a:schemeClr val="bg1"/>
                </a:solidFill>
                <a:latin typeface="Yu Mincho Demibold" panose="02020600000000000000" pitchFamily="18" charset="-128"/>
                <a:ea typeface="Yu Mincho Demibold" panose="02020600000000000000" pitchFamily="18" charset="-128"/>
              </a:rPr>
              <a:t>Young Man”</a:t>
            </a:r>
          </a:p>
        </p:txBody>
      </p:sp>
      <p:sp>
        <p:nvSpPr>
          <p:cNvPr id="6" name="Subtitle 2">
            <a:extLst>
              <a:ext uri="{FF2B5EF4-FFF2-40B4-BE49-F238E27FC236}">
                <a16:creationId xmlns:a16="http://schemas.microsoft.com/office/drawing/2014/main" id="{BDBE4290-88F4-75B7-7F97-DAD1AE0EC2FB}"/>
              </a:ext>
            </a:extLst>
          </p:cNvPr>
          <p:cNvSpPr txBox="1">
            <a:spLocks/>
          </p:cNvSpPr>
          <p:nvPr/>
        </p:nvSpPr>
        <p:spPr>
          <a:xfrm>
            <a:off x="3011490" y="6421328"/>
            <a:ext cx="6595740" cy="10817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solidFill>
                  <a:schemeClr val="bg1"/>
                </a:solidFill>
                <a:latin typeface="Yu Mincho Light" panose="020B0400000000000000" pitchFamily="18" charset="-128"/>
                <a:ea typeface="Yu Mincho Light" panose="020B0400000000000000" pitchFamily="18" charset="-128"/>
              </a:rPr>
              <a:t>Painting by Heinrich Hoffmann, 1889</a:t>
            </a:r>
          </a:p>
        </p:txBody>
      </p:sp>
    </p:spTree>
    <p:extLst>
      <p:ext uri="{BB962C8B-B14F-4D97-AF65-F5344CB8AC3E}">
        <p14:creationId xmlns:p14="http://schemas.microsoft.com/office/powerpoint/2010/main" val="660954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67" t="134" r="21956" b="-4993"/>
          <a:stretch/>
        </p:blipFill>
        <p:spPr bwMode="auto">
          <a:xfrm>
            <a:off x="10753725" y="1"/>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417093" y="36512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#2:</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417094" y="2374232"/>
            <a:ext cx="10202779" cy="3802730"/>
          </a:xfrm>
        </p:spPr>
        <p:txBody>
          <a:bodyPr>
            <a:normAutofit/>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Most people view themselves as “pretty good”, but they are not. </a:t>
            </a:r>
          </a:p>
          <a:p>
            <a:pPr marL="0" indent="0" algn="ctr">
              <a:lnSpc>
                <a:spcPct val="140000"/>
              </a:lnSpc>
              <a:spcBef>
                <a:spcPts val="0"/>
              </a:spcBef>
              <a:buNone/>
            </a:pPr>
            <a:endParaRPr lang="en-US" sz="54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p:txBody>
      </p:sp>
    </p:spTree>
    <p:extLst>
      <p:ext uri="{BB962C8B-B14F-4D97-AF65-F5344CB8AC3E}">
        <p14:creationId xmlns:p14="http://schemas.microsoft.com/office/powerpoint/2010/main" val="376049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953381E1-DFC1-8BEE-0A51-644291244904}"/>
              </a:ext>
            </a:extLst>
          </p:cNvPr>
          <p:cNvSpPr>
            <a:spLocks noGrp="1"/>
          </p:cNvSpPr>
          <p:nvPr>
            <p:ph idx="1"/>
          </p:nvPr>
        </p:nvSpPr>
        <p:spPr>
          <a:xfrm>
            <a:off x="1438274" y="260684"/>
            <a:ext cx="10753725" cy="6336631"/>
          </a:xfrm>
        </p:spPr>
        <p:txBody>
          <a:bodyPr>
            <a:normAutofit lnSpcReduction="10000"/>
          </a:bodyPr>
          <a:lstStyle/>
          <a:p>
            <a:pPr marL="0" indent="0" algn="ctr">
              <a:lnSpc>
                <a:spcPct val="120000"/>
              </a:lnSpc>
              <a:buNone/>
            </a:pPr>
            <a:r>
              <a:rPr lang="en-US" sz="4400" b="1" baseline="300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21 </a:t>
            </a:r>
            <a:r>
              <a:rPr lang="en-US" sz="44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And Jesus, looking at him, </a:t>
            </a:r>
            <a:r>
              <a:rPr lang="en-US" sz="4400" b="1"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loved him</a:t>
            </a:r>
            <a:r>
              <a:rPr lang="en-US" sz="44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 and said to him, “</a:t>
            </a:r>
            <a:r>
              <a:rPr lang="en-US" sz="4400" i="1" u="sng"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You lack one thing</a:t>
            </a:r>
            <a:r>
              <a:rPr lang="en-US" sz="44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 go, sell all that you have and give to the poor, and you will have treasure in heaven; and come, follow me.” </a:t>
            </a:r>
          </a:p>
          <a:p>
            <a:pPr marL="0" indent="0" algn="ctr">
              <a:lnSpc>
                <a:spcPct val="120000"/>
              </a:lnSpc>
              <a:buNone/>
            </a:pPr>
            <a:r>
              <a:rPr lang="en-US" sz="4400" b="1" baseline="300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22 </a:t>
            </a:r>
            <a:r>
              <a:rPr lang="en-US" sz="44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Disheartened by the saying, he went away sorrowful, for he had great possessions.</a:t>
            </a:r>
          </a:p>
        </p:txBody>
      </p:sp>
    </p:spTree>
    <p:extLst>
      <p:ext uri="{BB962C8B-B14F-4D97-AF65-F5344CB8AC3E}">
        <p14:creationId xmlns:p14="http://schemas.microsoft.com/office/powerpoint/2010/main" val="48955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7" y="312069"/>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#3:</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9" y="2358189"/>
            <a:ext cx="10202779" cy="3850858"/>
          </a:xfrm>
        </p:spPr>
        <p:txBody>
          <a:bodyPr>
            <a:normAutofit/>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Jesus points out your sin to you because he LOVES you. </a:t>
            </a:r>
          </a:p>
          <a:p>
            <a:pPr marL="0" indent="0" algn="ctr">
              <a:lnSpc>
                <a:spcPct val="140000"/>
              </a:lnSpc>
              <a:spcBef>
                <a:spcPts val="0"/>
              </a:spcBef>
              <a:buNone/>
            </a:pPr>
            <a:endPar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p:txBody>
      </p:sp>
      <p:pic>
        <p:nvPicPr>
          <p:cNvPr id="5" name="Picture 2" descr="The Rich Young Ruler – glennsreflections.com">
            <a:extLst>
              <a:ext uri="{FF2B5EF4-FFF2-40B4-BE49-F238E27FC236}">
                <a16:creationId xmlns:a16="http://schemas.microsoft.com/office/drawing/2014/main" id="{55FDF33A-3F6E-C135-C4CD-3286D86F9B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076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7" y="312069"/>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#4:</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9" y="2342147"/>
            <a:ext cx="10202779" cy="3866900"/>
          </a:xfrm>
        </p:spPr>
        <p:txBody>
          <a:bodyPr>
            <a:normAutofit/>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God demands we love him with our </a:t>
            </a:r>
            <a:r>
              <a:rPr lang="en-US" sz="6600" u="sng"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entire</a:t>
            </a: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 heart. </a:t>
            </a:r>
          </a:p>
          <a:p>
            <a:pPr marL="0" indent="0" algn="ctr">
              <a:lnSpc>
                <a:spcPct val="140000"/>
              </a:lnSpc>
              <a:spcBef>
                <a:spcPts val="0"/>
              </a:spcBef>
              <a:buNone/>
            </a:pPr>
            <a:endPar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p:txBody>
      </p:sp>
      <p:pic>
        <p:nvPicPr>
          <p:cNvPr id="5" name="Picture 2" descr="The Rich Young Ruler – glennsreflections.com">
            <a:extLst>
              <a:ext uri="{FF2B5EF4-FFF2-40B4-BE49-F238E27FC236}">
                <a16:creationId xmlns:a16="http://schemas.microsoft.com/office/drawing/2014/main" id="{55FDF33A-3F6E-C135-C4CD-3286D86F9B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65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7" y="312069"/>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#4:</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9" y="1857709"/>
            <a:ext cx="10202779" cy="4351338"/>
          </a:xfrm>
        </p:spPr>
        <p:txBody>
          <a:bodyPr>
            <a:normAutofit lnSpcReduction="10000"/>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Jesus demands we love him with our </a:t>
            </a:r>
            <a:r>
              <a:rPr lang="en-US" sz="6600" u="sng"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entire</a:t>
            </a: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 heart. </a:t>
            </a:r>
          </a:p>
          <a:p>
            <a:pPr marL="0" indent="0" algn="ctr">
              <a:lnSpc>
                <a:spcPct val="140000"/>
              </a:lnSpc>
              <a:spcBef>
                <a:spcPts val="0"/>
              </a:spcBef>
              <a:buNone/>
            </a:pPr>
            <a:endPar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a:p>
            <a:pPr marL="0" indent="0" algn="ctr">
              <a:lnSpc>
                <a:spcPct val="100000"/>
              </a:lnSpc>
              <a:spcBef>
                <a:spcPts val="0"/>
              </a:spcBef>
              <a:buNone/>
            </a:pPr>
            <a:r>
              <a:rPr lang="en-US" sz="6000" baseline="300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Q. What idol(s) tempts your heart away from the lordship of Jesus?</a:t>
            </a:r>
            <a:endParaRPr lang="en-US" sz="48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endParaRPr>
          </a:p>
        </p:txBody>
      </p:sp>
      <p:pic>
        <p:nvPicPr>
          <p:cNvPr id="5" name="Picture 2" descr="The Rich Young Ruler – glennsreflections.com">
            <a:extLst>
              <a:ext uri="{FF2B5EF4-FFF2-40B4-BE49-F238E27FC236}">
                <a16:creationId xmlns:a16="http://schemas.microsoft.com/office/drawing/2014/main" id="{55FDF33A-3F6E-C135-C4CD-3286D86F9B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41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67" t="134" r="21956" b="-4993"/>
          <a:stretch/>
        </p:blipFill>
        <p:spPr bwMode="auto">
          <a:xfrm>
            <a:off x="10753725" y="1"/>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251154" y="1598750"/>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#5:</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401050" y="2924313"/>
            <a:ext cx="10202779" cy="3252650"/>
          </a:xfrm>
        </p:spPr>
        <p:txBody>
          <a:bodyPr>
            <a:normAutofit/>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Following Jesus will result in sadness/pain to our flesh. </a:t>
            </a:r>
          </a:p>
          <a:p>
            <a:pPr marL="0" indent="0" algn="ctr">
              <a:lnSpc>
                <a:spcPct val="140000"/>
              </a:lnSpc>
              <a:spcBef>
                <a:spcPts val="0"/>
              </a:spcBef>
              <a:buNone/>
            </a:pPr>
            <a:endPar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p:txBody>
      </p:sp>
      <p:sp>
        <p:nvSpPr>
          <p:cNvPr id="5" name="TextBox 4">
            <a:extLst>
              <a:ext uri="{FF2B5EF4-FFF2-40B4-BE49-F238E27FC236}">
                <a16:creationId xmlns:a16="http://schemas.microsoft.com/office/drawing/2014/main" id="{C70669FC-273D-C768-F5DD-D6FD98F0F072}"/>
              </a:ext>
            </a:extLst>
          </p:cNvPr>
          <p:cNvSpPr txBox="1"/>
          <p:nvPr/>
        </p:nvSpPr>
        <p:spPr>
          <a:xfrm>
            <a:off x="1467849" y="656221"/>
            <a:ext cx="8069179" cy="707886"/>
          </a:xfrm>
          <a:prstGeom prst="rect">
            <a:avLst/>
          </a:prstGeom>
          <a:noFill/>
        </p:spPr>
        <p:txBody>
          <a:bodyPr wrap="square" rtlCol="0">
            <a:spAutoFit/>
          </a:bodyPr>
          <a:lstStyle/>
          <a:p>
            <a:pPr algn="ctr"/>
            <a:r>
              <a:rPr lang="en-US" sz="40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“he went away sorrowful”  (v. 22) </a:t>
            </a:r>
            <a:endParaRPr lang="en-US" sz="4000" dirty="0"/>
          </a:p>
        </p:txBody>
      </p:sp>
    </p:spTree>
    <p:extLst>
      <p:ext uri="{BB962C8B-B14F-4D97-AF65-F5344CB8AC3E}">
        <p14:creationId xmlns:p14="http://schemas.microsoft.com/office/powerpoint/2010/main" val="4096865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994609" y="1825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Matthew 16:24-26</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5" name="TextBox 4">
            <a:extLst>
              <a:ext uri="{FF2B5EF4-FFF2-40B4-BE49-F238E27FC236}">
                <a16:creationId xmlns:a16="http://schemas.microsoft.com/office/drawing/2014/main" id="{C70669FC-273D-C768-F5DD-D6FD98F0F072}"/>
              </a:ext>
            </a:extLst>
          </p:cNvPr>
          <p:cNvSpPr txBox="1"/>
          <p:nvPr/>
        </p:nvSpPr>
        <p:spPr>
          <a:xfrm>
            <a:off x="477250" y="1199582"/>
            <a:ext cx="11237498" cy="2123658"/>
          </a:xfrm>
          <a:prstGeom prst="rect">
            <a:avLst/>
          </a:prstGeom>
          <a:noFill/>
        </p:spPr>
        <p:txBody>
          <a:bodyPr wrap="square" rtlCol="0">
            <a:spAutoFit/>
          </a:bodyPr>
          <a:lstStyle/>
          <a:p>
            <a:pPr algn="ctr"/>
            <a:r>
              <a:rPr lang="en-US" sz="4400" b="1" i="0" baseline="30000" dirty="0">
                <a:solidFill>
                  <a:schemeClr val="accent1">
                    <a:lumMod val="60000"/>
                    <a:lumOff val="40000"/>
                  </a:schemeClr>
                </a:solidFill>
                <a:effectLst/>
                <a:latin typeface="system-ui"/>
              </a:rPr>
              <a:t>24 </a:t>
            </a:r>
            <a:r>
              <a:rPr lang="en-US" sz="4400" b="0" i="0" dirty="0">
                <a:solidFill>
                  <a:schemeClr val="accent1">
                    <a:lumMod val="60000"/>
                    <a:lumOff val="40000"/>
                  </a:schemeClr>
                </a:solidFill>
                <a:effectLst/>
                <a:latin typeface="system-ui"/>
              </a:rPr>
              <a:t>Then Jesus told his disciples, “If anyone would come after me, let him deny himself and </a:t>
            </a:r>
          </a:p>
          <a:p>
            <a:pPr algn="ctr"/>
            <a:r>
              <a:rPr lang="en-US" sz="4400" b="1" i="0" dirty="0">
                <a:solidFill>
                  <a:schemeClr val="accent1">
                    <a:lumMod val="60000"/>
                    <a:lumOff val="40000"/>
                  </a:schemeClr>
                </a:solidFill>
                <a:effectLst/>
                <a:latin typeface="system-ui"/>
              </a:rPr>
              <a:t>take up his cross and follow me. </a:t>
            </a:r>
            <a:endParaRPr lang="en-US" sz="4400" dirty="0">
              <a:solidFill>
                <a:schemeClr val="accent1">
                  <a:lumMod val="60000"/>
                  <a:lumOff val="40000"/>
                </a:schemeClr>
              </a:solidFill>
            </a:endParaRPr>
          </a:p>
        </p:txBody>
      </p:sp>
    </p:spTree>
    <p:extLst>
      <p:ext uri="{BB962C8B-B14F-4D97-AF65-F5344CB8AC3E}">
        <p14:creationId xmlns:p14="http://schemas.microsoft.com/office/powerpoint/2010/main" val="4153547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994608" y="16444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1 Peter 2:24</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5" name="TextBox 4">
            <a:extLst>
              <a:ext uri="{FF2B5EF4-FFF2-40B4-BE49-F238E27FC236}">
                <a16:creationId xmlns:a16="http://schemas.microsoft.com/office/drawing/2014/main" id="{C70669FC-273D-C768-F5DD-D6FD98F0F072}"/>
              </a:ext>
            </a:extLst>
          </p:cNvPr>
          <p:cNvSpPr txBox="1"/>
          <p:nvPr/>
        </p:nvSpPr>
        <p:spPr>
          <a:xfrm>
            <a:off x="383003" y="1490008"/>
            <a:ext cx="11425992" cy="1938992"/>
          </a:xfrm>
          <a:prstGeom prst="rect">
            <a:avLst/>
          </a:prstGeom>
          <a:noFill/>
        </p:spPr>
        <p:txBody>
          <a:bodyPr wrap="square" rtlCol="0">
            <a:spAutoFit/>
          </a:bodyPr>
          <a:lstStyle/>
          <a:p>
            <a:pPr algn="ctr"/>
            <a:r>
              <a:rPr lang="en-US" sz="4000" b="1" i="0" baseline="30000" dirty="0">
                <a:solidFill>
                  <a:schemeClr val="accent1">
                    <a:lumMod val="60000"/>
                    <a:lumOff val="40000"/>
                  </a:schemeClr>
                </a:solidFill>
                <a:effectLst/>
                <a:latin typeface="system-ui"/>
              </a:rPr>
              <a:t>24 </a:t>
            </a:r>
            <a:r>
              <a:rPr lang="en-US" sz="4000" b="0" i="0" dirty="0">
                <a:solidFill>
                  <a:schemeClr val="accent1">
                    <a:lumMod val="60000"/>
                    <a:lumOff val="40000"/>
                  </a:schemeClr>
                </a:solidFill>
                <a:effectLst/>
                <a:latin typeface="system-ui"/>
              </a:rPr>
              <a:t>“He himself bore our sins” in his body on the cross, </a:t>
            </a:r>
          </a:p>
          <a:p>
            <a:pPr algn="ctr"/>
            <a:r>
              <a:rPr lang="en-US" sz="4000" b="0" i="0" dirty="0">
                <a:solidFill>
                  <a:schemeClr val="accent1">
                    <a:lumMod val="60000"/>
                    <a:lumOff val="40000"/>
                  </a:schemeClr>
                </a:solidFill>
                <a:effectLst/>
                <a:latin typeface="system-ui"/>
              </a:rPr>
              <a:t>so that we might die to sins and live for righteousness; </a:t>
            </a:r>
          </a:p>
          <a:p>
            <a:pPr algn="ctr"/>
            <a:r>
              <a:rPr lang="en-US" sz="4000" b="0" i="0" dirty="0">
                <a:solidFill>
                  <a:schemeClr val="accent1">
                    <a:lumMod val="60000"/>
                    <a:lumOff val="40000"/>
                  </a:schemeClr>
                </a:solidFill>
                <a:effectLst/>
                <a:latin typeface="system-ui"/>
              </a:rPr>
              <a:t>“by his wounds you have been healed.”</a:t>
            </a:r>
            <a:endParaRPr lang="en-US" sz="4000" dirty="0">
              <a:solidFill>
                <a:schemeClr val="accent1">
                  <a:lumMod val="60000"/>
                  <a:lumOff val="40000"/>
                </a:schemeClr>
              </a:solidFill>
            </a:endParaRPr>
          </a:p>
        </p:txBody>
      </p:sp>
    </p:spTree>
    <p:extLst>
      <p:ext uri="{BB962C8B-B14F-4D97-AF65-F5344CB8AC3E}">
        <p14:creationId xmlns:p14="http://schemas.microsoft.com/office/powerpoint/2010/main" val="3134579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994609" y="1825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Romans 8:12-17</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5" name="TextBox 4">
            <a:extLst>
              <a:ext uri="{FF2B5EF4-FFF2-40B4-BE49-F238E27FC236}">
                <a16:creationId xmlns:a16="http://schemas.microsoft.com/office/drawing/2014/main" id="{C70669FC-273D-C768-F5DD-D6FD98F0F072}"/>
              </a:ext>
            </a:extLst>
          </p:cNvPr>
          <p:cNvSpPr txBox="1"/>
          <p:nvPr/>
        </p:nvSpPr>
        <p:spPr>
          <a:xfrm>
            <a:off x="477250" y="1568550"/>
            <a:ext cx="11237498" cy="3170099"/>
          </a:xfrm>
          <a:prstGeom prst="rect">
            <a:avLst/>
          </a:prstGeom>
          <a:noFill/>
        </p:spPr>
        <p:txBody>
          <a:bodyPr wrap="square" rtlCol="0">
            <a:spAutoFit/>
          </a:bodyPr>
          <a:lstStyle/>
          <a:p>
            <a:pPr algn="ctr"/>
            <a:r>
              <a:rPr lang="en-US" sz="4000" b="1" i="0" baseline="30000" dirty="0">
                <a:solidFill>
                  <a:schemeClr val="accent1">
                    <a:lumMod val="60000"/>
                    <a:lumOff val="40000"/>
                  </a:schemeClr>
                </a:solidFill>
                <a:effectLst/>
                <a:latin typeface="system-ui"/>
              </a:rPr>
              <a:t>12 </a:t>
            </a:r>
            <a:r>
              <a:rPr lang="en-US" sz="4000" b="0" i="0" dirty="0">
                <a:solidFill>
                  <a:schemeClr val="accent1">
                    <a:lumMod val="60000"/>
                    <a:lumOff val="40000"/>
                  </a:schemeClr>
                </a:solidFill>
                <a:effectLst/>
                <a:latin typeface="system-ui"/>
              </a:rPr>
              <a:t>Therefore, brothers and sisters, we have an obligation—but it is not to the flesh, to live according to it. </a:t>
            </a:r>
            <a:r>
              <a:rPr lang="en-US" sz="4000" b="1" i="0" baseline="30000" dirty="0">
                <a:solidFill>
                  <a:schemeClr val="accent1">
                    <a:lumMod val="60000"/>
                    <a:lumOff val="40000"/>
                  </a:schemeClr>
                </a:solidFill>
                <a:effectLst/>
                <a:latin typeface="system-ui"/>
              </a:rPr>
              <a:t>13 </a:t>
            </a:r>
            <a:r>
              <a:rPr lang="en-US" sz="4000" b="0" i="0" dirty="0">
                <a:solidFill>
                  <a:schemeClr val="accent1">
                    <a:lumMod val="60000"/>
                    <a:lumOff val="40000"/>
                  </a:schemeClr>
                </a:solidFill>
                <a:effectLst/>
                <a:latin typeface="system-ui"/>
              </a:rPr>
              <a:t>For if you live according to the flesh, you will die; but if by the Spirit you </a:t>
            </a:r>
            <a:r>
              <a:rPr lang="en-US" sz="4000" b="0" i="0" u="sng" dirty="0">
                <a:solidFill>
                  <a:schemeClr val="accent1">
                    <a:lumMod val="60000"/>
                    <a:lumOff val="40000"/>
                  </a:schemeClr>
                </a:solidFill>
                <a:effectLst/>
                <a:latin typeface="system-ui"/>
              </a:rPr>
              <a:t>put to death the misdeeds of the body</a:t>
            </a:r>
            <a:r>
              <a:rPr lang="en-US" sz="4000" b="0" i="0" dirty="0">
                <a:solidFill>
                  <a:schemeClr val="accent1">
                    <a:lumMod val="60000"/>
                    <a:lumOff val="40000"/>
                  </a:schemeClr>
                </a:solidFill>
                <a:effectLst/>
                <a:latin typeface="system-ui"/>
              </a:rPr>
              <a:t>, you will live.</a:t>
            </a:r>
            <a:endParaRPr lang="en-US" sz="4000" dirty="0">
              <a:solidFill>
                <a:schemeClr val="accent1">
                  <a:lumMod val="60000"/>
                  <a:lumOff val="40000"/>
                </a:schemeClr>
              </a:solidFill>
            </a:endParaRPr>
          </a:p>
        </p:txBody>
      </p:sp>
    </p:spTree>
    <p:extLst>
      <p:ext uri="{BB962C8B-B14F-4D97-AF65-F5344CB8AC3E}">
        <p14:creationId xmlns:p14="http://schemas.microsoft.com/office/powerpoint/2010/main" val="4063379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994609" y="1825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Romans 8:12-17</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5" name="TextBox 4">
            <a:extLst>
              <a:ext uri="{FF2B5EF4-FFF2-40B4-BE49-F238E27FC236}">
                <a16:creationId xmlns:a16="http://schemas.microsoft.com/office/drawing/2014/main" id="{C70669FC-273D-C768-F5DD-D6FD98F0F072}"/>
              </a:ext>
            </a:extLst>
          </p:cNvPr>
          <p:cNvSpPr txBox="1"/>
          <p:nvPr/>
        </p:nvSpPr>
        <p:spPr>
          <a:xfrm>
            <a:off x="477250" y="1199582"/>
            <a:ext cx="11237498" cy="5078313"/>
          </a:xfrm>
          <a:prstGeom prst="rect">
            <a:avLst/>
          </a:prstGeom>
          <a:noFill/>
        </p:spPr>
        <p:txBody>
          <a:bodyPr wrap="square" rtlCol="0">
            <a:spAutoFit/>
          </a:bodyPr>
          <a:lstStyle/>
          <a:p>
            <a:pPr algn="ctr"/>
            <a:r>
              <a:rPr lang="en-US" sz="3600" b="1" i="0" baseline="30000" dirty="0">
                <a:solidFill>
                  <a:schemeClr val="accent1">
                    <a:lumMod val="60000"/>
                    <a:lumOff val="40000"/>
                  </a:schemeClr>
                </a:solidFill>
                <a:effectLst/>
                <a:latin typeface="system-ui"/>
              </a:rPr>
              <a:t>14 </a:t>
            </a:r>
            <a:r>
              <a:rPr lang="en-US" sz="3600" b="0" i="0" dirty="0">
                <a:solidFill>
                  <a:schemeClr val="accent1">
                    <a:lumMod val="60000"/>
                    <a:lumOff val="40000"/>
                  </a:schemeClr>
                </a:solidFill>
                <a:effectLst/>
                <a:latin typeface="system-ui"/>
              </a:rPr>
              <a:t>For those who are led by the Spirit of God are the children of God. </a:t>
            </a:r>
            <a:r>
              <a:rPr lang="en-US" sz="3600" b="1" i="0" baseline="30000" dirty="0">
                <a:solidFill>
                  <a:schemeClr val="accent1">
                    <a:lumMod val="60000"/>
                    <a:lumOff val="40000"/>
                  </a:schemeClr>
                </a:solidFill>
                <a:effectLst/>
                <a:latin typeface="system-ui"/>
              </a:rPr>
              <a:t>15 </a:t>
            </a:r>
            <a:r>
              <a:rPr lang="en-US" sz="3600" b="0" i="0" dirty="0">
                <a:solidFill>
                  <a:schemeClr val="accent1">
                    <a:lumMod val="60000"/>
                    <a:lumOff val="40000"/>
                  </a:schemeClr>
                </a:solidFill>
                <a:effectLst/>
                <a:latin typeface="system-ui"/>
              </a:rPr>
              <a:t>The Spirit you received does not make you slaves, so that you live in fear again; rather, the Spirit you received brought about your adoption to sonship. And by him we cry, </a:t>
            </a:r>
            <a:r>
              <a:rPr lang="en-US" sz="3600" b="0" i="1" dirty="0">
                <a:solidFill>
                  <a:schemeClr val="accent1">
                    <a:lumMod val="60000"/>
                    <a:lumOff val="40000"/>
                  </a:schemeClr>
                </a:solidFill>
                <a:effectLst/>
                <a:latin typeface="system-ui"/>
              </a:rPr>
              <a:t>“Abba,</a:t>
            </a:r>
            <a:r>
              <a:rPr lang="en-US" sz="3600" b="0" i="0" dirty="0">
                <a:solidFill>
                  <a:schemeClr val="accent1">
                    <a:lumMod val="60000"/>
                    <a:lumOff val="40000"/>
                  </a:schemeClr>
                </a:solidFill>
                <a:effectLst/>
                <a:latin typeface="system-ui"/>
              </a:rPr>
              <a:t> Father.” </a:t>
            </a:r>
            <a:r>
              <a:rPr lang="en-US" sz="3600" b="1" i="0" baseline="30000" dirty="0">
                <a:solidFill>
                  <a:schemeClr val="accent1">
                    <a:lumMod val="60000"/>
                    <a:lumOff val="40000"/>
                  </a:schemeClr>
                </a:solidFill>
                <a:effectLst/>
                <a:latin typeface="system-ui"/>
              </a:rPr>
              <a:t>16 </a:t>
            </a:r>
            <a:r>
              <a:rPr lang="en-US" sz="3600" b="0" i="0" dirty="0">
                <a:solidFill>
                  <a:schemeClr val="accent1">
                    <a:lumMod val="60000"/>
                    <a:lumOff val="40000"/>
                  </a:schemeClr>
                </a:solidFill>
                <a:effectLst/>
                <a:latin typeface="system-ui"/>
              </a:rPr>
              <a:t>The Spirit himself testifies with our spirit that we are God’s children. </a:t>
            </a:r>
            <a:r>
              <a:rPr lang="en-US" sz="3600" b="1" i="0" baseline="30000" dirty="0">
                <a:solidFill>
                  <a:schemeClr val="accent1">
                    <a:lumMod val="60000"/>
                    <a:lumOff val="40000"/>
                  </a:schemeClr>
                </a:solidFill>
                <a:effectLst/>
                <a:latin typeface="system-ui"/>
              </a:rPr>
              <a:t>17 </a:t>
            </a:r>
            <a:r>
              <a:rPr lang="en-US" sz="3600" b="0" i="0" dirty="0">
                <a:solidFill>
                  <a:schemeClr val="accent1">
                    <a:lumMod val="60000"/>
                    <a:lumOff val="40000"/>
                  </a:schemeClr>
                </a:solidFill>
                <a:effectLst/>
                <a:latin typeface="system-ui"/>
              </a:rPr>
              <a:t>Now if we are children, then we are heirs—heirs of God and co-heirs with Christ, </a:t>
            </a:r>
            <a:r>
              <a:rPr lang="en-US" sz="3600" b="0" i="0" u="sng" dirty="0">
                <a:solidFill>
                  <a:schemeClr val="accent1">
                    <a:lumMod val="60000"/>
                    <a:lumOff val="40000"/>
                  </a:schemeClr>
                </a:solidFill>
                <a:effectLst/>
                <a:latin typeface="system-ui"/>
              </a:rPr>
              <a:t>if indeed we share in his sufferings in order that we may also share in his glory.</a:t>
            </a:r>
            <a:endParaRPr lang="en-US" sz="3600" u="sng" dirty="0">
              <a:solidFill>
                <a:schemeClr val="accent1">
                  <a:lumMod val="60000"/>
                  <a:lumOff val="40000"/>
                </a:schemeClr>
              </a:solidFill>
            </a:endParaRPr>
          </a:p>
        </p:txBody>
      </p:sp>
    </p:spTree>
    <p:extLst>
      <p:ext uri="{BB962C8B-B14F-4D97-AF65-F5344CB8AC3E}">
        <p14:creationId xmlns:p14="http://schemas.microsoft.com/office/powerpoint/2010/main" val="241271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Rich Young Ruler – glennsreflections.com">
            <a:extLst>
              <a:ext uri="{FF2B5EF4-FFF2-40B4-BE49-F238E27FC236}">
                <a16:creationId xmlns:a16="http://schemas.microsoft.com/office/drawing/2014/main" id="{ACA3A831-E861-1167-2575-42A7F0421D19}"/>
              </a:ext>
            </a:extLst>
          </p:cNvPr>
          <p:cNvPicPr>
            <a:picLocks noChangeAspect="1" noChangeArrowheads="1"/>
          </p:cNvPicPr>
          <p:nvPr/>
        </p:nvPicPr>
        <p:blipFill>
          <a:blip r:embed="rId2">
            <a:alphaModFix amt="38000"/>
            <a:extLst>
              <a:ext uri="{28A0092B-C50C-407E-A947-70E740481C1C}">
                <a14:useLocalDpi xmlns:a14="http://schemas.microsoft.com/office/drawing/2010/main" val="0"/>
              </a:ext>
            </a:extLst>
          </a:blip>
          <a:srcRect/>
          <a:stretch>
            <a:fillRect/>
          </a:stretch>
        </p:blipFill>
        <p:spPr bwMode="auto">
          <a:xfrm>
            <a:off x="1731328" y="0"/>
            <a:ext cx="8729344" cy="6867083"/>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a:extLst>
              <a:ext uri="{FF2B5EF4-FFF2-40B4-BE49-F238E27FC236}">
                <a16:creationId xmlns:a16="http://schemas.microsoft.com/office/drawing/2014/main" id="{EB36A000-A820-E47E-21A0-EC408916CA93}"/>
              </a:ext>
            </a:extLst>
          </p:cNvPr>
          <p:cNvSpPr txBox="1">
            <a:spLocks/>
          </p:cNvSpPr>
          <p:nvPr/>
        </p:nvSpPr>
        <p:spPr>
          <a:xfrm>
            <a:off x="2782603" y="721896"/>
            <a:ext cx="6626794" cy="3641557"/>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chemeClr val="bg1"/>
                </a:solidFill>
                <a:latin typeface="Yu Mincho Demibold" panose="02020600000000000000" pitchFamily="18" charset="-128"/>
                <a:ea typeface="Yu Mincho Demibold" panose="02020600000000000000" pitchFamily="18" charset="-128"/>
              </a:rPr>
              <a:t> </a:t>
            </a:r>
          </a:p>
          <a:p>
            <a:pPr>
              <a:lnSpc>
                <a:spcPct val="120000"/>
              </a:lnSpc>
              <a:spcBef>
                <a:spcPts val="1200"/>
              </a:spcBef>
            </a:pPr>
            <a:endParaRPr lang="en-US" sz="5400" dirty="0">
              <a:solidFill>
                <a:schemeClr val="bg1"/>
              </a:solidFill>
              <a:latin typeface="Yu Mincho Demibold" panose="02020600000000000000" pitchFamily="18" charset="-128"/>
              <a:ea typeface="Yu Mincho Demibold" panose="02020600000000000000" pitchFamily="18" charset="-128"/>
            </a:endParaRPr>
          </a:p>
          <a:p>
            <a:pPr>
              <a:lnSpc>
                <a:spcPct val="120000"/>
              </a:lnSpc>
              <a:spcBef>
                <a:spcPts val="1200"/>
              </a:spcBef>
            </a:pPr>
            <a:endParaRPr lang="en-US" sz="5100" dirty="0">
              <a:solidFill>
                <a:schemeClr val="bg1"/>
              </a:solidFill>
              <a:latin typeface="Yu Mincho Demibold" panose="02020600000000000000" pitchFamily="18" charset="-128"/>
              <a:ea typeface="Yu Mincho Demibold" panose="02020600000000000000" pitchFamily="18" charset="-128"/>
            </a:endParaRPr>
          </a:p>
          <a:p>
            <a:pPr>
              <a:lnSpc>
                <a:spcPct val="120000"/>
              </a:lnSpc>
              <a:spcBef>
                <a:spcPts val="1200"/>
              </a:spcBef>
            </a:pPr>
            <a:r>
              <a:rPr lang="en-US" sz="10100" dirty="0">
                <a:solidFill>
                  <a:schemeClr val="bg1"/>
                </a:solidFill>
                <a:latin typeface="Yu Mincho Demibold" panose="02020600000000000000" pitchFamily="18" charset="-128"/>
                <a:ea typeface="Yu Mincho Demibold" panose="02020600000000000000" pitchFamily="18" charset="-128"/>
              </a:rPr>
              <a:t>Mark 10:17-27</a:t>
            </a:r>
          </a:p>
        </p:txBody>
      </p:sp>
    </p:spTree>
    <p:extLst>
      <p:ext uri="{BB962C8B-B14F-4D97-AF65-F5344CB8AC3E}">
        <p14:creationId xmlns:p14="http://schemas.microsoft.com/office/powerpoint/2010/main" val="2316470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994609" y="1825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Psalm 4:5</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5" name="TextBox 4">
            <a:extLst>
              <a:ext uri="{FF2B5EF4-FFF2-40B4-BE49-F238E27FC236}">
                <a16:creationId xmlns:a16="http://schemas.microsoft.com/office/drawing/2014/main" id="{C70669FC-273D-C768-F5DD-D6FD98F0F072}"/>
              </a:ext>
            </a:extLst>
          </p:cNvPr>
          <p:cNvSpPr txBox="1"/>
          <p:nvPr/>
        </p:nvSpPr>
        <p:spPr>
          <a:xfrm>
            <a:off x="477250" y="1199582"/>
            <a:ext cx="11237498" cy="1565044"/>
          </a:xfrm>
          <a:prstGeom prst="rect">
            <a:avLst/>
          </a:prstGeom>
          <a:noFill/>
        </p:spPr>
        <p:txBody>
          <a:bodyPr wrap="square" rtlCol="0">
            <a:spAutoFit/>
          </a:bodyPr>
          <a:lstStyle/>
          <a:p>
            <a:pPr marL="0" indent="0" algn="ctr">
              <a:lnSpc>
                <a:spcPct val="140000"/>
              </a:lnSpc>
              <a:spcBef>
                <a:spcPts val="0"/>
              </a:spcBef>
              <a:buNone/>
            </a:pPr>
            <a:r>
              <a:rPr lang="en-US" sz="3600" b="0" i="0" dirty="0">
                <a:solidFill>
                  <a:schemeClr val="accent1">
                    <a:lumMod val="60000"/>
                    <a:lumOff val="40000"/>
                  </a:schemeClr>
                </a:solidFill>
                <a:effectLst/>
                <a:latin typeface="Roboto" panose="02000000000000000000" pitchFamily="2" charset="0"/>
              </a:rPr>
              <a:t>Offer the </a:t>
            </a:r>
            <a:r>
              <a:rPr lang="en-US" sz="3600" b="0" i="0" u="sng" dirty="0">
                <a:solidFill>
                  <a:schemeClr val="accent1">
                    <a:lumMod val="60000"/>
                    <a:lumOff val="40000"/>
                  </a:schemeClr>
                </a:solidFill>
                <a:effectLst/>
                <a:latin typeface="Roboto" panose="02000000000000000000" pitchFamily="2" charset="0"/>
              </a:rPr>
              <a:t>sacrifices</a:t>
            </a:r>
            <a:r>
              <a:rPr lang="en-US" sz="3600" b="0" i="0" dirty="0">
                <a:solidFill>
                  <a:schemeClr val="accent1">
                    <a:lumMod val="60000"/>
                    <a:lumOff val="40000"/>
                  </a:schemeClr>
                </a:solidFill>
                <a:effectLst/>
                <a:latin typeface="Roboto" panose="02000000000000000000" pitchFamily="2" charset="0"/>
              </a:rPr>
              <a:t> of righteousness, </a:t>
            </a:r>
          </a:p>
          <a:p>
            <a:pPr marL="0" indent="0" algn="ctr">
              <a:lnSpc>
                <a:spcPct val="140000"/>
              </a:lnSpc>
              <a:spcBef>
                <a:spcPts val="0"/>
              </a:spcBef>
              <a:buNone/>
            </a:pPr>
            <a:r>
              <a:rPr lang="en-US" sz="3600" b="0" i="0" dirty="0">
                <a:solidFill>
                  <a:schemeClr val="accent1">
                    <a:lumMod val="60000"/>
                    <a:lumOff val="40000"/>
                  </a:schemeClr>
                </a:solidFill>
                <a:effectLst/>
                <a:latin typeface="Roboto" panose="02000000000000000000" pitchFamily="2" charset="0"/>
              </a:rPr>
              <a:t>and put your trust in the LORD.</a:t>
            </a:r>
          </a:p>
        </p:txBody>
      </p:sp>
    </p:spTree>
    <p:extLst>
      <p:ext uri="{BB962C8B-B14F-4D97-AF65-F5344CB8AC3E}">
        <p14:creationId xmlns:p14="http://schemas.microsoft.com/office/powerpoint/2010/main" val="306195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06E4C9A-22BA-D7D0-6FCF-D7323A6C7E22}"/>
              </a:ext>
            </a:extLst>
          </p:cNvPr>
          <p:cNvSpPr>
            <a:spLocks noGrp="1"/>
          </p:cNvSpPr>
          <p:nvPr>
            <p:ph idx="1"/>
          </p:nvPr>
        </p:nvSpPr>
        <p:spPr>
          <a:xfrm>
            <a:off x="1438275" y="641684"/>
            <a:ext cx="10515600" cy="5903494"/>
          </a:xfrm>
        </p:spPr>
        <p:txBody>
          <a:bodyPr>
            <a:normAutofit/>
          </a:bodyPr>
          <a:lstStyle/>
          <a:p>
            <a:pPr marL="0" indent="0" algn="ctr">
              <a:buNone/>
            </a:pPr>
            <a:r>
              <a:rPr lang="en-US" sz="4400" b="1" baseline="30000" dirty="0">
                <a:solidFill>
                  <a:schemeClr val="accent1">
                    <a:lumMod val="60000"/>
                    <a:lumOff val="40000"/>
                  </a:schemeClr>
                </a:solidFill>
                <a:effectLst/>
                <a:latin typeface="Yu Mincho" panose="02020400000000000000" pitchFamily="18" charset="-128"/>
                <a:ea typeface="Yu Mincho" panose="02020400000000000000" pitchFamily="18" charset="-128"/>
              </a:rPr>
              <a:t>(Our Text)</a:t>
            </a:r>
          </a:p>
          <a:p>
            <a:pPr marL="0" indent="0" algn="ctr">
              <a:buNone/>
            </a:pPr>
            <a:r>
              <a:rPr lang="en-US" sz="4400" b="1" baseline="30000" dirty="0">
                <a:solidFill>
                  <a:schemeClr val="accent1">
                    <a:lumMod val="60000"/>
                    <a:lumOff val="40000"/>
                  </a:schemeClr>
                </a:solidFill>
                <a:effectLst/>
                <a:latin typeface="Yu Mincho" panose="02020400000000000000" pitchFamily="18" charset="-128"/>
                <a:ea typeface="Yu Mincho" panose="02020400000000000000" pitchFamily="18" charset="-128"/>
              </a:rPr>
              <a:t>Mark 10:23-27</a:t>
            </a:r>
          </a:p>
          <a:p>
            <a:pPr marL="0" indent="0" algn="ctr">
              <a:buNone/>
            </a:pPr>
            <a:endParaRPr lang="en-US" sz="3200" b="1" baseline="30000" dirty="0">
              <a:solidFill>
                <a:schemeClr val="accent1">
                  <a:lumMod val="60000"/>
                  <a:lumOff val="40000"/>
                </a:schemeClr>
              </a:solidFill>
              <a:latin typeface="Segoe UI" panose="020B0502040204020203" pitchFamily="34" charset="0"/>
              <a:ea typeface="Times New Roman" panose="02020603050405020304" pitchFamily="18" charset="0"/>
            </a:endParaRPr>
          </a:p>
          <a:p>
            <a:pPr marL="0" indent="0" algn="ctr">
              <a:buNone/>
            </a:pPr>
            <a:endParaRPr lang="en-US" sz="3200" b="1" baseline="30000" dirty="0">
              <a:solidFill>
                <a:schemeClr val="accent1">
                  <a:lumMod val="60000"/>
                  <a:lumOff val="40000"/>
                </a:schemeClr>
              </a:solidFill>
              <a:latin typeface="Segoe UI" panose="020B0502040204020203" pitchFamily="34" charset="0"/>
              <a:ea typeface="Times New Roman" panose="02020603050405020304" pitchFamily="18" charset="0"/>
            </a:endParaRPr>
          </a:p>
          <a:p>
            <a:pPr marL="0" indent="0" algn="ctr">
              <a:buNone/>
            </a:pPr>
            <a:endParaRPr lang="en-US" sz="3200" dirty="0">
              <a:solidFill>
                <a:schemeClr val="accent1">
                  <a:lumMod val="60000"/>
                  <a:lumOff val="40000"/>
                </a:schemeClr>
              </a:solidFill>
              <a:effectLst/>
              <a:latin typeface="Segoe UI" panose="020B0502040204020203" pitchFamily="34" charset="0"/>
              <a:ea typeface="Times New Roman" panose="02020603050405020304" pitchFamily="18" charset="0"/>
            </a:endParaRPr>
          </a:p>
          <a:p>
            <a:pPr marL="0" indent="0" algn="ctr">
              <a:buNone/>
            </a:pPr>
            <a:r>
              <a:rPr lang="en-US" sz="3200" b="1" dirty="0">
                <a:solidFill>
                  <a:schemeClr val="accent1">
                    <a:lumMod val="60000"/>
                    <a:lumOff val="40000"/>
                  </a:schemeClr>
                </a:solidFill>
                <a:effectLst/>
                <a:latin typeface="Segoe UI" panose="020B0502040204020203" pitchFamily="34" charset="0"/>
                <a:ea typeface="Times New Roman" panose="02020603050405020304" pitchFamily="18" charset="0"/>
              </a:rPr>
              <a:t>…“With man it is impossible, but not with God. </a:t>
            </a:r>
          </a:p>
          <a:p>
            <a:pPr marL="0" indent="0" algn="ctr">
              <a:buNone/>
            </a:pPr>
            <a:r>
              <a:rPr lang="en-US" sz="3200" dirty="0">
                <a:solidFill>
                  <a:schemeClr val="accent1">
                    <a:lumMod val="60000"/>
                    <a:lumOff val="40000"/>
                  </a:schemeClr>
                </a:solidFill>
                <a:effectLst/>
                <a:latin typeface="Segoe UI" panose="020B0502040204020203" pitchFamily="34" charset="0"/>
                <a:ea typeface="Times New Roman" panose="02020603050405020304" pitchFamily="18" charset="0"/>
              </a:rPr>
              <a:t>For all things are possible with God.”</a:t>
            </a:r>
            <a:endParaRPr lang="en-US" sz="3200" dirty="0">
              <a:solidFill>
                <a:schemeClr val="accent1">
                  <a:lumMod val="60000"/>
                  <a:lumOff val="40000"/>
                </a:schemeClr>
              </a:solidFill>
              <a:effectLst/>
              <a:latin typeface="Times New Roman" panose="02020603050405020304" pitchFamily="18" charset="0"/>
              <a:ea typeface="Times New Roman" panose="02020603050405020304" pitchFamily="18" charset="0"/>
            </a:endParaRPr>
          </a:p>
          <a:p>
            <a:pPr marL="0" indent="0" algn="ctr">
              <a:buNone/>
            </a:pPr>
            <a:endParaRPr lang="en-US" sz="4400" dirty="0">
              <a:solidFill>
                <a:schemeClr val="accent1">
                  <a:lumMod val="60000"/>
                  <a:lumOff val="40000"/>
                </a:schemeClr>
              </a:solidFill>
            </a:endParaRPr>
          </a:p>
        </p:txBody>
      </p:sp>
    </p:spTree>
    <p:extLst>
      <p:ext uri="{BB962C8B-B14F-4D97-AF65-F5344CB8AC3E}">
        <p14:creationId xmlns:p14="http://schemas.microsoft.com/office/powerpoint/2010/main" val="2626295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7" y="312069"/>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#6:</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9" y="1857709"/>
            <a:ext cx="10202779" cy="4351338"/>
          </a:xfrm>
        </p:spPr>
        <p:txBody>
          <a:bodyPr>
            <a:normAutofit/>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God’s Spirit is needed to crucify the flesh. </a:t>
            </a:r>
          </a:p>
        </p:txBody>
      </p:sp>
      <p:pic>
        <p:nvPicPr>
          <p:cNvPr id="5" name="Picture 2" descr="The Rich Young Ruler – glennsreflections.com">
            <a:extLst>
              <a:ext uri="{FF2B5EF4-FFF2-40B4-BE49-F238E27FC236}">
                <a16:creationId xmlns:a16="http://schemas.microsoft.com/office/drawing/2014/main" id="{55FDF33A-3F6E-C135-C4CD-3286D86F9B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90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06E4C9A-22BA-D7D0-6FCF-D7323A6C7E22}"/>
              </a:ext>
            </a:extLst>
          </p:cNvPr>
          <p:cNvSpPr>
            <a:spLocks noGrp="1"/>
          </p:cNvSpPr>
          <p:nvPr>
            <p:ph idx="1"/>
          </p:nvPr>
        </p:nvSpPr>
        <p:spPr>
          <a:xfrm>
            <a:off x="1438275" y="1684421"/>
            <a:ext cx="10515600" cy="5173579"/>
          </a:xfrm>
        </p:spPr>
        <p:txBody>
          <a:bodyPr>
            <a:normAutofit/>
          </a:bodyPr>
          <a:lstStyle/>
          <a:p>
            <a:pPr marL="0" marR="0" indent="0" algn="ctr">
              <a:spcBef>
                <a:spcPts val="0"/>
              </a:spcBef>
              <a:spcAft>
                <a:spcPts val="0"/>
              </a:spcAft>
              <a:buNone/>
            </a:pPr>
            <a:r>
              <a:rPr lang="en-US" sz="3200" baseline="300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27 </a:t>
            </a:r>
            <a:r>
              <a:rPr lang="en-US" sz="32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Peter answered him, “We have left everything to follow you! What then will there be for us?”</a:t>
            </a:r>
            <a:endParaRPr lang="en-US" sz="32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3200" baseline="300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28 </a:t>
            </a:r>
            <a:r>
              <a:rPr lang="en-US" sz="32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Jesus said to them, “Truly I tell you, at the renewal of all things, when the Son of Man sits on his glorious throne, you who have followed me will also sit on twelve thrones, judging the twelve tribes of Israel. </a:t>
            </a:r>
            <a:r>
              <a:rPr lang="en-US" sz="3200" baseline="300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29 </a:t>
            </a:r>
            <a:r>
              <a:rPr lang="en-US" sz="32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And everyone who has left houses or brothers or sisters or father or mother or wife or children or fields for my sake will receive a hundred times as much and will inherit eternal life. </a:t>
            </a:r>
            <a:r>
              <a:rPr lang="en-US" sz="3200" baseline="300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30 </a:t>
            </a:r>
            <a:r>
              <a:rPr lang="en-US" sz="3200" dirty="0">
                <a:solidFill>
                  <a:schemeClr val="accent1">
                    <a:lumMod val="60000"/>
                    <a:lumOff val="40000"/>
                  </a:schemeClr>
                </a:solidFill>
                <a:effectLst/>
                <a:latin typeface="Segoe UI" panose="020B0502040204020203" pitchFamily="34" charset="0"/>
                <a:ea typeface="Times New Roman" panose="02020603050405020304" pitchFamily="18" charset="0"/>
                <a:cs typeface="Times New Roman" panose="02020603050405020304" pitchFamily="18" charset="0"/>
              </a:rPr>
              <a:t>But many who are first will be last, and many who are last will be first.</a:t>
            </a:r>
            <a:endParaRPr lang="en-US" sz="32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6600" dirty="0">
              <a:solidFill>
                <a:schemeClr val="accent1">
                  <a:lumMod val="60000"/>
                  <a:lumOff val="40000"/>
                </a:schemeClr>
              </a:solidFill>
            </a:endParaRPr>
          </a:p>
        </p:txBody>
      </p:sp>
      <p:sp>
        <p:nvSpPr>
          <p:cNvPr id="2" name="Title 1">
            <a:extLst>
              <a:ext uri="{FF2B5EF4-FFF2-40B4-BE49-F238E27FC236}">
                <a16:creationId xmlns:a16="http://schemas.microsoft.com/office/drawing/2014/main" id="{E4F6B847-EEAA-33D1-164F-9304858D53EC}"/>
              </a:ext>
            </a:extLst>
          </p:cNvPr>
          <p:cNvSpPr>
            <a:spLocks noGrp="1"/>
          </p:cNvSpPr>
          <p:nvPr>
            <p:ph type="title"/>
          </p:nvPr>
        </p:nvSpPr>
        <p:spPr>
          <a:xfrm>
            <a:off x="1594684" y="358858"/>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Matthew 19 adds...</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Tree>
    <p:extLst>
      <p:ext uri="{BB962C8B-B14F-4D97-AF65-F5344CB8AC3E}">
        <p14:creationId xmlns:p14="http://schemas.microsoft.com/office/powerpoint/2010/main" val="3972160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7" y="312069"/>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#7:</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9" y="1857709"/>
            <a:ext cx="10202779" cy="4351338"/>
          </a:xfrm>
        </p:spPr>
        <p:txBody>
          <a:bodyPr>
            <a:normAutofit/>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The reward of God from righteous living FAR EXCEEDS any satisfaction our flesh gets from sinning. </a:t>
            </a:r>
          </a:p>
        </p:txBody>
      </p:sp>
      <p:pic>
        <p:nvPicPr>
          <p:cNvPr id="5" name="Picture 2" descr="The Rich Young Ruler – glennsreflections.com">
            <a:extLst>
              <a:ext uri="{FF2B5EF4-FFF2-40B4-BE49-F238E27FC236}">
                <a16:creationId xmlns:a16="http://schemas.microsoft.com/office/drawing/2014/main" id="{55FDF33A-3F6E-C135-C4CD-3286D86F9B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051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20252" y="164263"/>
            <a:ext cx="10515600" cy="436563"/>
          </a:xfrm>
        </p:spPr>
        <p:txBody>
          <a:bodyPr>
            <a:normAutofit fontScale="90000"/>
          </a:bodyPr>
          <a:lstStyle/>
          <a:p>
            <a:pPr algn="ctr"/>
            <a:r>
              <a:rPr lang="en-US" sz="3600" dirty="0">
                <a:solidFill>
                  <a:schemeClr val="bg1"/>
                </a:solidFill>
                <a:latin typeface="Yu Mincho Demibold" panose="02020600000000000000" pitchFamily="18" charset="-128"/>
                <a:ea typeface="Yu Mincho Demibold" panose="02020600000000000000" pitchFamily="18" charset="-128"/>
              </a:rPr>
              <a:t>7 truths from this passage</a:t>
            </a: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20251" y="914400"/>
            <a:ext cx="10515599" cy="6882064"/>
          </a:xfrm>
        </p:spPr>
        <p:txBody>
          <a:bodyPr>
            <a:normAutofit lnSpcReduction="10000"/>
          </a:bodyPr>
          <a:lstStyle/>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1. Some people who appear to earnestly be seeking truth and God, are not ACTUALLY seeking with their whole heart. </a:t>
            </a:r>
            <a:endParaRPr lang="en-US" sz="4800" dirty="0">
              <a:solidFill>
                <a:schemeClr val="bg1"/>
              </a:solidFill>
              <a:effectLst/>
              <a:latin typeface="Yu Mincho Light" panose="02020300000000000000" pitchFamily="18" charset="-128"/>
              <a:ea typeface="Yu Mincho Light" panose="02020300000000000000" pitchFamily="18" charset="-128"/>
              <a:cs typeface="Times New Roman" panose="02020603050405020304" pitchFamily="18" charset="0"/>
            </a:endParaRPr>
          </a:p>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2. Most people view themselves as “pretty good”, but they are not. </a:t>
            </a:r>
          </a:p>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3. Jesus points out your sin to you (convicts) because he LOVES you.</a:t>
            </a:r>
          </a:p>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4. God demands we love him with our entire heart. </a:t>
            </a:r>
          </a:p>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5. Following Jesus will result in sadness/pain for our flesh. </a:t>
            </a:r>
          </a:p>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6. God’s Spirit is needed to crucify the flesh. </a:t>
            </a:r>
          </a:p>
          <a:p>
            <a:pPr marL="0" indent="0">
              <a:spcBef>
                <a:spcPts val="0"/>
              </a:spcBef>
              <a:spcAft>
                <a:spcPts val="1200"/>
              </a:spcAft>
              <a:buNone/>
            </a:pPr>
            <a:r>
              <a:rPr lang="en-US" sz="4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7. The reward of God from righteous living FAR EXCEEDS any satisfaction our flesh gets from sinning. </a:t>
            </a:r>
          </a:p>
          <a:p>
            <a:pPr marL="0" indent="0">
              <a:buNone/>
            </a:pPr>
            <a:r>
              <a:rPr lang="en-US" sz="2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 </a:t>
            </a:r>
          </a:p>
          <a:p>
            <a:pPr marL="0" indent="0">
              <a:buNone/>
            </a:pPr>
            <a:endParaRPr lang="en-US" sz="2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a:p>
            <a:pPr marL="0" indent="0">
              <a:buNone/>
            </a:pPr>
            <a:endParaRPr lang="en-US" sz="2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a:p>
            <a:pPr marL="0" indent="0">
              <a:buNone/>
            </a:pPr>
            <a:endParaRPr lang="en-US" sz="28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endParaRPr>
          </a:p>
          <a:p>
            <a:pPr marL="0" indent="0">
              <a:buNone/>
            </a:pPr>
            <a:endParaRPr lang="en-US" dirty="0">
              <a:solidFill>
                <a:schemeClr val="bg1"/>
              </a:solidFill>
              <a:latin typeface="Yu Mincho Light" panose="02020300000000000000" pitchFamily="18" charset="-128"/>
              <a:ea typeface="Yu Mincho Light" panose="02020300000000000000" pitchFamily="18" charset="-128"/>
            </a:endParaRPr>
          </a:p>
        </p:txBody>
      </p:sp>
    </p:spTree>
    <p:extLst>
      <p:ext uri="{BB962C8B-B14F-4D97-AF65-F5344CB8AC3E}">
        <p14:creationId xmlns:p14="http://schemas.microsoft.com/office/powerpoint/2010/main" val="1078223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706E4C9A-22BA-D7D0-6FCF-D7323A6C7E22}"/>
              </a:ext>
            </a:extLst>
          </p:cNvPr>
          <p:cNvSpPr>
            <a:spLocks noGrp="1"/>
          </p:cNvSpPr>
          <p:nvPr>
            <p:ph idx="1"/>
          </p:nvPr>
        </p:nvSpPr>
        <p:spPr>
          <a:xfrm>
            <a:off x="1438274" y="2514601"/>
            <a:ext cx="10515600" cy="4162926"/>
          </a:xfrm>
        </p:spPr>
        <p:txBody>
          <a:bodyPr>
            <a:normAutofit/>
          </a:bodyPr>
          <a:lstStyle/>
          <a:p>
            <a:pPr marL="0" marR="0" indent="0" algn="ctr">
              <a:spcBef>
                <a:spcPts val="0"/>
              </a:spcBef>
              <a:spcAft>
                <a:spcPts val="0"/>
              </a:spcAft>
              <a:buNone/>
            </a:pPr>
            <a:r>
              <a:rPr lang="en-US" sz="4000" b="1" i="0" baseline="30000" dirty="0">
                <a:solidFill>
                  <a:schemeClr val="accent1">
                    <a:lumMod val="60000"/>
                    <a:lumOff val="40000"/>
                  </a:schemeClr>
                </a:solidFill>
                <a:effectLst/>
                <a:latin typeface="system-ui"/>
              </a:rPr>
              <a:t>19 </a:t>
            </a:r>
            <a:r>
              <a:rPr lang="en-US" sz="4000" b="0" i="0" dirty="0">
                <a:solidFill>
                  <a:schemeClr val="accent1">
                    <a:lumMod val="60000"/>
                    <a:lumOff val="40000"/>
                  </a:schemeClr>
                </a:solidFill>
                <a:effectLst/>
                <a:latin typeface="system-ui"/>
              </a:rPr>
              <a:t>“Do not lay up for yourselves treasures on earth, where moth and rust destroy and where thieves break in and steal, </a:t>
            </a:r>
            <a:r>
              <a:rPr lang="en-US" sz="4000" b="1" i="0" baseline="30000" dirty="0">
                <a:solidFill>
                  <a:schemeClr val="accent1">
                    <a:lumMod val="60000"/>
                    <a:lumOff val="40000"/>
                  </a:schemeClr>
                </a:solidFill>
                <a:effectLst/>
                <a:latin typeface="system-ui"/>
              </a:rPr>
              <a:t>20 </a:t>
            </a:r>
            <a:r>
              <a:rPr lang="en-US" sz="4000" b="0" i="0" dirty="0">
                <a:solidFill>
                  <a:schemeClr val="accent1">
                    <a:lumMod val="60000"/>
                    <a:lumOff val="40000"/>
                  </a:schemeClr>
                </a:solidFill>
                <a:effectLst/>
                <a:latin typeface="system-ui"/>
              </a:rPr>
              <a:t>but </a:t>
            </a:r>
            <a:r>
              <a:rPr lang="en-US" sz="4000" b="1" i="0" dirty="0">
                <a:solidFill>
                  <a:schemeClr val="accent1">
                    <a:lumMod val="60000"/>
                    <a:lumOff val="40000"/>
                  </a:schemeClr>
                </a:solidFill>
                <a:effectLst/>
                <a:latin typeface="system-ui"/>
              </a:rPr>
              <a:t>lay up for yourselves treasures in heaven, </a:t>
            </a:r>
            <a:r>
              <a:rPr lang="en-US" sz="4000" b="0" i="0" dirty="0">
                <a:solidFill>
                  <a:schemeClr val="accent1">
                    <a:lumMod val="60000"/>
                    <a:lumOff val="40000"/>
                  </a:schemeClr>
                </a:solidFill>
                <a:effectLst/>
                <a:latin typeface="system-ui"/>
              </a:rPr>
              <a:t>where neither moth nor rust destroys and where thieves do not break in and steal. </a:t>
            </a:r>
            <a:r>
              <a:rPr lang="en-US" sz="4000" b="1" i="0" baseline="30000" dirty="0">
                <a:solidFill>
                  <a:schemeClr val="accent1">
                    <a:lumMod val="60000"/>
                    <a:lumOff val="40000"/>
                  </a:schemeClr>
                </a:solidFill>
                <a:effectLst/>
                <a:latin typeface="system-ui"/>
              </a:rPr>
              <a:t>21 </a:t>
            </a:r>
            <a:r>
              <a:rPr lang="en-US" sz="4000" b="0" i="0" dirty="0">
                <a:solidFill>
                  <a:schemeClr val="accent1">
                    <a:lumMod val="60000"/>
                    <a:lumOff val="40000"/>
                  </a:schemeClr>
                </a:solidFill>
                <a:effectLst/>
                <a:latin typeface="system-ui"/>
              </a:rPr>
              <a:t>For where your treasure is, there your heart will be also.</a:t>
            </a:r>
            <a:endParaRPr lang="en-US" sz="11500" dirty="0">
              <a:solidFill>
                <a:schemeClr val="accent1">
                  <a:lumMod val="60000"/>
                  <a:lumOff val="40000"/>
                </a:schemeClr>
              </a:solidFill>
            </a:endParaRPr>
          </a:p>
        </p:txBody>
      </p:sp>
      <p:sp>
        <p:nvSpPr>
          <p:cNvPr id="2" name="Title 1">
            <a:extLst>
              <a:ext uri="{FF2B5EF4-FFF2-40B4-BE49-F238E27FC236}">
                <a16:creationId xmlns:a16="http://schemas.microsoft.com/office/drawing/2014/main" id="{E4F6B847-EEAA-33D1-164F-9304858D53EC}"/>
              </a:ext>
            </a:extLst>
          </p:cNvPr>
          <p:cNvSpPr>
            <a:spLocks noGrp="1"/>
          </p:cNvSpPr>
          <p:nvPr>
            <p:ph type="title"/>
          </p:nvPr>
        </p:nvSpPr>
        <p:spPr>
          <a:xfrm>
            <a:off x="1594684" y="358858"/>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Matthew 6:19-21</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5" name="TextBox 4">
            <a:extLst>
              <a:ext uri="{FF2B5EF4-FFF2-40B4-BE49-F238E27FC236}">
                <a16:creationId xmlns:a16="http://schemas.microsoft.com/office/drawing/2014/main" id="{FD86094E-0B01-F956-65D4-396A0591E4A6}"/>
              </a:ext>
            </a:extLst>
          </p:cNvPr>
          <p:cNvSpPr txBox="1"/>
          <p:nvPr/>
        </p:nvSpPr>
        <p:spPr>
          <a:xfrm>
            <a:off x="1594684" y="1729618"/>
            <a:ext cx="8030579" cy="523220"/>
          </a:xfrm>
          <a:prstGeom prst="rect">
            <a:avLst/>
          </a:prstGeom>
          <a:noFill/>
        </p:spPr>
        <p:txBody>
          <a:bodyPr wrap="square" rtlCol="0">
            <a:spAutoFit/>
          </a:bodyPr>
          <a:lstStyle/>
          <a:p>
            <a:r>
              <a:rPr lang="en-US" sz="2800" b="1" i="0" dirty="0">
                <a:solidFill>
                  <a:schemeClr val="accent1">
                    <a:lumMod val="60000"/>
                    <a:lumOff val="40000"/>
                  </a:schemeClr>
                </a:solidFill>
                <a:effectLst/>
                <a:latin typeface="Yu Mincho Light" panose="02020300000000000000" pitchFamily="18" charset="-128"/>
                <a:ea typeface="Yu Mincho Light" panose="02020300000000000000" pitchFamily="18" charset="-128"/>
              </a:rPr>
              <a:t>Lay Up Treasures in Heaven</a:t>
            </a:r>
          </a:p>
        </p:txBody>
      </p:sp>
    </p:spTree>
    <p:extLst>
      <p:ext uri="{BB962C8B-B14F-4D97-AF65-F5344CB8AC3E}">
        <p14:creationId xmlns:p14="http://schemas.microsoft.com/office/powerpoint/2010/main" val="1986598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Rich Young Ruler – glennsreflections.com">
            <a:extLst>
              <a:ext uri="{FF2B5EF4-FFF2-40B4-BE49-F238E27FC236}">
                <a16:creationId xmlns:a16="http://schemas.microsoft.com/office/drawing/2014/main" id="{ACA3A831-E861-1167-2575-42A7F0421D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1328" y="-9083"/>
            <a:ext cx="8729344" cy="6867083"/>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BDBE4290-88F4-75B7-7F97-DAD1AE0EC2FB}"/>
              </a:ext>
            </a:extLst>
          </p:cNvPr>
          <p:cNvSpPr txBox="1">
            <a:spLocks/>
          </p:cNvSpPr>
          <p:nvPr/>
        </p:nvSpPr>
        <p:spPr>
          <a:xfrm>
            <a:off x="2594396" y="6469453"/>
            <a:ext cx="6595740" cy="10817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dirty="0">
                <a:solidFill>
                  <a:schemeClr val="bg1"/>
                </a:solidFill>
                <a:latin typeface="Yu Mincho Light" panose="020B0400000000000000" pitchFamily="18" charset="-128"/>
                <a:ea typeface="Yu Mincho Light" panose="020B0400000000000000" pitchFamily="18" charset="-128"/>
              </a:rPr>
              <a:t>Painting by Heinrich Hoffmann, 1889</a:t>
            </a:r>
          </a:p>
        </p:txBody>
      </p:sp>
    </p:spTree>
    <p:extLst>
      <p:ext uri="{BB962C8B-B14F-4D97-AF65-F5344CB8AC3E}">
        <p14:creationId xmlns:p14="http://schemas.microsoft.com/office/powerpoint/2010/main" val="347853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67" t="134" r="21956" b="-4993"/>
          <a:stretch/>
        </p:blipFill>
        <p:spPr bwMode="auto">
          <a:xfrm>
            <a:off x="10753725" y="1"/>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417093" y="36512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Observations about this young man:</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417094" y="1825625"/>
            <a:ext cx="10202779" cy="4351338"/>
          </a:xfrm>
        </p:spPr>
        <p:txBody>
          <a:bodyPr>
            <a:normAutofit/>
          </a:bodyPr>
          <a:lstStyle/>
          <a:p>
            <a:pPr marL="0" indent="0" algn="ctr">
              <a:lnSpc>
                <a:spcPct val="120000"/>
              </a:lnSpc>
              <a:buNone/>
            </a:pPr>
            <a:r>
              <a:rPr lang="en-US" sz="4400" b="1" i="1" baseline="30000"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17 </a:t>
            </a:r>
            <a:r>
              <a:rPr lang="en-US" sz="4400" i="1"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And as he was setting out on his journey, a man </a:t>
            </a:r>
            <a:r>
              <a:rPr lang="en-US" sz="4400" i="1" u="sng"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ran</a:t>
            </a:r>
            <a:r>
              <a:rPr lang="en-US" sz="4400" i="1"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 up and </a:t>
            </a:r>
            <a:r>
              <a:rPr lang="en-US" sz="4400" i="1" u="sng"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knelt</a:t>
            </a:r>
            <a:r>
              <a:rPr lang="en-US" sz="4400" i="1"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 before him and asked him, “</a:t>
            </a:r>
            <a:r>
              <a:rPr lang="en-US" sz="4400" i="1" u="sng"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Good Teacher</a:t>
            </a:r>
            <a:r>
              <a:rPr lang="en-US" sz="4400" i="1"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 what must I do to inherit </a:t>
            </a:r>
            <a:r>
              <a:rPr lang="en-US" sz="4400" i="1" u="sng"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eternal life</a:t>
            </a:r>
            <a:r>
              <a:rPr lang="en-US" sz="4400" i="1" dirty="0">
                <a:solidFill>
                  <a:schemeClr val="accent1">
                    <a:lumMod val="60000"/>
                    <a:lumOff val="40000"/>
                  </a:schemeClr>
                </a:solidFill>
                <a:effectLst/>
                <a:latin typeface="Segoe UI" panose="020B0502040204020203" pitchFamily="34" charset="0"/>
                <a:ea typeface="Calibri" panose="020F0502020204030204" pitchFamily="34" charset="0"/>
                <a:cs typeface="Times New Roman" panose="02020603050405020304" pitchFamily="18" charset="0"/>
              </a:rPr>
              <a:t>?” </a:t>
            </a:r>
            <a:endParaRPr lang="en-US" sz="4400" i="1"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31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67" t="134" r="21956" b="-4993"/>
          <a:stretch/>
        </p:blipFill>
        <p:spPr bwMode="auto">
          <a:xfrm>
            <a:off x="10753725" y="1"/>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417093" y="36512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Observations about this young man:</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2662989" y="1825625"/>
            <a:ext cx="7956884" cy="4351338"/>
          </a:xfrm>
        </p:spPr>
        <p:txBody>
          <a:bodyPr>
            <a:normAutofit/>
          </a:bodyPr>
          <a:lstStyle/>
          <a:p>
            <a:pPr marL="0" indent="0">
              <a:lnSpc>
                <a:spcPct val="140000"/>
              </a:lnSpc>
              <a:spcBef>
                <a:spcPts val="0"/>
              </a:spcBef>
              <a:buNone/>
            </a:pPr>
            <a:r>
              <a:rPr lang="en-US" sz="6600" baseline="30000" dirty="0" err="1">
                <a:solidFill>
                  <a:schemeClr val="bg1"/>
                </a:solidFill>
                <a:effectLst/>
                <a:latin typeface="Segoe UI" panose="020B0502040204020203" pitchFamily="34" charset="0"/>
                <a:ea typeface="Calibri" panose="020F0502020204030204" pitchFamily="34" charset="0"/>
                <a:cs typeface="Times New Roman" panose="02020603050405020304" pitchFamily="18" charset="0"/>
              </a:rPr>
              <a:t>i</a:t>
            </a:r>
            <a:r>
              <a:rPr lang="en-US" sz="6600" baseline="30000" dirty="0">
                <a:solidFill>
                  <a:schemeClr val="bg1"/>
                </a:solidFill>
                <a:effectLst/>
                <a:latin typeface="Segoe UI" panose="020B0502040204020203" pitchFamily="34" charset="0"/>
                <a:ea typeface="Calibri" panose="020F0502020204030204" pitchFamily="34" charset="0"/>
                <a:cs typeface="Times New Roman" panose="02020603050405020304" pitchFamily="18" charset="0"/>
              </a:rPr>
              <a:t>. He is eagerly seeking,</a:t>
            </a:r>
          </a:p>
          <a:p>
            <a:pPr marL="0" indent="0">
              <a:lnSpc>
                <a:spcPct val="140000"/>
              </a:lnSpc>
              <a:spcBef>
                <a:spcPts val="0"/>
              </a:spcBef>
              <a:buNone/>
            </a:pPr>
            <a:r>
              <a:rPr lang="en-US" sz="6600" baseline="30000" dirty="0">
                <a:solidFill>
                  <a:schemeClr val="bg1"/>
                </a:solidFill>
                <a:effectLst/>
                <a:latin typeface="Segoe UI" panose="020B0502040204020203" pitchFamily="34" charset="0"/>
                <a:ea typeface="Calibri" panose="020F0502020204030204" pitchFamily="34" charset="0"/>
                <a:cs typeface="Times New Roman" panose="02020603050405020304" pitchFamily="18" charset="0"/>
              </a:rPr>
              <a:t>ii. respectful/reverent, </a:t>
            </a:r>
          </a:p>
          <a:p>
            <a:pPr marL="0" indent="0">
              <a:lnSpc>
                <a:spcPct val="140000"/>
              </a:lnSpc>
              <a:spcBef>
                <a:spcPts val="0"/>
              </a:spcBef>
              <a:buNone/>
            </a:pPr>
            <a:r>
              <a:rPr lang="en-US" sz="6600" baseline="30000" dirty="0">
                <a:solidFill>
                  <a:schemeClr val="bg1"/>
                </a:solidFill>
                <a:effectLst/>
                <a:latin typeface="Segoe UI" panose="020B0502040204020203" pitchFamily="34" charset="0"/>
                <a:ea typeface="Calibri" panose="020F0502020204030204" pitchFamily="34" charset="0"/>
                <a:cs typeface="Times New Roman" panose="02020603050405020304" pitchFamily="18" charset="0"/>
              </a:rPr>
              <a:t>iii. acknowl</a:t>
            </a:r>
            <a:r>
              <a:rPr lang="en-US" sz="6600" baseline="30000" dirty="0">
                <a:solidFill>
                  <a:schemeClr val="bg1"/>
                </a:solidFill>
                <a:latin typeface="Segoe UI" panose="020B0502040204020203" pitchFamily="34" charset="0"/>
                <a:ea typeface="Calibri" panose="020F0502020204030204" pitchFamily="34" charset="0"/>
                <a:cs typeface="Times New Roman" panose="02020603050405020304" pitchFamily="18" charset="0"/>
              </a:rPr>
              <a:t>edges Jesus as wise,  </a:t>
            </a:r>
          </a:p>
          <a:p>
            <a:pPr marL="0" indent="0">
              <a:lnSpc>
                <a:spcPct val="140000"/>
              </a:lnSpc>
              <a:spcBef>
                <a:spcPts val="0"/>
              </a:spcBef>
              <a:buNone/>
            </a:pPr>
            <a:r>
              <a:rPr lang="en-US" sz="6600" baseline="30000" dirty="0">
                <a:solidFill>
                  <a:schemeClr val="bg1"/>
                </a:solidFill>
                <a:latin typeface="Segoe UI" panose="020B0502040204020203" pitchFamily="34" charset="0"/>
                <a:ea typeface="Calibri" panose="020F0502020204030204" pitchFamily="34" charset="0"/>
                <a:cs typeface="Times New Roman" panose="02020603050405020304" pitchFamily="18" charset="0"/>
              </a:rPr>
              <a:t>iv. spiritually oriented/seeking </a:t>
            </a:r>
          </a:p>
          <a:p>
            <a:pPr marL="0" indent="0">
              <a:lnSpc>
                <a:spcPct val="140000"/>
              </a:lnSpc>
              <a:spcBef>
                <a:spcPts val="0"/>
              </a:spcBef>
              <a:buNone/>
            </a:pPr>
            <a:endParaRPr lang="en-US" sz="6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327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67" t="134" r="21956" b="-4993"/>
          <a:stretch/>
        </p:blipFill>
        <p:spPr bwMode="auto">
          <a:xfrm>
            <a:off x="10753725" y="1"/>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417093" y="365125"/>
            <a:ext cx="10202781" cy="1325563"/>
          </a:xfrm>
        </p:spPr>
        <p:txBody>
          <a:bodyPr>
            <a:normAutofit/>
          </a:bodyPr>
          <a:lstStyle/>
          <a:p>
            <a:pPr algn="ctr"/>
            <a:r>
              <a:rPr lang="en-US" sz="3600" dirty="0">
                <a:solidFill>
                  <a:schemeClr val="bg1"/>
                </a:solidFill>
                <a:effectLst/>
                <a:latin typeface="Yu Mincho Demibold" panose="02020600000000000000" pitchFamily="18" charset="-128"/>
                <a:ea typeface="Yu Mincho Demibold" panose="02020600000000000000" pitchFamily="18" charset="-128"/>
                <a:cs typeface="Times New Roman" panose="02020603050405020304" pitchFamily="18" charset="0"/>
              </a:rPr>
              <a:t>Truth #1:</a:t>
            </a:r>
            <a:endParaRPr lang="en-US" sz="7200" dirty="0">
              <a:solidFill>
                <a:schemeClr val="bg1"/>
              </a:solidFill>
              <a:latin typeface="Yu Mincho Demibold" panose="02020600000000000000" pitchFamily="18" charset="-128"/>
              <a:ea typeface="Yu Mincho Demibold" panose="02020600000000000000" pitchFamily="18" charset="-128"/>
            </a:endParaRP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417094" y="2277979"/>
            <a:ext cx="10202779" cy="4214896"/>
          </a:xfrm>
        </p:spPr>
        <p:txBody>
          <a:bodyPr>
            <a:normAutofit fontScale="92500"/>
          </a:bodyPr>
          <a:lstStyle/>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Some people who appear to earnestly be seeking truth and God, are not ACTUALLY seeking with their whole heart.</a:t>
            </a:r>
          </a:p>
          <a:p>
            <a:pPr marL="0" indent="0" algn="ctr">
              <a:lnSpc>
                <a:spcPct val="140000"/>
              </a:lnSpc>
              <a:spcBef>
                <a:spcPts val="0"/>
              </a:spcBef>
              <a:buNone/>
            </a:pPr>
            <a:r>
              <a:rPr lang="en-US" sz="6600" baseline="30000" dirty="0">
                <a:solidFill>
                  <a:schemeClr val="bg1"/>
                </a:solidFill>
                <a:latin typeface="Yu Mincho Light" panose="02020300000000000000" pitchFamily="18" charset="-128"/>
                <a:ea typeface="Yu Mincho Light" panose="02020300000000000000" pitchFamily="18" charset="-128"/>
                <a:cs typeface="Times New Roman" panose="02020603050405020304" pitchFamily="18" charset="0"/>
              </a:rPr>
              <a:t> </a:t>
            </a:r>
            <a:endParaRPr lang="en-US" sz="6600" dirty="0">
              <a:solidFill>
                <a:schemeClr val="bg1"/>
              </a:solidFill>
              <a:effectLst/>
              <a:latin typeface="Yu Mincho Light" panose="02020300000000000000" pitchFamily="18" charset="-128"/>
              <a:ea typeface="Yu Mincho Light" panose="02020300000000000000" pitchFamily="18" charset="-128"/>
              <a:cs typeface="Times New Roman" panose="02020603050405020304" pitchFamily="18" charset="0"/>
            </a:endParaRPr>
          </a:p>
        </p:txBody>
      </p:sp>
    </p:spTree>
    <p:extLst>
      <p:ext uri="{BB962C8B-B14F-4D97-AF65-F5344CB8AC3E}">
        <p14:creationId xmlns:p14="http://schemas.microsoft.com/office/powerpoint/2010/main" val="9700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8" y="-58904"/>
            <a:ext cx="10282990" cy="1325563"/>
          </a:xfrm>
        </p:spPr>
        <p:txBody>
          <a:bodyPr>
            <a:normAutofit/>
          </a:bodyPr>
          <a:lstStyle/>
          <a:p>
            <a:pPr algn="ctr"/>
            <a:r>
              <a:rPr lang="en-US" sz="4800" dirty="0">
                <a:solidFill>
                  <a:schemeClr val="bg1"/>
                </a:solidFill>
                <a:latin typeface="Yu Mincho Demibold" panose="02020600000000000000" pitchFamily="18" charset="-128"/>
                <a:ea typeface="Yu Mincho Demibold" panose="02020600000000000000" pitchFamily="18" charset="-128"/>
              </a:rPr>
              <a:t>Jeremiah 29:13</a:t>
            </a: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8" y="1255336"/>
            <a:ext cx="10282990" cy="5167312"/>
          </a:xfrm>
        </p:spPr>
        <p:txBody>
          <a:bodyPr>
            <a:normAutofit/>
          </a:bodyPr>
          <a:lstStyle/>
          <a:p>
            <a:pPr marL="0" indent="0" algn="ctr">
              <a:spcBef>
                <a:spcPts val="0"/>
              </a:spcBef>
              <a:buNone/>
            </a:pPr>
            <a:r>
              <a:rPr lang="en-US" sz="4000" b="1" baseline="30000" dirty="0">
                <a:solidFill>
                  <a:schemeClr val="bg1"/>
                </a:solidFill>
                <a:latin typeface="Yu Mincho Demibold" panose="02020600000000000000" pitchFamily="18" charset="-128"/>
                <a:ea typeface="Yu Mincho Demibold" panose="02020600000000000000" pitchFamily="18" charset="-128"/>
              </a:rPr>
              <a:t>(God through Jeremiah to the Israelites after 70 year exile)</a:t>
            </a:r>
          </a:p>
          <a:p>
            <a:pPr marL="0" indent="0" algn="ctr">
              <a:spcBef>
                <a:spcPts val="0"/>
              </a:spcBef>
              <a:buNone/>
            </a:pPr>
            <a:r>
              <a:rPr lang="en-US" sz="4000" b="1" i="0" baseline="30000" dirty="0">
                <a:solidFill>
                  <a:schemeClr val="bg1"/>
                </a:solidFill>
                <a:effectLst/>
                <a:latin typeface="Yu Mincho Demibold" panose="02020600000000000000" pitchFamily="18" charset="-128"/>
                <a:ea typeface="Yu Mincho Demibold" panose="02020600000000000000" pitchFamily="18" charset="-128"/>
              </a:rPr>
              <a:t>13 </a:t>
            </a:r>
            <a:r>
              <a:rPr lang="en-US" sz="4000" b="1" i="0" dirty="0">
                <a:solidFill>
                  <a:schemeClr val="bg1"/>
                </a:solidFill>
                <a:effectLst/>
                <a:latin typeface="Yu Mincho Demibold" panose="02020600000000000000" pitchFamily="18" charset="-128"/>
                <a:ea typeface="Yu Mincho Demibold" panose="02020600000000000000" pitchFamily="18" charset="-128"/>
              </a:rPr>
              <a:t>You will seek me and find me when you seek me with all your heart.</a:t>
            </a:r>
            <a:endParaRPr lang="en-US" sz="4000" b="1" dirty="0">
              <a:solidFill>
                <a:schemeClr val="bg1"/>
              </a:solidFill>
              <a:latin typeface="Yu Mincho Demibold" panose="02020600000000000000" pitchFamily="18" charset="-128"/>
              <a:ea typeface="Yu Mincho Demibold" panose="02020600000000000000" pitchFamily="18" charset="-128"/>
            </a:endParaRPr>
          </a:p>
        </p:txBody>
      </p:sp>
      <p:sp>
        <p:nvSpPr>
          <p:cNvPr id="5" name="Title 1">
            <a:extLst>
              <a:ext uri="{FF2B5EF4-FFF2-40B4-BE49-F238E27FC236}">
                <a16:creationId xmlns:a16="http://schemas.microsoft.com/office/drawing/2014/main" id="{DB19194D-9D87-E070-9594-0FE5BDB4EEAC}"/>
              </a:ext>
            </a:extLst>
          </p:cNvPr>
          <p:cNvSpPr txBox="1">
            <a:spLocks/>
          </p:cNvSpPr>
          <p:nvPr/>
        </p:nvSpPr>
        <p:spPr>
          <a:xfrm>
            <a:off x="1438275" y="3077910"/>
            <a:ext cx="1028299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solidFill>
                  <a:schemeClr val="bg1"/>
                </a:solidFill>
                <a:latin typeface="Yu Mincho Demibold" panose="02020600000000000000" pitchFamily="18" charset="-128"/>
                <a:ea typeface="Yu Mincho Demibold" panose="02020600000000000000" pitchFamily="18" charset="-128"/>
              </a:rPr>
              <a:t>Matthew 7:7-8</a:t>
            </a:r>
          </a:p>
        </p:txBody>
      </p:sp>
      <p:sp>
        <p:nvSpPr>
          <p:cNvPr id="6" name="Content Placeholder 2">
            <a:extLst>
              <a:ext uri="{FF2B5EF4-FFF2-40B4-BE49-F238E27FC236}">
                <a16:creationId xmlns:a16="http://schemas.microsoft.com/office/drawing/2014/main" id="{CA18A302-E9ED-37FF-D9FE-6BF1C81307CE}"/>
              </a:ext>
            </a:extLst>
          </p:cNvPr>
          <p:cNvSpPr txBox="1">
            <a:spLocks/>
          </p:cNvSpPr>
          <p:nvPr/>
        </p:nvSpPr>
        <p:spPr>
          <a:xfrm>
            <a:off x="1553327" y="4244931"/>
            <a:ext cx="10282990" cy="45158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4000" b="1" baseline="30000" dirty="0">
                <a:solidFill>
                  <a:schemeClr val="bg1"/>
                </a:solidFill>
                <a:latin typeface="Yu Mincho Demibold" panose="02020600000000000000" pitchFamily="18" charset="-128"/>
                <a:ea typeface="Yu Mincho Demibold" panose="02020600000000000000" pitchFamily="18" charset="-128"/>
              </a:rPr>
              <a:t>(Jesus speaking)</a:t>
            </a:r>
            <a:endParaRPr lang="en-US" sz="4000" b="1" baseline="30000" dirty="0">
              <a:solidFill>
                <a:srgbClr val="F59393"/>
              </a:solidFill>
              <a:latin typeface="Yu Mincho Demibold" panose="02020600000000000000" pitchFamily="18" charset="-128"/>
              <a:ea typeface="Yu Mincho Demibold" panose="02020600000000000000" pitchFamily="18" charset="-128"/>
            </a:endParaRPr>
          </a:p>
          <a:p>
            <a:pPr marL="0" indent="0" algn="ctr">
              <a:spcBef>
                <a:spcPts val="0"/>
              </a:spcBef>
              <a:buFont typeface="Arial" panose="020B0604020202020204" pitchFamily="34" charset="0"/>
              <a:buNone/>
            </a:pPr>
            <a:r>
              <a:rPr lang="en-US" sz="4000" b="1" baseline="30000" dirty="0">
                <a:solidFill>
                  <a:srgbClr val="F59393"/>
                </a:solidFill>
                <a:latin typeface="Yu Mincho Demibold" panose="02020600000000000000" pitchFamily="18" charset="-128"/>
                <a:ea typeface="Yu Mincho Demibold" panose="02020600000000000000" pitchFamily="18" charset="-128"/>
              </a:rPr>
              <a:t>7 </a:t>
            </a:r>
            <a:r>
              <a:rPr lang="en-US" sz="4000" dirty="0">
                <a:solidFill>
                  <a:srgbClr val="F59393"/>
                </a:solidFill>
                <a:latin typeface="Yu Mincho Demibold" panose="02020600000000000000" pitchFamily="18" charset="-128"/>
                <a:ea typeface="Yu Mincho Demibold" panose="02020600000000000000" pitchFamily="18" charset="-128"/>
              </a:rPr>
              <a:t>“Ask and it will be given to you; </a:t>
            </a:r>
          </a:p>
          <a:p>
            <a:pPr marL="0" indent="0" algn="ctr">
              <a:buFont typeface="Arial" panose="020B0604020202020204" pitchFamily="34" charset="0"/>
              <a:buNone/>
            </a:pPr>
            <a:r>
              <a:rPr lang="en-US" sz="4000" dirty="0">
                <a:solidFill>
                  <a:srgbClr val="F59393"/>
                </a:solidFill>
                <a:latin typeface="Yu Mincho Demibold" panose="02020600000000000000" pitchFamily="18" charset="-128"/>
                <a:ea typeface="Yu Mincho Demibold" panose="02020600000000000000" pitchFamily="18" charset="-128"/>
              </a:rPr>
              <a:t>seek and you will find; </a:t>
            </a:r>
          </a:p>
          <a:p>
            <a:pPr marL="0" indent="0" algn="ctr">
              <a:buFont typeface="Arial" panose="020B0604020202020204" pitchFamily="34" charset="0"/>
              <a:buNone/>
            </a:pPr>
            <a:r>
              <a:rPr lang="en-US" sz="4000" dirty="0">
                <a:solidFill>
                  <a:srgbClr val="F59393"/>
                </a:solidFill>
                <a:latin typeface="Yu Mincho Demibold" panose="02020600000000000000" pitchFamily="18" charset="-128"/>
                <a:ea typeface="Yu Mincho Demibold" panose="02020600000000000000" pitchFamily="18" charset="-128"/>
              </a:rPr>
              <a:t>knock and the door will be opened to you. </a:t>
            </a:r>
            <a:endParaRPr lang="en-US" sz="6600" b="1" dirty="0">
              <a:solidFill>
                <a:srgbClr val="F59393"/>
              </a:solidFill>
              <a:latin typeface="Yu Mincho Demibold" panose="02020600000000000000" pitchFamily="18" charset="-128"/>
              <a:ea typeface="Yu Mincho Demibold" panose="02020600000000000000" pitchFamily="18" charset="-128"/>
            </a:endParaRPr>
          </a:p>
        </p:txBody>
      </p:sp>
    </p:spTree>
    <p:extLst>
      <p:ext uri="{BB962C8B-B14F-4D97-AF65-F5344CB8AC3E}">
        <p14:creationId xmlns:p14="http://schemas.microsoft.com/office/powerpoint/2010/main" val="76754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567" t="134" r="21956" b="-4993"/>
          <a:stretch/>
        </p:blipFill>
        <p:spPr bwMode="auto">
          <a:xfrm>
            <a:off x="10753725" y="1"/>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417094" y="529389"/>
            <a:ext cx="10202779" cy="5759116"/>
          </a:xfrm>
        </p:spPr>
        <p:txBody>
          <a:bodyPr>
            <a:normAutofit lnSpcReduction="10000"/>
          </a:bodyPr>
          <a:lstStyle/>
          <a:p>
            <a:pPr marL="0" indent="0" algn="ctr">
              <a:lnSpc>
                <a:spcPct val="120000"/>
              </a:lnSpc>
              <a:buNone/>
            </a:pPr>
            <a:r>
              <a:rPr lang="en-US" sz="4000" b="1" baseline="30000" dirty="0">
                <a:solidFill>
                  <a:schemeClr val="accent1">
                    <a:lumMod val="60000"/>
                    <a:lumOff val="40000"/>
                    <a:alpha val="57000"/>
                  </a:schemeClr>
                </a:solidFill>
                <a:effectLst/>
                <a:latin typeface="Segoe UI" panose="020B0502040204020203" pitchFamily="34" charset="0"/>
                <a:ea typeface="Calibri" panose="020F0502020204030204" pitchFamily="34" charset="0"/>
              </a:rPr>
              <a:t>17 </a:t>
            </a:r>
            <a:r>
              <a:rPr lang="en-US" sz="4000" dirty="0">
                <a:solidFill>
                  <a:schemeClr val="accent1">
                    <a:lumMod val="60000"/>
                    <a:lumOff val="40000"/>
                    <a:alpha val="57000"/>
                  </a:schemeClr>
                </a:solidFill>
                <a:effectLst/>
                <a:latin typeface="Segoe UI" panose="020B0502040204020203" pitchFamily="34" charset="0"/>
                <a:ea typeface="Calibri" panose="020F0502020204030204" pitchFamily="34" charset="0"/>
              </a:rPr>
              <a:t>And as he was setting out on his journey, a man ran up and knelt before him and asked him, “Good Teacher, what must I do to inherit eternal life?” </a:t>
            </a:r>
          </a:p>
          <a:p>
            <a:pPr marL="0" indent="0" algn="ctr">
              <a:lnSpc>
                <a:spcPct val="120000"/>
              </a:lnSpc>
              <a:buNone/>
            </a:pPr>
            <a:endParaRPr lang="en-US" sz="4000" b="1" baseline="30000" dirty="0">
              <a:solidFill>
                <a:schemeClr val="accent1">
                  <a:lumMod val="60000"/>
                  <a:lumOff val="40000"/>
                </a:schemeClr>
              </a:solidFill>
              <a:latin typeface="Segoe UI" panose="020B0502040204020203" pitchFamily="34" charset="0"/>
              <a:ea typeface="Calibri" panose="020F0502020204030204" pitchFamily="34" charset="0"/>
            </a:endParaRPr>
          </a:p>
          <a:p>
            <a:pPr marL="0" indent="0" algn="ctr">
              <a:lnSpc>
                <a:spcPct val="120000"/>
              </a:lnSpc>
              <a:buNone/>
            </a:pPr>
            <a:r>
              <a:rPr lang="en-US" sz="4000" b="1" baseline="30000" dirty="0">
                <a:solidFill>
                  <a:schemeClr val="accent1">
                    <a:lumMod val="60000"/>
                    <a:lumOff val="40000"/>
                  </a:schemeClr>
                </a:solidFill>
                <a:effectLst/>
                <a:latin typeface="Segoe UI" panose="020B0502040204020203" pitchFamily="34" charset="0"/>
                <a:ea typeface="Calibri" panose="020F0502020204030204" pitchFamily="34" charset="0"/>
              </a:rPr>
              <a:t>18 </a:t>
            </a:r>
            <a:r>
              <a:rPr lang="en-US" sz="4000" dirty="0">
                <a:solidFill>
                  <a:schemeClr val="accent1">
                    <a:lumMod val="60000"/>
                    <a:lumOff val="40000"/>
                  </a:schemeClr>
                </a:solidFill>
                <a:effectLst/>
                <a:latin typeface="Segoe UI" panose="020B0502040204020203" pitchFamily="34" charset="0"/>
                <a:ea typeface="Calibri" panose="020F0502020204030204" pitchFamily="34" charset="0"/>
              </a:rPr>
              <a:t>And Jesus said to him, </a:t>
            </a:r>
          </a:p>
          <a:p>
            <a:pPr marL="0" indent="0" algn="ctr">
              <a:lnSpc>
                <a:spcPct val="120000"/>
              </a:lnSpc>
              <a:buNone/>
            </a:pPr>
            <a:r>
              <a:rPr lang="en-US" sz="4000" dirty="0">
                <a:solidFill>
                  <a:srgbClr val="F59393"/>
                </a:solidFill>
                <a:effectLst/>
                <a:latin typeface="Segoe UI" panose="020B0502040204020203" pitchFamily="34" charset="0"/>
                <a:ea typeface="Calibri" panose="020F0502020204030204" pitchFamily="34" charset="0"/>
              </a:rPr>
              <a:t>“Why do you call me good? </a:t>
            </a:r>
          </a:p>
          <a:p>
            <a:pPr marL="0" indent="0" algn="ctr">
              <a:lnSpc>
                <a:spcPct val="120000"/>
              </a:lnSpc>
              <a:buNone/>
            </a:pPr>
            <a:r>
              <a:rPr lang="en-US" sz="4000" dirty="0">
                <a:solidFill>
                  <a:srgbClr val="F59393"/>
                </a:solidFill>
                <a:effectLst/>
                <a:latin typeface="Segoe UI" panose="020B0502040204020203" pitchFamily="34" charset="0"/>
                <a:ea typeface="Calibri" panose="020F0502020204030204" pitchFamily="34" charset="0"/>
              </a:rPr>
              <a:t>No one is good except God alone. </a:t>
            </a:r>
            <a:endParaRPr lang="en-US" sz="8000" i="1" dirty="0">
              <a:solidFill>
                <a:srgbClr val="F5939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79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E88118F-1314-E793-BA39-9C572677B862}"/>
              </a:ext>
            </a:extLst>
          </p:cNvPr>
          <p:cNvSpPr>
            <a:spLocks noGrp="1"/>
          </p:cNvSpPr>
          <p:nvPr>
            <p:ph type="title"/>
          </p:nvPr>
        </p:nvSpPr>
        <p:spPr>
          <a:xfrm>
            <a:off x="1668378" y="365125"/>
            <a:ext cx="10282990" cy="1325563"/>
          </a:xfrm>
        </p:spPr>
        <p:txBody>
          <a:bodyPr>
            <a:normAutofit/>
          </a:bodyPr>
          <a:lstStyle/>
          <a:p>
            <a:pPr algn="ctr"/>
            <a:r>
              <a:rPr lang="en-US" sz="4800" dirty="0">
                <a:solidFill>
                  <a:schemeClr val="bg1"/>
                </a:solidFill>
                <a:latin typeface="Yu Mincho Demibold" panose="02020600000000000000" pitchFamily="18" charset="-128"/>
                <a:ea typeface="Yu Mincho Demibold" panose="02020600000000000000" pitchFamily="18" charset="-128"/>
              </a:rPr>
              <a:t>What is Jesus doing here?</a:t>
            </a:r>
          </a:p>
        </p:txBody>
      </p:sp>
      <p:sp>
        <p:nvSpPr>
          <p:cNvPr id="3" name="Content Placeholder 2">
            <a:extLst>
              <a:ext uri="{FF2B5EF4-FFF2-40B4-BE49-F238E27FC236}">
                <a16:creationId xmlns:a16="http://schemas.microsoft.com/office/drawing/2014/main" id="{642C098E-334D-156D-2416-BA90675CF143}"/>
              </a:ext>
            </a:extLst>
          </p:cNvPr>
          <p:cNvSpPr>
            <a:spLocks noGrp="1"/>
          </p:cNvSpPr>
          <p:nvPr>
            <p:ph idx="1"/>
          </p:nvPr>
        </p:nvSpPr>
        <p:spPr>
          <a:xfrm>
            <a:off x="1668378" y="1540042"/>
            <a:ext cx="10282990" cy="5317958"/>
          </a:xfrm>
        </p:spPr>
        <p:txBody>
          <a:bodyPr>
            <a:normAutofit/>
          </a:bodyPr>
          <a:lstStyle/>
          <a:p>
            <a:pPr marL="0" indent="0" algn="ctr">
              <a:buNone/>
            </a:pPr>
            <a:endParaRPr lang="en-US" sz="4000" baseline="30000" dirty="0">
              <a:solidFill>
                <a:schemeClr val="bg1"/>
              </a:solidFill>
              <a:latin typeface="Yu Mincho" panose="02020400000000000000" pitchFamily="18" charset="-128"/>
              <a:ea typeface="Yu Mincho" panose="02020400000000000000" pitchFamily="18" charset="-128"/>
            </a:endParaRPr>
          </a:p>
          <a:p>
            <a:pPr marL="0" indent="0" algn="ctr">
              <a:buNone/>
            </a:pPr>
            <a:r>
              <a:rPr lang="en-US" sz="5400" b="1" i="0" baseline="30000" dirty="0">
                <a:solidFill>
                  <a:schemeClr val="bg1"/>
                </a:solidFill>
                <a:effectLst/>
                <a:latin typeface="Yu Mincho" panose="02020400000000000000" pitchFamily="18" charset="-128"/>
                <a:ea typeface="Yu Mincho" panose="02020400000000000000" pitchFamily="18" charset="-128"/>
              </a:rPr>
              <a:t>Option 1: </a:t>
            </a:r>
            <a:r>
              <a:rPr lang="en-US" sz="5400" baseline="30000" dirty="0">
                <a:solidFill>
                  <a:schemeClr val="bg1"/>
                </a:solidFill>
                <a:latin typeface="Yu Mincho" panose="02020400000000000000" pitchFamily="18" charset="-128"/>
                <a:ea typeface="Yu Mincho" panose="02020400000000000000" pitchFamily="18" charset="-128"/>
              </a:rPr>
              <a:t>Jesus is t</a:t>
            </a:r>
            <a:r>
              <a:rPr lang="en-US" sz="5400" i="0" baseline="30000" dirty="0">
                <a:solidFill>
                  <a:schemeClr val="bg1"/>
                </a:solidFill>
                <a:effectLst/>
                <a:latin typeface="Yu Mincho" panose="02020400000000000000" pitchFamily="18" charset="-128"/>
                <a:ea typeface="Yu Mincho" panose="02020400000000000000" pitchFamily="18" charset="-128"/>
              </a:rPr>
              <a:t>rying to tell the rich man something about himself. Namely, that Jesus is not good and not God. </a:t>
            </a:r>
          </a:p>
          <a:p>
            <a:pPr marL="0" indent="0" algn="ctr">
              <a:buNone/>
            </a:pPr>
            <a:endParaRPr lang="en-US" sz="4400" baseline="30000" dirty="0">
              <a:solidFill>
                <a:schemeClr val="bg1"/>
              </a:solidFill>
              <a:latin typeface="Yu Mincho" panose="02020400000000000000" pitchFamily="18" charset="-128"/>
              <a:ea typeface="Yu Mincho" panose="02020400000000000000" pitchFamily="18" charset="-128"/>
            </a:endParaRPr>
          </a:p>
          <a:p>
            <a:pPr marL="0" indent="0" algn="ctr">
              <a:buNone/>
            </a:pPr>
            <a:r>
              <a:rPr lang="en-US" sz="5400" b="1" i="0" baseline="30000" dirty="0">
                <a:solidFill>
                  <a:schemeClr val="bg1"/>
                </a:solidFill>
                <a:effectLst/>
                <a:latin typeface="Yu Mincho" panose="02020400000000000000" pitchFamily="18" charset="-128"/>
                <a:ea typeface="Yu Mincho" panose="02020400000000000000" pitchFamily="18" charset="-128"/>
              </a:rPr>
              <a:t>Option 2: </a:t>
            </a:r>
            <a:r>
              <a:rPr lang="en-US" sz="5400" baseline="30000" dirty="0">
                <a:solidFill>
                  <a:schemeClr val="bg1"/>
                </a:solidFill>
                <a:latin typeface="Yu Mincho" panose="02020400000000000000" pitchFamily="18" charset="-128"/>
                <a:ea typeface="Yu Mincho" panose="02020400000000000000" pitchFamily="18" charset="-128"/>
              </a:rPr>
              <a:t>Jesus is t</a:t>
            </a:r>
            <a:r>
              <a:rPr lang="en-US" sz="5400" i="0" baseline="30000" dirty="0">
                <a:solidFill>
                  <a:schemeClr val="bg1"/>
                </a:solidFill>
                <a:effectLst/>
                <a:latin typeface="Yu Mincho" panose="02020400000000000000" pitchFamily="18" charset="-128"/>
                <a:ea typeface="Yu Mincho" panose="02020400000000000000" pitchFamily="18" charset="-128"/>
              </a:rPr>
              <a:t>rying to get the rich man to think about what he means by “good” so that the man realizes he (the rich man) is not good compared to God. </a:t>
            </a:r>
          </a:p>
          <a:p>
            <a:pPr marL="0" indent="0" algn="ctr">
              <a:buNone/>
            </a:pPr>
            <a:endParaRPr lang="en-US" sz="6600" dirty="0">
              <a:solidFill>
                <a:schemeClr val="bg1"/>
              </a:solidFill>
              <a:latin typeface="Yu Mincho Demibold" panose="02020600000000000000" pitchFamily="18" charset="-128"/>
              <a:ea typeface="Yu Mincho Demibold" panose="02020600000000000000" pitchFamily="18" charset="-128"/>
            </a:endParaRPr>
          </a:p>
          <a:p>
            <a:pPr marL="0" indent="0" algn="ctr">
              <a:buNone/>
            </a:pPr>
            <a:endParaRPr lang="en-US" sz="7200" dirty="0">
              <a:solidFill>
                <a:schemeClr val="bg1"/>
              </a:solidFill>
              <a:latin typeface="Yu Mincho Demibold" panose="02020600000000000000" pitchFamily="18" charset="-128"/>
              <a:ea typeface="Yu Mincho Demibold" panose="02020600000000000000" pitchFamily="18" charset="-128"/>
            </a:endParaRPr>
          </a:p>
          <a:p>
            <a:pPr marL="0" indent="0" algn="ctr">
              <a:buNone/>
            </a:pPr>
            <a:endParaRPr lang="en-US" sz="6000" dirty="0">
              <a:solidFill>
                <a:schemeClr val="bg1"/>
              </a:solidFill>
              <a:latin typeface="Yu Mincho Demibold" panose="02020600000000000000" pitchFamily="18" charset="-128"/>
              <a:ea typeface="Yu Mincho Demibold" panose="02020600000000000000" pitchFamily="18" charset="-128"/>
            </a:endParaRPr>
          </a:p>
        </p:txBody>
      </p:sp>
    </p:spTree>
    <p:extLst>
      <p:ext uri="{BB962C8B-B14F-4D97-AF65-F5344CB8AC3E}">
        <p14:creationId xmlns:p14="http://schemas.microsoft.com/office/powerpoint/2010/main" val="2589695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he Rich Young Ruler – glennsreflections.com">
            <a:extLst>
              <a:ext uri="{FF2B5EF4-FFF2-40B4-BE49-F238E27FC236}">
                <a16:creationId xmlns:a16="http://schemas.microsoft.com/office/drawing/2014/main" id="{3341BA5A-612C-9476-9A96-696C3F1C4A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179" t="133" r="43344" b="-4993"/>
          <a:stretch/>
        </p:blipFill>
        <p:spPr bwMode="auto">
          <a:xfrm>
            <a:off x="0" y="0"/>
            <a:ext cx="1438275" cy="72009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953381E1-DFC1-8BEE-0A51-644291244904}"/>
              </a:ext>
            </a:extLst>
          </p:cNvPr>
          <p:cNvSpPr>
            <a:spLocks noGrp="1"/>
          </p:cNvSpPr>
          <p:nvPr>
            <p:ph idx="1"/>
          </p:nvPr>
        </p:nvSpPr>
        <p:spPr>
          <a:xfrm>
            <a:off x="1235242" y="260684"/>
            <a:ext cx="10956758" cy="6336631"/>
          </a:xfrm>
        </p:spPr>
        <p:txBody>
          <a:bodyPr>
            <a:normAutofit fontScale="77500" lnSpcReduction="20000"/>
          </a:bodyPr>
          <a:lstStyle/>
          <a:p>
            <a:pPr marL="0" indent="0" algn="ctr">
              <a:lnSpc>
                <a:spcPct val="120000"/>
              </a:lnSpc>
              <a:buNone/>
            </a:pPr>
            <a:r>
              <a:rPr lang="en-US" sz="4400" b="1" baseline="30000" dirty="0">
                <a:solidFill>
                  <a:srgbClr val="F59393"/>
                </a:solidFill>
                <a:effectLst/>
                <a:latin typeface="Segoe UI" panose="020B0502040204020203" pitchFamily="34" charset="0"/>
                <a:ea typeface="Calibri" panose="020F0502020204030204" pitchFamily="34" charset="0"/>
              </a:rPr>
              <a:t>19 </a:t>
            </a:r>
            <a:r>
              <a:rPr lang="en-US" sz="4400" dirty="0">
                <a:solidFill>
                  <a:srgbClr val="F59393"/>
                </a:solidFill>
                <a:effectLst/>
                <a:latin typeface="Segoe UI" panose="020B0502040204020203" pitchFamily="34" charset="0"/>
                <a:ea typeface="Calibri" panose="020F0502020204030204" pitchFamily="34" charset="0"/>
              </a:rPr>
              <a:t>You know the commandments: </a:t>
            </a:r>
          </a:p>
          <a:p>
            <a:pPr marL="0" indent="0">
              <a:lnSpc>
                <a:spcPct val="120000"/>
              </a:lnSpc>
              <a:buNone/>
            </a:pPr>
            <a:r>
              <a:rPr lang="en-US" sz="4400" dirty="0">
                <a:solidFill>
                  <a:srgbClr val="F59393"/>
                </a:solidFill>
                <a:effectLst/>
                <a:latin typeface="Yu Mincho Demibold" panose="02020600000000000000" pitchFamily="18" charset="-128"/>
                <a:ea typeface="Yu Mincho Demibold" panose="02020600000000000000" pitchFamily="18" charset="-128"/>
              </a:rPr>
              <a:t> 			VI:   </a:t>
            </a:r>
            <a:r>
              <a:rPr lang="en-US" sz="4400" dirty="0">
                <a:solidFill>
                  <a:srgbClr val="F59393"/>
                </a:solidFill>
                <a:effectLst/>
                <a:latin typeface="Segoe UI" panose="020B0502040204020203" pitchFamily="34" charset="0"/>
                <a:ea typeface="Calibri" panose="020F0502020204030204" pitchFamily="34" charset="0"/>
              </a:rPr>
              <a:t>Do not murder, </a:t>
            </a:r>
          </a:p>
          <a:p>
            <a:pPr marL="0" indent="0">
              <a:lnSpc>
                <a:spcPct val="120000"/>
              </a:lnSpc>
              <a:buNone/>
            </a:pPr>
            <a:r>
              <a:rPr lang="en-US" sz="4400" dirty="0">
                <a:solidFill>
                  <a:srgbClr val="F59393"/>
                </a:solidFill>
                <a:effectLst/>
                <a:latin typeface="Yu Mincho Demibold" panose="02020600000000000000" pitchFamily="18" charset="-128"/>
                <a:ea typeface="Yu Mincho Demibold" panose="02020600000000000000" pitchFamily="18" charset="-128"/>
              </a:rPr>
              <a:t> 			VII:  </a:t>
            </a:r>
            <a:r>
              <a:rPr lang="en-US" sz="4400" dirty="0">
                <a:solidFill>
                  <a:srgbClr val="F59393"/>
                </a:solidFill>
                <a:effectLst/>
                <a:latin typeface="Segoe UI" panose="020B0502040204020203" pitchFamily="34" charset="0"/>
                <a:ea typeface="Calibri" panose="020F0502020204030204" pitchFamily="34" charset="0"/>
              </a:rPr>
              <a:t>Do not commit adultery, </a:t>
            </a:r>
          </a:p>
          <a:p>
            <a:pPr marL="0" indent="0">
              <a:lnSpc>
                <a:spcPct val="120000"/>
              </a:lnSpc>
              <a:buNone/>
            </a:pPr>
            <a:r>
              <a:rPr lang="en-US" sz="4400" dirty="0">
                <a:solidFill>
                  <a:srgbClr val="F59393"/>
                </a:solidFill>
                <a:effectLst/>
                <a:latin typeface="Yu Mincho Demibold" panose="02020600000000000000" pitchFamily="18" charset="-128"/>
                <a:ea typeface="Yu Mincho Demibold" panose="02020600000000000000" pitchFamily="18" charset="-128"/>
              </a:rPr>
              <a:t> 			VIII: </a:t>
            </a:r>
            <a:r>
              <a:rPr lang="en-US" sz="4400" dirty="0">
                <a:solidFill>
                  <a:srgbClr val="F59393"/>
                </a:solidFill>
                <a:effectLst/>
                <a:latin typeface="Segoe UI" panose="020B0502040204020203" pitchFamily="34" charset="0"/>
                <a:ea typeface="Calibri" panose="020F0502020204030204" pitchFamily="34" charset="0"/>
              </a:rPr>
              <a:t>Do not steal, </a:t>
            </a:r>
          </a:p>
          <a:p>
            <a:pPr marL="0" indent="0">
              <a:lnSpc>
                <a:spcPct val="120000"/>
              </a:lnSpc>
              <a:buNone/>
            </a:pPr>
            <a:r>
              <a:rPr lang="en-US" sz="4400" dirty="0">
                <a:solidFill>
                  <a:srgbClr val="F59393"/>
                </a:solidFill>
                <a:effectLst/>
                <a:latin typeface="Yu Mincho Demibold" panose="02020600000000000000" pitchFamily="18" charset="-128"/>
                <a:ea typeface="Yu Mincho Demibold" panose="02020600000000000000" pitchFamily="18" charset="-128"/>
              </a:rPr>
              <a:t> 			IX:   </a:t>
            </a:r>
            <a:r>
              <a:rPr lang="en-US" sz="4400" dirty="0">
                <a:solidFill>
                  <a:srgbClr val="F59393"/>
                </a:solidFill>
                <a:effectLst/>
                <a:latin typeface="Segoe UI" panose="020B0502040204020203" pitchFamily="34" charset="0"/>
                <a:ea typeface="Calibri" panose="020F0502020204030204" pitchFamily="34" charset="0"/>
              </a:rPr>
              <a:t>Do not bear false witness, </a:t>
            </a:r>
          </a:p>
          <a:p>
            <a:pPr marL="0" indent="0">
              <a:lnSpc>
                <a:spcPct val="120000"/>
              </a:lnSpc>
              <a:buNone/>
            </a:pPr>
            <a:r>
              <a:rPr lang="en-US" sz="4400" dirty="0">
                <a:solidFill>
                  <a:srgbClr val="F59393"/>
                </a:solidFill>
                <a:effectLst/>
                <a:latin typeface="Yu Mincho Demibold" panose="02020600000000000000" pitchFamily="18" charset="-128"/>
                <a:ea typeface="Yu Mincho Demibold" panose="02020600000000000000" pitchFamily="18" charset="-128"/>
              </a:rPr>
              <a:t> 			</a:t>
            </a:r>
            <a:r>
              <a:rPr lang="en-US" sz="4400" dirty="0">
                <a:solidFill>
                  <a:srgbClr val="F59393"/>
                </a:solidFill>
                <a:latin typeface="Yu Mincho Demibold" panose="02020600000000000000" pitchFamily="18" charset="-128"/>
                <a:ea typeface="Yu Mincho Demibold" panose="02020600000000000000" pitchFamily="18" charset="-128"/>
              </a:rPr>
              <a:t>   </a:t>
            </a:r>
            <a:r>
              <a:rPr lang="en-US" sz="4400" dirty="0">
                <a:solidFill>
                  <a:srgbClr val="F59393"/>
                </a:solidFill>
                <a:effectLst/>
                <a:latin typeface="Yu Mincho Demibold" panose="02020600000000000000" pitchFamily="18" charset="-128"/>
                <a:ea typeface="Yu Mincho Demibold" panose="02020600000000000000" pitchFamily="18" charset="-128"/>
              </a:rPr>
              <a:t>:   </a:t>
            </a:r>
            <a:r>
              <a:rPr lang="en-US" sz="4400" dirty="0">
                <a:solidFill>
                  <a:srgbClr val="F59393"/>
                </a:solidFill>
                <a:effectLst/>
                <a:latin typeface="Segoe UI" panose="020B0502040204020203" pitchFamily="34" charset="0"/>
                <a:ea typeface="Calibri" panose="020F0502020204030204" pitchFamily="34" charset="0"/>
              </a:rPr>
              <a:t>Do not defraud, </a:t>
            </a:r>
          </a:p>
          <a:p>
            <a:pPr marL="0" indent="0">
              <a:lnSpc>
                <a:spcPct val="120000"/>
              </a:lnSpc>
              <a:buNone/>
            </a:pPr>
            <a:r>
              <a:rPr lang="en-US" sz="4400" dirty="0">
                <a:solidFill>
                  <a:srgbClr val="F59393"/>
                </a:solidFill>
                <a:effectLst/>
                <a:latin typeface="Yu Mincho Demibold" panose="02020600000000000000" pitchFamily="18" charset="-128"/>
                <a:ea typeface="Yu Mincho Demibold" panose="02020600000000000000" pitchFamily="18" charset="-128"/>
              </a:rPr>
              <a:t> 			V:    </a:t>
            </a:r>
            <a:r>
              <a:rPr lang="en-US" sz="4400" dirty="0">
                <a:solidFill>
                  <a:srgbClr val="F59393"/>
                </a:solidFill>
                <a:effectLst/>
                <a:latin typeface="Segoe UI" panose="020B0502040204020203" pitchFamily="34" charset="0"/>
                <a:ea typeface="Calibri" panose="020F0502020204030204" pitchFamily="34" charset="0"/>
              </a:rPr>
              <a:t>Honor your father and mother.’” </a:t>
            </a:r>
          </a:p>
          <a:p>
            <a:pPr marL="0" indent="0" algn="ctr">
              <a:lnSpc>
                <a:spcPct val="120000"/>
              </a:lnSpc>
              <a:buNone/>
            </a:pPr>
            <a:r>
              <a:rPr lang="en-US" sz="4400" b="1" baseline="30000" dirty="0">
                <a:solidFill>
                  <a:schemeClr val="accent1">
                    <a:lumMod val="60000"/>
                    <a:lumOff val="40000"/>
                  </a:schemeClr>
                </a:solidFill>
                <a:effectLst/>
                <a:latin typeface="Segoe UI" panose="020B0502040204020203" pitchFamily="34" charset="0"/>
                <a:ea typeface="Calibri" panose="020F0502020204030204" pitchFamily="34" charset="0"/>
              </a:rPr>
              <a:t>20 </a:t>
            </a:r>
            <a:r>
              <a:rPr lang="en-US" sz="4400" dirty="0">
                <a:solidFill>
                  <a:schemeClr val="accent1">
                    <a:lumMod val="60000"/>
                    <a:lumOff val="40000"/>
                  </a:schemeClr>
                </a:solidFill>
                <a:effectLst/>
                <a:latin typeface="Segoe UI" panose="020B0502040204020203" pitchFamily="34" charset="0"/>
                <a:ea typeface="Calibri" panose="020F0502020204030204" pitchFamily="34" charset="0"/>
              </a:rPr>
              <a:t>And he said to him, </a:t>
            </a:r>
          </a:p>
          <a:p>
            <a:pPr marL="0" indent="0" algn="ctr">
              <a:lnSpc>
                <a:spcPct val="120000"/>
              </a:lnSpc>
              <a:buNone/>
            </a:pPr>
            <a:r>
              <a:rPr lang="en-US" sz="4600" b="1" dirty="0">
                <a:solidFill>
                  <a:schemeClr val="accent1">
                    <a:lumMod val="60000"/>
                    <a:lumOff val="40000"/>
                  </a:schemeClr>
                </a:solidFill>
                <a:effectLst/>
                <a:latin typeface="Segoe UI" panose="020B0502040204020203" pitchFamily="34" charset="0"/>
                <a:ea typeface="Calibri" panose="020F0502020204030204" pitchFamily="34" charset="0"/>
              </a:rPr>
              <a:t>“Teacher, all these I have kept from my youth.”</a:t>
            </a:r>
            <a:endParaRPr lang="en-US" sz="28600" b="1" i="1"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386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1228</Words>
  <Application>Microsoft Office PowerPoint</Application>
  <PresentationFormat>Widescreen</PresentationFormat>
  <Paragraphs>107</Paragraphs>
  <Slides>27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Yu Mincho</vt:lpstr>
      <vt:lpstr>Yu Mincho Demibold</vt:lpstr>
      <vt:lpstr>Yu Mincho Light</vt:lpstr>
      <vt:lpstr>Arial</vt:lpstr>
      <vt:lpstr>Calibri</vt:lpstr>
      <vt:lpstr>Calibri Light</vt:lpstr>
      <vt:lpstr>Roboto</vt:lpstr>
      <vt:lpstr>Segoe UI</vt:lpstr>
      <vt:lpstr>system-ui</vt:lpstr>
      <vt:lpstr>Times New Roman</vt:lpstr>
      <vt:lpstr>Office Theme</vt:lpstr>
      <vt:lpstr>PowerPoint Presentation</vt:lpstr>
      <vt:lpstr>PowerPoint Presentation</vt:lpstr>
      <vt:lpstr>Observations about this young man:</vt:lpstr>
      <vt:lpstr>Observations about this young man:</vt:lpstr>
      <vt:lpstr>Truth #1:</vt:lpstr>
      <vt:lpstr>Jeremiah 29:13</vt:lpstr>
      <vt:lpstr>PowerPoint Presentation</vt:lpstr>
      <vt:lpstr>What is Jesus doing here?</vt:lpstr>
      <vt:lpstr>PowerPoint Presentation</vt:lpstr>
      <vt:lpstr>Truth #2:</vt:lpstr>
      <vt:lpstr>PowerPoint Presentation</vt:lpstr>
      <vt:lpstr>Truth #3:</vt:lpstr>
      <vt:lpstr>Truth #4:</vt:lpstr>
      <vt:lpstr>Truth #4:</vt:lpstr>
      <vt:lpstr>Truth #5:</vt:lpstr>
      <vt:lpstr>Matthew 16:24-26</vt:lpstr>
      <vt:lpstr>1 Peter 2:24</vt:lpstr>
      <vt:lpstr>Romans 8:12-17</vt:lpstr>
      <vt:lpstr>Romans 8:12-17</vt:lpstr>
      <vt:lpstr>Psalm 4:5</vt:lpstr>
      <vt:lpstr>PowerPoint Presentation</vt:lpstr>
      <vt:lpstr>Truth #6:</vt:lpstr>
      <vt:lpstr>Matthew 19 adds...</vt:lpstr>
      <vt:lpstr>Truth #7:</vt:lpstr>
      <vt:lpstr>7 truths from this passage</vt:lpstr>
      <vt:lpstr>Matthew 6:19-21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Repsold, Andrew</dc:creator>
  <cp:lastModifiedBy>Repsold, Andrew</cp:lastModifiedBy>
  <cp:revision>160</cp:revision>
  <dcterms:created xsi:type="dcterms:W3CDTF">2022-10-18T15:19:44Z</dcterms:created>
  <dcterms:modified xsi:type="dcterms:W3CDTF">2022-10-29T18:25:50Z</dcterms:modified>
</cp:coreProperties>
</file>