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41"/>
  </p:notesMasterIdLst>
  <p:sldIdLst>
    <p:sldId id="257" r:id="rId5"/>
    <p:sldId id="258" r:id="rId6"/>
    <p:sldId id="299" r:id="rId7"/>
    <p:sldId id="348" r:id="rId8"/>
    <p:sldId id="349" r:id="rId9"/>
    <p:sldId id="301" r:id="rId10"/>
    <p:sldId id="336" r:id="rId11"/>
    <p:sldId id="273" r:id="rId12"/>
    <p:sldId id="306" r:id="rId13"/>
    <p:sldId id="281" r:id="rId14"/>
    <p:sldId id="308" r:id="rId15"/>
    <p:sldId id="309" r:id="rId16"/>
    <p:sldId id="310" r:id="rId17"/>
    <p:sldId id="337" r:id="rId18"/>
    <p:sldId id="313" r:id="rId19"/>
    <p:sldId id="333" r:id="rId20"/>
    <p:sldId id="263" r:id="rId21"/>
    <p:sldId id="265" r:id="rId22"/>
    <p:sldId id="339" r:id="rId23"/>
    <p:sldId id="335" r:id="rId24"/>
    <p:sldId id="303" r:id="rId25"/>
    <p:sldId id="274" r:id="rId26"/>
    <p:sldId id="340" r:id="rId27"/>
    <p:sldId id="341" r:id="rId28"/>
    <p:sldId id="343" r:id="rId29"/>
    <p:sldId id="344" r:id="rId30"/>
    <p:sldId id="326" r:id="rId31"/>
    <p:sldId id="327" r:id="rId32"/>
    <p:sldId id="328" r:id="rId33"/>
    <p:sldId id="345" r:id="rId34"/>
    <p:sldId id="329" r:id="rId35"/>
    <p:sldId id="346" r:id="rId36"/>
    <p:sldId id="330" r:id="rId37"/>
    <p:sldId id="347" r:id="rId38"/>
    <p:sldId id="312" r:id="rId39"/>
    <p:sldId id="350" r:id="rId4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4" autoAdjust="0"/>
    <p:restoredTop sz="95020" autoAdjust="0"/>
  </p:normalViewPr>
  <p:slideViewPr>
    <p:cSldViewPr snapToGrid="0">
      <p:cViewPr varScale="1">
        <p:scale>
          <a:sx n="82" d="100"/>
          <a:sy n="82" d="100"/>
        </p:scale>
        <p:origin x="710" y="48"/>
      </p:cViewPr>
      <p:guideLst/>
    </p:cSldViewPr>
  </p:slideViewPr>
  <p:outlineViewPr>
    <p:cViewPr>
      <p:scale>
        <a:sx n="33" d="100"/>
        <a:sy n="33" d="100"/>
      </p:scale>
      <p:origin x="0" y="-57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89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ED11C3B-89FE-4D57-9213-4857A91D9E0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A5B87A4-9E9A-4992-9479-CFA6D9005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1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63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74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32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38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6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15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01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97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89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11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1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0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7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534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37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77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88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89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46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234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815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34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493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003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146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197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204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6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72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18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90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79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50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B87A4-9E9A-4992-9479-CFA6D9005A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6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drewrepsold@mosaicspokane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19616" y="954771"/>
            <a:ext cx="8422850" cy="6870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Romans 9: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9144" y="1539972"/>
            <a:ext cx="9122856" cy="1583510"/>
          </a:xfrm>
        </p:spPr>
        <p:txBody>
          <a:bodyPr>
            <a:normAutofit/>
          </a:bodyPr>
          <a:lstStyle/>
          <a:p>
            <a:r>
              <a:rPr lang="en-US" sz="4800" b="1" dirty="0"/>
              <a:t>Interpretation Comparison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Romans 9: Love, Hate, the Potter and the Clay | by Patti Tilton | The  Flower Falls Off | Medium">
            <a:extLst>
              <a:ext uri="{FF2B5EF4-FFF2-40B4-BE49-F238E27FC236}">
                <a16:creationId xmlns:a16="http://schemas.microsoft.com/office/drawing/2014/main" id="{C7C2C545-B977-4479-8C3C-2790FAA33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414" y="2511868"/>
            <a:ext cx="6610904" cy="440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80321-potters-wheel">
            <a:extLst>
              <a:ext uri="{FF2B5EF4-FFF2-40B4-BE49-F238E27FC236}">
                <a16:creationId xmlns:a16="http://schemas.microsoft.com/office/drawing/2014/main" id="{5F79060F-5A03-4AC5-BA2D-4A498EB4F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490" y="2514496"/>
            <a:ext cx="7655737" cy="437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83F42F8-870E-4EBC-BD84-D309EF2B861A}"/>
              </a:ext>
            </a:extLst>
          </p:cNvPr>
          <p:cNvSpPr txBox="1">
            <a:spLocks/>
          </p:cNvSpPr>
          <p:nvPr/>
        </p:nvSpPr>
        <p:spPr>
          <a:xfrm>
            <a:off x="581190" y="728788"/>
            <a:ext cx="11029616" cy="837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ebas Neue Bold" panose="020B0606020202050201" pitchFamily="34" charset="0"/>
              </a:rPr>
              <a:t>Section 4: </a:t>
            </a:r>
            <a:r>
              <a:rPr lang="en-US" sz="4800" dirty="0">
                <a:latin typeface="Bebas Neue Book" panose="00000500000000000000" pitchFamily="50" charset="0"/>
              </a:rPr>
              <a:t>Verses 19-29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DB430D-9BBD-493A-8631-A591A2FDBB5D}"/>
              </a:ext>
            </a:extLst>
          </p:cNvPr>
          <p:cNvSpPr txBox="1">
            <a:spLocks/>
          </p:cNvSpPr>
          <p:nvPr/>
        </p:nvSpPr>
        <p:spPr>
          <a:xfrm>
            <a:off x="581190" y="1918455"/>
            <a:ext cx="11029616" cy="30210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100" b="1" dirty="0">
                <a:latin typeface="Segoe UI" panose="020B0502040204020203" pitchFamily="34" charset="0"/>
                <a:cs typeface="Segoe UI" panose="020B0502040204020203" pitchFamily="34" charset="0"/>
              </a:rPr>
              <a:t>Theme: </a:t>
            </a:r>
          </a:p>
          <a:p>
            <a:pPr algn="ctr"/>
            <a:r>
              <a:rPr lang="en-US" sz="6100" dirty="0">
                <a:latin typeface="Segoe UI" panose="020B0502040204020203" pitchFamily="34" charset="0"/>
                <a:cs typeface="Segoe UI" panose="020B0502040204020203" pitchFamily="34" charset="0"/>
              </a:rPr>
              <a:t>God’s Sovereignty</a:t>
            </a:r>
          </a:p>
          <a:p>
            <a:pPr algn="ctr"/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(continued)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D462B9-4C25-4A19-8E02-94DBCBA8713F}"/>
              </a:ext>
            </a:extLst>
          </p:cNvPr>
          <p:cNvSpPr txBox="1">
            <a:spLocks/>
          </p:cNvSpPr>
          <p:nvPr/>
        </p:nvSpPr>
        <p:spPr>
          <a:xfrm>
            <a:off x="3935057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</p:spTree>
    <p:extLst>
      <p:ext uri="{BB962C8B-B14F-4D97-AF65-F5344CB8AC3E}">
        <p14:creationId xmlns:p14="http://schemas.microsoft.com/office/powerpoint/2010/main" val="2122542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0219C-DCA6-4AAA-A8A3-F462A187A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929175"/>
            <a:ext cx="11029615" cy="441533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baseline="300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19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Has the potter no right over the clay to make out of the same lump one vessel for </a:t>
            </a:r>
            <a:r>
              <a:rPr lang="en-US" sz="4800" b="1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honorable use 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and another for </a:t>
            </a:r>
            <a:r>
              <a:rPr lang="en-US" sz="4800" b="1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dishonorable use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?</a:t>
            </a:r>
            <a:endParaRPr lang="en-US" sz="4800" b="1" dirty="0">
              <a:solidFill>
                <a:schemeClr val="accent2"/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83F42F8-870E-4EBC-BD84-D309EF2B861A}"/>
              </a:ext>
            </a:extLst>
          </p:cNvPr>
          <p:cNvSpPr txBox="1">
            <a:spLocks/>
          </p:cNvSpPr>
          <p:nvPr/>
        </p:nvSpPr>
        <p:spPr>
          <a:xfrm>
            <a:off x="581190" y="728788"/>
            <a:ext cx="11029616" cy="837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ebas Neue Bold" panose="020B0606020202050201" pitchFamily="34" charset="0"/>
              </a:rPr>
              <a:t>Section 4: </a:t>
            </a:r>
            <a:r>
              <a:rPr lang="en-US" sz="4800" dirty="0">
                <a:latin typeface="Bebas Neue Book" panose="00000500000000000000" pitchFamily="50" charset="0"/>
              </a:rPr>
              <a:t>Verses 19-29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F97B829-36A9-4119-83BF-7F5E3E18AEF6}"/>
              </a:ext>
            </a:extLst>
          </p:cNvPr>
          <p:cNvSpPr txBox="1">
            <a:spLocks/>
          </p:cNvSpPr>
          <p:nvPr/>
        </p:nvSpPr>
        <p:spPr>
          <a:xfrm>
            <a:off x="3935057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F68FB9C-6606-4CD2-8BB0-C0D5797C9172}"/>
              </a:ext>
            </a:extLst>
          </p:cNvPr>
          <p:cNvSpPr txBox="1">
            <a:spLocks/>
          </p:cNvSpPr>
          <p:nvPr/>
        </p:nvSpPr>
        <p:spPr>
          <a:xfrm>
            <a:off x="581190" y="4635062"/>
            <a:ext cx="11029615" cy="2310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4400" b="1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honorable use:</a:t>
            </a:r>
            <a:r>
              <a:rPr lang="en-US" sz="44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salvation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4400" b="1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dishonorable use: </a:t>
            </a:r>
            <a:r>
              <a:rPr lang="en-US" sz="44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damnation</a:t>
            </a:r>
            <a:endParaRPr lang="en-US" sz="4400" b="1" dirty="0">
              <a:solidFill>
                <a:schemeClr val="tx1"/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587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83F42F8-870E-4EBC-BD84-D309EF2B861A}"/>
              </a:ext>
            </a:extLst>
          </p:cNvPr>
          <p:cNvSpPr txBox="1">
            <a:spLocks/>
          </p:cNvSpPr>
          <p:nvPr/>
        </p:nvSpPr>
        <p:spPr>
          <a:xfrm>
            <a:off x="581190" y="728788"/>
            <a:ext cx="11029616" cy="837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ebas Neue Bold" panose="020B0606020202050201" pitchFamily="34" charset="0"/>
              </a:rPr>
              <a:t>Section 5: </a:t>
            </a:r>
            <a:r>
              <a:rPr lang="en-US" sz="4800" dirty="0">
                <a:latin typeface="Bebas Neue Book" panose="00000500000000000000" pitchFamily="50" charset="0"/>
              </a:rPr>
              <a:t>Verses 30-33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F97B829-36A9-4119-83BF-7F5E3E18AEF6}"/>
              </a:ext>
            </a:extLst>
          </p:cNvPr>
          <p:cNvSpPr txBox="1">
            <a:spLocks/>
          </p:cNvSpPr>
          <p:nvPr/>
        </p:nvSpPr>
        <p:spPr>
          <a:xfrm>
            <a:off x="3935057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E80EA0-FD2F-4CC9-98CC-D390FE0475C3}"/>
              </a:ext>
            </a:extLst>
          </p:cNvPr>
          <p:cNvSpPr txBox="1">
            <a:spLocks/>
          </p:cNvSpPr>
          <p:nvPr/>
        </p:nvSpPr>
        <p:spPr>
          <a:xfrm>
            <a:off x="723079" y="2354951"/>
            <a:ext cx="11029616" cy="17038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b="1" dirty="0">
                <a:latin typeface="Segoe UI" panose="020B0502040204020203" pitchFamily="34" charset="0"/>
                <a:cs typeface="Segoe UI" panose="020B0502040204020203" pitchFamily="34" charset="0"/>
              </a:rPr>
              <a:t>Theme: </a:t>
            </a:r>
          </a:p>
          <a:p>
            <a:pPr algn="ctr"/>
            <a:r>
              <a:rPr lang="en-US" sz="6600" dirty="0">
                <a:latin typeface="Segoe UI" panose="020B0502040204020203" pitchFamily="34" charset="0"/>
                <a:cs typeface="Segoe UI" panose="020B0502040204020203" pitchFamily="34" charset="0"/>
              </a:rPr>
              <a:t>Righteousness By Faith</a:t>
            </a:r>
          </a:p>
        </p:txBody>
      </p:sp>
    </p:spTree>
    <p:extLst>
      <p:ext uri="{BB962C8B-B14F-4D97-AF65-F5344CB8AC3E}">
        <p14:creationId xmlns:p14="http://schemas.microsoft.com/office/powerpoint/2010/main" val="3920877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83F42F8-870E-4EBC-BD84-D309EF2B861A}"/>
              </a:ext>
            </a:extLst>
          </p:cNvPr>
          <p:cNvSpPr txBox="1">
            <a:spLocks/>
          </p:cNvSpPr>
          <p:nvPr/>
        </p:nvSpPr>
        <p:spPr>
          <a:xfrm>
            <a:off x="581190" y="728788"/>
            <a:ext cx="11029616" cy="837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ebas Neue Bold" panose="020B0606020202050201" pitchFamily="34" charset="0"/>
              </a:rPr>
              <a:t>Section 5: </a:t>
            </a:r>
            <a:r>
              <a:rPr lang="en-US" sz="4800" dirty="0">
                <a:latin typeface="Bebas Neue Book" panose="00000500000000000000" pitchFamily="50" charset="0"/>
              </a:rPr>
              <a:t>Verses 30-33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F97B829-36A9-4119-83BF-7F5E3E18AEF6}"/>
              </a:ext>
            </a:extLst>
          </p:cNvPr>
          <p:cNvSpPr txBox="1">
            <a:spLocks/>
          </p:cNvSpPr>
          <p:nvPr/>
        </p:nvSpPr>
        <p:spPr>
          <a:xfrm>
            <a:off x="3935057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B2019F-137C-4913-BAE6-A2E491EB4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541033"/>
            <a:ext cx="11029615" cy="2339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baseline="30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</a:t>
            </a:r>
            <a:r>
              <a:rPr lang="en-US" sz="4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…Gentiles who did not pursue righteousness have attained it, that is,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a </a:t>
            </a:r>
            <a:r>
              <a:rPr lang="en-US" sz="40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righteousness that is by faith</a:t>
            </a:r>
            <a:r>
              <a:rPr lang="en-US" sz="4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95B907D-3FA4-49F6-A2D0-7FAEF47B75AE}"/>
              </a:ext>
            </a:extLst>
          </p:cNvPr>
          <p:cNvSpPr txBox="1">
            <a:spLocks/>
          </p:cNvSpPr>
          <p:nvPr/>
        </p:nvSpPr>
        <p:spPr>
          <a:xfrm>
            <a:off x="174979" y="2977367"/>
            <a:ext cx="11842037" cy="233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US" sz="4000" b="1" baseline="30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31</a:t>
            </a:r>
            <a:r>
              <a:rPr lang="en-US" sz="4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But Israel…did not succeed in reaching the law… 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76DF785-9296-4871-B298-9FE3F5ACAEB5}"/>
              </a:ext>
            </a:extLst>
          </p:cNvPr>
          <p:cNvSpPr txBox="1">
            <a:spLocks/>
          </p:cNvSpPr>
          <p:nvPr/>
        </p:nvSpPr>
        <p:spPr>
          <a:xfrm>
            <a:off x="174978" y="3975229"/>
            <a:ext cx="11842037" cy="233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chemeClr val="accent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lang="en-US" sz="40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chemeClr val="accent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Because they did not pursue it by </a:t>
            </a:r>
            <a:r>
              <a:rPr lang="en-US" sz="4800" b="1" dirty="0">
                <a:solidFill>
                  <a:schemeClr val="accent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faith</a:t>
            </a:r>
            <a:r>
              <a:rPr lang="en-US" sz="4800" dirty="0">
                <a:solidFill>
                  <a:schemeClr val="accent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endParaRPr lang="en-US" sz="48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chemeClr val="accent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but as if it were based on </a:t>
            </a:r>
            <a:r>
              <a:rPr lang="en-US" sz="4800" b="1" dirty="0">
                <a:solidFill>
                  <a:schemeClr val="accent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works</a:t>
            </a:r>
            <a:r>
              <a:rPr lang="en-US" sz="4800" dirty="0">
                <a:solidFill>
                  <a:schemeClr val="accent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48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93E38E-7957-4419-8ACF-FE3C94D55DAA}"/>
              </a:ext>
            </a:extLst>
          </p:cNvPr>
          <p:cNvSpPr/>
          <p:nvPr/>
        </p:nvSpPr>
        <p:spPr>
          <a:xfrm>
            <a:off x="581190" y="4692877"/>
            <a:ext cx="11260847" cy="188134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12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19616" y="954771"/>
            <a:ext cx="8422850" cy="6870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Romans 9: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9144" y="1539972"/>
            <a:ext cx="9122856" cy="1583510"/>
          </a:xfrm>
        </p:spPr>
        <p:txBody>
          <a:bodyPr>
            <a:normAutofit/>
          </a:bodyPr>
          <a:lstStyle/>
          <a:p>
            <a:r>
              <a:rPr lang="en-US" sz="4800" b="1" dirty="0"/>
              <a:t>Interpretation Comparison</a:t>
            </a:r>
          </a:p>
        </p:txBody>
      </p:sp>
      <p:pic>
        <p:nvPicPr>
          <p:cNvPr id="1026" name="Picture 2" descr="Romans 9: Love, Hate, the Potter and the Clay | by Patti Tilton | The  Flower Falls Off | Medium">
            <a:extLst>
              <a:ext uri="{FF2B5EF4-FFF2-40B4-BE49-F238E27FC236}">
                <a16:creationId xmlns:a16="http://schemas.microsoft.com/office/drawing/2014/main" id="{C7C2C545-B977-4479-8C3C-2790FAA33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414" y="2511868"/>
            <a:ext cx="6610904" cy="440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80321-potters-wheel">
            <a:extLst>
              <a:ext uri="{FF2B5EF4-FFF2-40B4-BE49-F238E27FC236}">
                <a16:creationId xmlns:a16="http://schemas.microsoft.com/office/drawing/2014/main" id="{5F79060F-5A03-4AC5-BA2D-4A498EB4F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490" y="2514496"/>
            <a:ext cx="7655737" cy="437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229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0" y="728788"/>
            <a:ext cx="11029616" cy="83788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Bebas Neue Bold" panose="020B0606020202050201" pitchFamily="34" charset="0"/>
              </a:rPr>
              <a:t>Section 1: </a:t>
            </a:r>
            <a:r>
              <a:rPr lang="en-US" sz="4800" dirty="0">
                <a:latin typeface="Bebas Neue Book" panose="00000500000000000000" pitchFamily="50" charset="0"/>
              </a:rPr>
              <a:t>Verses 1-5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381278-D846-47E0-8657-8104B96A3BEA}"/>
              </a:ext>
            </a:extLst>
          </p:cNvPr>
          <p:cNvSpPr txBox="1">
            <a:spLocks/>
          </p:cNvSpPr>
          <p:nvPr/>
        </p:nvSpPr>
        <p:spPr>
          <a:xfrm>
            <a:off x="167098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A7A730-BED9-4896-B0CE-531AE8C93877}"/>
              </a:ext>
            </a:extLst>
          </p:cNvPr>
          <p:cNvSpPr txBox="1">
            <a:spLocks/>
          </p:cNvSpPr>
          <p:nvPr/>
        </p:nvSpPr>
        <p:spPr>
          <a:xfrm>
            <a:off x="581190" y="2871639"/>
            <a:ext cx="4621431" cy="12367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b="1" dirty="0">
                <a:latin typeface="Segoe UI" panose="020B0502040204020203" pitchFamily="34" charset="0"/>
                <a:cs typeface="Segoe UI" panose="020B0502040204020203" pitchFamily="34" charset="0"/>
              </a:rPr>
              <a:t>Theme: </a:t>
            </a:r>
            <a:r>
              <a:rPr lang="en-US" sz="6600" dirty="0">
                <a:latin typeface="Segoe UI" panose="020B0502040204020203" pitchFamily="34" charset="0"/>
                <a:cs typeface="Segoe UI" panose="020B0502040204020203" pitchFamily="34" charset="0"/>
              </a:rPr>
              <a:t>Lamentation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E0A272-BE38-429B-AB33-E45256A2DC53}"/>
              </a:ext>
            </a:extLst>
          </p:cNvPr>
          <p:cNvSpPr txBox="1">
            <a:spLocks/>
          </p:cNvSpPr>
          <p:nvPr/>
        </p:nvSpPr>
        <p:spPr>
          <a:xfrm>
            <a:off x="7703020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err="1">
                <a:latin typeface="Batang" panose="02030600000101010101" pitchFamily="18" charset="-127"/>
                <a:ea typeface="Batang" panose="02030600000101010101" pitchFamily="18" charset="-127"/>
              </a:rPr>
              <a:t>Provisionism</a:t>
            </a:r>
            <a:endParaRPr lang="en-US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4B33E-0B85-4B73-90BB-72BF71B9062E}"/>
              </a:ext>
            </a:extLst>
          </p:cNvPr>
          <p:cNvSpPr txBox="1">
            <a:spLocks/>
          </p:cNvSpPr>
          <p:nvPr/>
        </p:nvSpPr>
        <p:spPr>
          <a:xfrm>
            <a:off x="7228983" y="2871639"/>
            <a:ext cx="4621431" cy="12367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b="1" dirty="0">
                <a:latin typeface="Segoe UI" panose="020B0502040204020203" pitchFamily="34" charset="0"/>
                <a:cs typeface="Segoe UI" panose="020B0502040204020203" pitchFamily="34" charset="0"/>
              </a:rPr>
              <a:t>Theme: </a:t>
            </a:r>
            <a:r>
              <a:rPr lang="en-US" sz="6600" dirty="0">
                <a:latin typeface="Segoe UI" panose="020B0502040204020203" pitchFamily="34" charset="0"/>
                <a:cs typeface="Segoe UI" panose="020B0502040204020203" pitchFamily="34" charset="0"/>
              </a:rPr>
              <a:t>Lamentation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4DF6CA-8287-465D-8059-08BB34107346}"/>
              </a:ext>
            </a:extLst>
          </p:cNvPr>
          <p:cNvCxnSpPr/>
          <p:nvPr/>
        </p:nvCxnSpPr>
        <p:spPr>
          <a:xfrm>
            <a:off x="6096000" y="2474439"/>
            <a:ext cx="0" cy="28346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33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0" y="728788"/>
            <a:ext cx="11029616" cy="83788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Bebas Neue Bold" panose="020B0606020202050201" pitchFamily="34" charset="0"/>
              </a:rPr>
              <a:t>Section 2: </a:t>
            </a:r>
            <a:r>
              <a:rPr lang="en-US" sz="4800" dirty="0">
                <a:latin typeface="Bebas Neue Book" panose="00000500000000000000" pitchFamily="50" charset="0"/>
              </a:rPr>
              <a:t>Verses 6-13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381278-D846-47E0-8657-8104B96A3BEA}"/>
              </a:ext>
            </a:extLst>
          </p:cNvPr>
          <p:cNvSpPr txBox="1">
            <a:spLocks/>
          </p:cNvSpPr>
          <p:nvPr/>
        </p:nvSpPr>
        <p:spPr>
          <a:xfrm>
            <a:off x="167098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A7A730-BED9-4896-B0CE-531AE8C93877}"/>
              </a:ext>
            </a:extLst>
          </p:cNvPr>
          <p:cNvSpPr txBox="1">
            <a:spLocks/>
          </p:cNvSpPr>
          <p:nvPr/>
        </p:nvSpPr>
        <p:spPr>
          <a:xfrm>
            <a:off x="581190" y="2994285"/>
            <a:ext cx="5220511" cy="17949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b="1" dirty="0">
                <a:latin typeface="Segoe UI" panose="020B0502040204020203" pitchFamily="34" charset="0"/>
                <a:cs typeface="Segoe UI" panose="020B0502040204020203" pitchFamily="34" charset="0"/>
              </a:rPr>
              <a:t>Theme: </a:t>
            </a:r>
            <a:r>
              <a:rPr lang="en-US" sz="6600" dirty="0">
                <a:latin typeface="Segoe UI" panose="020B0502040204020203" pitchFamily="34" charset="0"/>
                <a:cs typeface="Segoe UI" panose="020B0502040204020203" pitchFamily="34" charset="0"/>
              </a:rPr>
              <a:t>Unconditional election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E0A272-BE38-429B-AB33-E45256A2DC53}"/>
              </a:ext>
            </a:extLst>
          </p:cNvPr>
          <p:cNvSpPr txBox="1">
            <a:spLocks/>
          </p:cNvSpPr>
          <p:nvPr/>
        </p:nvSpPr>
        <p:spPr>
          <a:xfrm>
            <a:off x="7703020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err="1">
                <a:latin typeface="Batang" panose="02030600000101010101" pitchFamily="18" charset="-127"/>
                <a:ea typeface="Batang" panose="02030600000101010101" pitchFamily="18" charset="-127"/>
              </a:rPr>
              <a:t>Provisionism</a:t>
            </a:r>
            <a:endParaRPr lang="en-US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4B33E-0B85-4B73-90BB-72BF71B9062E}"/>
              </a:ext>
            </a:extLst>
          </p:cNvPr>
          <p:cNvSpPr txBox="1">
            <a:spLocks/>
          </p:cNvSpPr>
          <p:nvPr/>
        </p:nvSpPr>
        <p:spPr>
          <a:xfrm>
            <a:off x="6390296" y="2161359"/>
            <a:ext cx="5190047" cy="33643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600" b="1" dirty="0">
                <a:latin typeface="Segoe UI" panose="020B0502040204020203" pitchFamily="34" charset="0"/>
                <a:cs typeface="Segoe UI" panose="020B0502040204020203" pitchFamily="34" charset="0"/>
              </a:rPr>
              <a:t>Theme: </a:t>
            </a:r>
            <a:r>
              <a:rPr lang="en-US" sz="4600" dirty="0">
                <a:latin typeface="Segoe UI" panose="020B0502040204020203" pitchFamily="34" charset="0"/>
                <a:cs typeface="Segoe UI" panose="020B0502040204020203" pitchFamily="34" charset="0"/>
              </a:rPr>
              <a:t>Miraculous Birth By a work of God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4DF6CA-8287-465D-8059-08BB34107346}"/>
              </a:ext>
            </a:extLst>
          </p:cNvPr>
          <p:cNvCxnSpPr/>
          <p:nvPr/>
        </p:nvCxnSpPr>
        <p:spPr>
          <a:xfrm>
            <a:off x="6095998" y="2691072"/>
            <a:ext cx="0" cy="28346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037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0" y="728788"/>
            <a:ext cx="11029616" cy="83788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Bebas Neue Bold" panose="020B0606020202050201" pitchFamily="34" charset="0"/>
              </a:rPr>
              <a:t>Section 2: </a:t>
            </a:r>
            <a:r>
              <a:rPr lang="en-US" sz="4800" dirty="0">
                <a:latin typeface="Bebas Neue Book" panose="00000500000000000000" pitchFamily="50" charset="0"/>
              </a:rPr>
              <a:t>Verses 6-13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9D1470F-F866-4C4D-86C4-D20A78BD3B15}"/>
              </a:ext>
            </a:extLst>
          </p:cNvPr>
          <p:cNvSpPr txBox="1">
            <a:spLocks/>
          </p:cNvSpPr>
          <p:nvPr/>
        </p:nvSpPr>
        <p:spPr>
          <a:xfrm>
            <a:off x="581191" y="1771823"/>
            <a:ext cx="11029615" cy="1980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4800" b="1" baseline="300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8 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…it is not the </a:t>
            </a:r>
            <a:r>
              <a:rPr lang="en-US" sz="4800" b="1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children of the flesh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who are the children of God,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F87B257-8972-4479-9AEE-800A1A80E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3310771"/>
            <a:ext cx="11029615" cy="198038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but the </a:t>
            </a:r>
            <a:r>
              <a:rPr lang="en-US" sz="4800" b="1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children of the promise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are counted as offspring.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F9ECF4-20C3-4F0F-BA1B-7CE47B3289B0}"/>
              </a:ext>
            </a:extLst>
          </p:cNvPr>
          <p:cNvSpPr txBox="1">
            <a:spLocks/>
          </p:cNvSpPr>
          <p:nvPr/>
        </p:nvSpPr>
        <p:spPr>
          <a:xfrm>
            <a:off x="167098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2ADAC8-A5C7-4374-AD9B-51C4D44CC61B}"/>
              </a:ext>
            </a:extLst>
          </p:cNvPr>
          <p:cNvSpPr txBox="1">
            <a:spLocks/>
          </p:cNvSpPr>
          <p:nvPr/>
        </p:nvSpPr>
        <p:spPr>
          <a:xfrm>
            <a:off x="7703020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err="1">
                <a:latin typeface="Batang" panose="02030600000101010101" pitchFamily="18" charset="-127"/>
                <a:ea typeface="Batang" panose="02030600000101010101" pitchFamily="18" charset="-127"/>
              </a:rPr>
              <a:t>Provisionism</a:t>
            </a:r>
            <a:endParaRPr lang="en-US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4107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0" y="728788"/>
            <a:ext cx="11029616" cy="83788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Bebas Neue Bold" panose="020B0606020202050201" pitchFamily="34" charset="0"/>
              </a:rPr>
              <a:t>Section 2: </a:t>
            </a:r>
            <a:r>
              <a:rPr lang="en-US" sz="4800" dirty="0">
                <a:latin typeface="Bebas Neue Book" panose="00000500000000000000" pitchFamily="50" charset="0"/>
              </a:rPr>
              <a:t>Verses 6-13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2DC59E-4605-49D7-841C-6245CDAB8A89}"/>
              </a:ext>
            </a:extLst>
          </p:cNvPr>
          <p:cNvSpPr txBox="1">
            <a:spLocks/>
          </p:cNvSpPr>
          <p:nvPr/>
        </p:nvSpPr>
        <p:spPr>
          <a:xfrm>
            <a:off x="167098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9B3361F-BFB9-43F0-B01B-B383DA3D9920}"/>
              </a:ext>
            </a:extLst>
          </p:cNvPr>
          <p:cNvSpPr txBox="1">
            <a:spLocks/>
          </p:cNvSpPr>
          <p:nvPr/>
        </p:nvSpPr>
        <p:spPr>
          <a:xfrm>
            <a:off x="7703020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err="1">
                <a:latin typeface="Batang" panose="02030600000101010101" pitchFamily="18" charset="-127"/>
                <a:ea typeface="Batang" panose="02030600000101010101" pitchFamily="18" charset="-127"/>
              </a:rPr>
              <a:t>Provisionism</a:t>
            </a:r>
            <a:endParaRPr lang="en-US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37AF24-AA34-4C2A-9A45-CFC114270136}"/>
              </a:ext>
            </a:extLst>
          </p:cNvPr>
          <p:cNvSpPr txBox="1">
            <a:spLocks/>
          </p:cNvSpPr>
          <p:nvPr/>
        </p:nvSpPr>
        <p:spPr>
          <a:xfrm>
            <a:off x="581191" y="781814"/>
            <a:ext cx="11029615" cy="1980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4000" b="1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children of the flesh: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E6BF13A-4EAB-4CD1-9A90-CC6BD68A61AC}"/>
              </a:ext>
            </a:extLst>
          </p:cNvPr>
          <p:cNvSpPr txBox="1">
            <a:spLocks/>
          </p:cNvSpPr>
          <p:nvPr/>
        </p:nvSpPr>
        <p:spPr>
          <a:xfrm>
            <a:off x="167098" y="2147656"/>
            <a:ext cx="5208943" cy="1598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48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Genetic descendants of Abraham.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931B7A-26A9-4B0F-AD3F-787C66F229A7}"/>
              </a:ext>
            </a:extLst>
          </p:cNvPr>
          <p:cNvCxnSpPr>
            <a:cxnSpLocks/>
          </p:cNvCxnSpPr>
          <p:nvPr/>
        </p:nvCxnSpPr>
        <p:spPr>
          <a:xfrm>
            <a:off x="6095997" y="2373702"/>
            <a:ext cx="0" cy="10552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79AC1A9-9625-4C52-9BAD-1BAC526299A6}"/>
              </a:ext>
            </a:extLst>
          </p:cNvPr>
          <p:cNvSpPr txBox="1">
            <a:spLocks/>
          </p:cNvSpPr>
          <p:nvPr/>
        </p:nvSpPr>
        <p:spPr>
          <a:xfrm>
            <a:off x="6452319" y="2101994"/>
            <a:ext cx="5208943" cy="1598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48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Genetic descendants of Abraham symbolizing those born by a work of man.  </a:t>
            </a:r>
          </a:p>
        </p:txBody>
      </p:sp>
    </p:spTree>
    <p:extLst>
      <p:ext uri="{BB962C8B-B14F-4D97-AF65-F5344CB8AC3E}">
        <p14:creationId xmlns:p14="http://schemas.microsoft.com/office/powerpoint/2010/main" val="3978912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0" y="728788"/>
            <a:ext cx="11029616" cy="83788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Bebas Neue Bold" panose="020B0606020202050201" pitchFamily="34" charset="0"/>
              </a:rPr>
              <a:t>Section 2: </a:t>
            </a:r>
            <a:r>
              <a:rPr lang="en-US" sz="4800" dirty="0">
                <a:latin typeface="Bebas Neue Book" panose="00000500000000000000" pitchFamily="50" charset="0"/>
              </a:rPr>
              <a:t>Verses 6-13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B773DF8-4D00-4DC6-B233-8DAA0FEDCB7F}"/>
              </a:ext>
            </a:extLst>
          </p:cNvPr>
          <p:cNvSpPr txBox="1">
            <a:spLocks/>
          </p:cNvSpPr>
          <p:nvPr/>
        </p:nvSpPr>
        <p:spPr>
          <a:xfrm>
            <a:off x="376238" y="3194068"/>
            <a:ext cx="11029615" cy="1980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4000" b="1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children of the promise: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7E2F47E-C906-45C3-A939-95F373276948}"/>
              </a:ext>
            </a:extLst>
          </p:cNvPr>
          <p:cNvSpPr txBox="1">
            <a:spLocks/>
          </p:cNvSpPr>
          <p:nvPr/>
        </p:nvSpPr>
        <p:spPr>
          <a:xfrm>
            <a:off x="-549781" y="4389589"/>
            <a:ext cx="6645778" cy="2266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41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Those born by an </a:t>
            </a:r>
            <a:r>
              <a:rPr lang="en-US" sz="4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UNCONDITIONAL</a:t>
            </a:r>
            <a:r>
              <a:rPr lang="en-US" sz="41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41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work of God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2DC59E-4605-49D7-841C-6245CDAB8A89}"/>
              </a:ext>
            </a:extLst>
          </p:cNvPr>
          <p:cNvSpPr txBox="1">
            <a:spLocks/>
          </p:cNvSpPr>
          <p:nvPr/>
        </p:nvSpPr>
        <p:spPr>
          <a:xfrm>
            <a:off x="167098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9B3361F-BFB9-43F0-B01B-B383DA3D9920}"/>
              </a:ext>
            </a:extLst>
          </p:cNvPr>
          <p:cNvSpPr txBox="1">
            <a:spLocks/>
          </p:cNvSpPr>
          <p:nvPr/>
        </p:nvSpPr>
        <p:spPr>
          <a:xfrm>
            <a:off x="7703020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err="1">
                <a:latin typeface="Batang" panose="02030600000101010101" pitchFamily="18" charset="-127"/>
                <a:ea typeface="Batang" panose="02030600000101010101" pitchFamily="18" charset="-127"/>
              </a:rPr>
              <a:t>Provisionism</a:t>
            </a:r>
            <a:endParaRPr lang="en-US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37AF24-AA34-4C2A-9A45-CFC114270136}"/>
              </a:ext>
            </a:extLst>
          </p:cNvPr>
          <p:cNvSpPr txBox="1">
            <a:spLocks/>
          </p:cNvSpPr>
          <p:nvPr/>
        </p:nvSpPr>
        <p:spPr>
          <a:xfrm>
            <a:off x="581191" y="781814"/>
            <a:ext cx="11029615" cy="1980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4000" b="1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children of the flesh: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E6BF13A-4EAB-4CD1-9A90-CC6BD68A61AC}"/>
              </a:ext>
            </a:extLst>
          </p:cNvPr>
          <p:cNvSpPr txBox="1">
            <a:spLocks/>
          </p:cNvSpPr>
          <p:nvPr/>
        </p:nvSpPr>
        <p:spPr>
          <a:xfrm>
            <a:off x="167098" y="2147656"/>
            <a:ext cx="5208943" cy="1598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48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Genetic descendants of Abraham.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931B7A-26A9-4B0F-AD3F-787C66F229A7}"/>
              </a:ext>
            </a:extLst>
          </p:cNvPr>
          <p:cNvCxnSpPr>
            <a:cxnSpLocks/>
          </p:cNvCxnSpPr>
          <p:nvPr/>
        </p:nvCxnSpPr>
        <p:spPr>
          <a:xfrm>
            <a:off x="6095997" y="2373702"/>
            <a:ext cx="0" cy="10552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79AC1A9-9625-4C52-9BAD-1BAC526299A6}"/>
              </a:ext>
            </a:extLst>
          </p:cNvPr>
          <p:cNvSpPr txBox="1">
            <a:spLocks/>
          </p:cNvSpPr>
          <p:nvPr/>
        </p:nvSpPr>
        <p:spPr>
          <a:xfrm>
            <a:off x="6452319" y="2101994"/>
            <a:ext cx="5208943" cy="1598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48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Genetic descendants of Abraham which symbolize those born by a work of man. 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9FBA86-9A1C-48F0-A294-29B1B8EAFABD}"/>
              </a:ext>
            </a:extLst>
          </p:cNvPr>
          <p:cNvCxnSpPr>
            <a:cxnSpLocks/>
          </p:cNvCxnSpPr>
          <p:nvPr/>
        </p:nvCxnSpPr>
        <p:spPr>
          <a:xfrm>
            <a:off x="6085484" y="4848551"/>
            <a:ext cx="0" cy="148918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B51E47D-15C5-4D19-A07D-892A999F8E32}"/>
              </a:ext>
            </a:extLst>
          </p:cNvPr>
          <p:cNvSpPr txBox="1">
            <a:spLocks/>
          </p:cNvSpPr>
          <p:nvPr/>
        </p:nvSpPr>
        <p:spPr>
          <a:xfrm>
            <a:off x="6074972" y="4459884"/>
            <a:ext cx="6256899" cy="2266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30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Those born by a 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MIRACULOUS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30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work of God, symbolic of the spiritual descendants of Abraham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AE9C871-00C7-4286-A7B3-2123F70FF107}"/>
              </a:ext>
            </a:extLst>
          </p:cNvPr>
          <p:cNvSpPr txBox="1">
            <a:spLocks/>
          </p:cNvSpPr>
          <p:nvPr/>
        </p:nvSpPr>
        <p:spPr>
          <a:xfrm>
            <a:off x="7488613" y="6469333"/>
            <a:ext cx="2878779" cy="388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30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(Galatians 4:22-26)</a:t>
            </a:r>
          </a:p>
        </p:txBody>
      </p:sp>
    </p:spTree>
    <p:extLst>
      <p:ext uri="{BB962C8B-B14F-4D97-AF65-F5344CB8AC3E}">
        <p14:creationId xmlns:p14="http://schemas.microsoft.com/office/powerpoint/2010/main" val="127218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0" y="728788"/>
            <a:ext cx="11029616" cy="83788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Bebas Neue Bold" panose="020B0606020202050201" pitchFamily="34" charset="0"/>
              </a:rPr>
              <a:t>Section 1: </a:t>
            </a:r>
            <a:r>
              <a:rPr lang="en-US" sz="4800" dirty="0">
                <a:latin typeface="Bebas Neue Book" panose="00000500000000000000" pitchFamily="50" charset="0"/>
              </a:rPr>
              <a:t>Verses 1-5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381278-D846-47E0-8657-8104B96A3BEA}"/>
              </a:ext>
            </a:extLst>
          </p:cNvPr>
          <p:cNvSpPr txBox="1">
            <a:spLocks/>
          </p:cNvSpPr>
          <p:nvPr/>
        </p:nvSpPr>
        <p:spPr>
          <a:xfrm>
            <a:off x="3935057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A7A730-BED9-4896-B0CE-531AE8C93877}"/>
              </a:ext>
            </a:extLst>
          </p:cNvPr>
          <p:cNvSpPr txBox="1">
            <a:spLocks/>
          </p:cNvSpPr>
          <p:nvPr/>
        </p:nvSpPr>
        <p:spPr>
          <a:xfrm>
            <a:off x="801907" y="1566675"/>
            <a:ext cx="11029616" cy="17038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b="1" dirty="0">
                <a:latin typeface="Segoe UI" panose="020B0502040204020203" pitchFamily="34" charset="0"/>
                <a:cs typeface="Segoe UI" panose="020B0502040204020203" pitchFamily="34" charset="0"/>
              </a:rPr>
              <a:t>Theme: </a:t>
            </a:r>
            <a:r>
              <a:rPr lang="en-US" sz="6600" dirty="0">
                <a:latin typeface="Segoe UI" panose="020B0502040204020203" pitchFamily="34" charset="0"/>
                <a:cs typeface="Segoe UI" panose="020B0502040204020203" pitchFamily="34" charset="0"/>
              </a:rPr>
              <a:t>Lamentation</a:t>
            </a:r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0" y="728788"/>
            <a:ext cx="11029616" cy="83788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Bebas Neue Bold" panose="020B0606020202050201" pitchFamily="34" charset="0"/>
              </a:rPr>
              <a:t>Section 3: </a:t>
            </a:r>
            <a:r>
              <a:rPr lang="en-US" sz="4800" dirty="0">
                <a:latin typeface="Bebas Neue Book" panose="00000500000000000000" pitchFamily="50" charset="0"/>
              </a:rPr>
              <a:t>Verses 14-18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381278-D846-47E0-8657-8104B96A3BEA}"/>
              </a:ext>
            </a:extLst>
          </p:cNvPr>
          <p:cNvSpPr txBox="1">
            <a:spLocks/>
          </p:cNvSpPr>
          <p:nvPr/>
        </p:nvSpPr>
        <p:spPr>
          <a:xfrm>
            <a:off x="167098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A7A730-BED9-4896-B0CE-531AE8C93877}"/>
              </a:ext>
            </a:extLst>
          </p:cNvPr>
          <p:cNvSpPr txBox="1">
            <a:spLocks/>
          </p:cNvSpPr>
          <p:nvPr/>
        </p:nvSpPr>
        <p:spPr>
          <a:xfrm>
            <a:off x="581190" y="2994285"/>
            <a:ext cx="5220511" cy="17949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b="1" dirty="0">
                <a:latin typeface="Segoe UI" panose="020B0502040204020203" pitchFamily="34" charset="0"/>
                <a:cs typeface="Segoe UI" panose="020B0502040204020203" pitchFamily="34" charset="0"/>
              </a:rPr>
              <a:t>Theme: </a:t>
            </a:r>
            <a:r>
              <a:rPr lang="en-US" sz="6600" dirty="0">
                <a:latin typeface="Segoe UI" panose="020B0502040204020203" pitchFamily="34" charset="0"/>
                <a:cs typeface="Segoe UI" panose="020B0502040204020203" pitchFamily="34" charset="0"/>
              </a:rPr>
              <a:t>God’s Sovereignty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E0A272-BE38-429B-AB33-E45256A2DC53}"/>
              </a:ext>
            </a:extLst>
          </p:cNvPr>
          <p:cNvSpPr txBox="1">
            <a:spLocks/>
          </p:cNvSpPr>
          <p:nvPr/>
        </p:nvSpPr>
        <p:spPr>
          <a:xfrm>
            <a:off x="7703020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err="1">
                <a:latin typeface="Batang" panose="02030600000101010101" pitchFamily="18" charset="-127"/>
                <a:ea typeface="Batang" panose="02030600000101010101" pitchFamily="18" charset="-127"/>
              </a:rPr>
              <a:t>Provisionism</a:t>
            </a:r>
            <a:endParaRPr lang="en-US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4B33E-0B85-4B73-90BB-72BF71B9062E}"/>
              </a:ext>
            </a:extLst>
          </p:cNvPr>
          <p:cNvSpPr txBox="1">
            <a:spLocks/>
          </p:cNvSpPr>
          <p:nvPr/>
        </p:nvSpPr>
        <p:spPr>
          <a:xfrm>
            <a:off x="6390296" y="2161359"/>
            <a:ext cx="5190047" cy="28346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600" b="1" dirty="0">
                <a:latin typeface="Segoe UI" panose="020B0502040204020203" pitchFamily="34" charset="0"/>
                <a:cs typeface="Segoe UI" panose="020B0502040204020203" pitchFamily="34" charset="0"/>
              </a:rPr>
              <a:t>Theme: </a:t>
            </a:r>
            <a:r>
              <a:rPr lang="en-US" sz="5600" dirty="0">
                <a:latin typeface="Segoe UI" panose="020B0502040204020203" pitchFamily="34" charset="0"/>
                <a:cs typeface="Segoe UI" panose="020B0502040204020203" pitchFamily="34" charset="0"/>
              </a:rPr>
              <a:t>God’s Mercy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4DF6CA-8287-465D-8059-08BB34107346}"/>
              </a:ext>
            </a:extLst>
          </p:cNvPr>
          <p:cNvCxnSpPr/>
          <p:nvPr/>
        </p:nvCxnSpPr>
        <p:spPr>
          <a:xfrm>
            <a:off x="6095998" y="2691072"/>
            <a:ext cx="0" cy="28346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18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0219C-DCA6-4AAA-A8A3-F462A187A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0" y="1433672"/>
            <a:ext cx="11029615" cy="19953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baseline="300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14 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What shall we say then? Is there </a:t>
            </a:r>
            <a:r>
              <a:rPr lang="en-US" sz="4800" b="1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injustice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on God’s part?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2FB669-E8CD-495A-88CA-3C62E55165D2}"/>
              </a:ext>
            </a:extLst>
          </p:cNvPr>
          <p:cNvSpPr txBox="1">
            <a:spLocks/>
          </p:cNvSpPr>
          <p:nvPr/>
        </p:nvSpPr>
        <p:spPr>
          <a:xfrm>
            <a:off x="581190" y="728788"/>
            <a:ext cx="11029616" cy="837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>
                <a:latin typeface="Bebas Neue Bold" panose="020B0606020202050201" pitchFamily="34" charset="0"/>
              </a:rPr>
              <a:t>Section 3: </a:t>
            </a:r>
            <a:r>
              <a:rPr lang="en-US" sz="4800">
                <a:latin typeface="Bebas Neue Book" panose="00000500000000000000" pitchFamily="50" charset="0"/>
              </a:rPr>
              <a:t>Verses 14-18</a:t>
            </a:r>
            <a:endParaRPr lang="en-US" sz="4800" dirty="0">
              <a:latin typeface="Bebas Neue Book" panose="00000500000000000000" pitchFamily="50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296453-BA60-4638-9CA3-5AF7393D0E9B}"/>
              </a:ext>
            </a:extLst>
          </p:cNvPr>
          <p:cNvSpPr txBox="1">
            <a:spLocks/>
          </p:cNvSpPr>
          <p:nvPr/>
        </p:nvSpPr>
        <p:spPr>
          <a:xfrm>
            <a:off x="167098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D7FEAAA-028F-4477-952B-593BAAB1BEF3}"/>
              </a:ext>
            </a:extLst>
          </p:cNvPr>
          <p:cNvSpPr txBox="1">
            <a:spLocks/>
          </p:cNvSpPr>
          <p:nvPr/>
        </p:nvSpPr>
        <p:spPr>
          <a:xfrm>
            <a:off x="7703020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err="1">
                <a:latin typeface="Batang" panose="02030600000101010101" pitchFamily="18" charset="-127"/>
                <a:ea typeface="Batang" panose="02030600000101010101" pitchFamily="18" charset="-127"/>
              </a:rPr>
              <a:t>Provisionism</a:t>
            </a:r>
            <a:endParaRPr lang="en-US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267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D2FB669-E8CD-495A-88CA-3C62E55165D2}"/>
              </a:ext>
            </a:extLst>
          </p:cNvPr>
          <p:cNvSpPr txBox="1">
            <a:spLocks/>
          </p:cNvSpPr>
          <p:nvPr/>
        </p:nvSpPr>
        <p:spPr>
          <a:xfrm>
            <a:off x="581190" y="728788"/>
            <a:ext cx="11029616" cy="837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>
                <a:latin typeface="Bebas Neue Bold" panose="020B0606020202050201" pitchFamily="34" charset="0"/>
              </a:rPr>
              <a:t>Section 3: </a:t>
            </a:r>
            <a:r>
              <a:rPr lang="en-US" sz="4800">
                <a:latin typeface="Bebas Neue Book" panose="00000500000000000000" pitchFamily="50" charset="0"/>
              </a:rPr>
              <a:t>Verses 14-18</a:t>
            </a:r>
            <a:endParaRPr lang="en-US" sz="4800" dirty="0">
              <a:latin typeface="Bebas Neue Book" panose="00000500000000000000" pitchFamily="50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3BC3626-8ED7-4F19-A6FE-6C7F73B50B93}"/>
              </a:ext>
            </a:extLst>
          </p:cNvPr>
          <p:cNvSpPr txBox="1">
            <a:spLocks/>
          </p:cNvSpPr>
          <p:nvPr/>
        </p:nvSpPr>
        <p:spPr>
          <a:xfrm>
            <a:off x="581190" y="1721167"/>
            <a:ext cx="11029615" cy="978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3600" b="1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Potential Injustice: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3A40C61-7772-4A71-BA27-96E976A0CE0B}"/>
              </a:ext>
            </a:extLst>
          </p:cNvPr>
          <p:cNvSpPr txBox="1">
            <a:spLocks/>
          </p:cNvSpPr>
          <p:nvPr/>
        </p:nvSpPr>
        <p:spPr>
          <a:xfrm>
            <a:off x="110362" y="2699619"/>
            <a:ext cx="5770179" cy="3111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Unconditional Election is unjust because it means God chooses to NOT save most people.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B01446-7C92-44B7-9DA7-41DA8DAA5C2F}"/>
              </a:ext>
            </a:extLst>
          </p:cNvPr>
          <p:cNvSpPr txBox="1">
            <a:spLocks/>
          </p:cNvSpPr>
          <p:nvPr/>
        </p:nvSpPr>
        <p:spPr>
          <a:xfrm>
            <a:off x="167098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ED21DB-E7E6-4052-89E8-6AE11BCE2D22}"/>
              </a:ext>
            </a:extLst>
          </p:cNvPr>
          <p:cNvSpPr txBox="1">
            <a:spLocks/>
          </p:cNvSpPr>
          <p:nvPr/>
        </p:nvSpPr>
        <p:spPr>
          <a:xfrm>
            <a:off x="7703020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err="1">
                <a:latin typeface="Batang" panose="02030600000101010101" pitchFamily="18" charset="-127"/>
                <a:ea typeface="Batang" panose="02030600000101010101" pitchFamily="18" charset="-127"/>
              </a:rPr>
              <a:t>Provisionism</a:t>
            </a:r>
            <a:endParaRPr lang="en-US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C75D8D-09B3-47E0-A820-E7374A4CC5A9}"/>
              </a:ext>
            </a:extLst>
          </p:cNvPr>
          <p:cNvCxnSpPr/>
          <p:nvPr/>
        </p:nvCxnSpPr>
        <p:spPr>
          <a:xfrm>
            <a:off x="6096000" y="3041997"/>
            <a:ext cx="0" cy="28346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C99CAB4-B3F4-44F5-ADEE-043F44C09BE7}"/>
              </a:ext>
            </a:extLst>
          </p:cNvPr>
          <p:cNvSpPr txBox="1">
            <a:spLocks/>
          </p:cNvSpPr>
          <p:nvPr/>
        </p:nvSpPr>
        <p:spPr>
          <a:xfrm>
            <a:off x="6095997" y="3041997"/>
            <a:ext cx="5990951" cy="2834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“Righteousness apart from the law” (3:21) is unjust because it means Israel doesn’t have a special standing with God. 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96EB525-F961-4B90-9CA2-F2304D52CE43}"/>
              </a:ext>
            </a:extLst>
          </p:cNvPr>
          <p:cNvSpPr txBox="1">
            <a:spLocks/>
          </p:cNvSpPr>
          <p:nvPr/>
        </p:nvSpPr>
        <p:spPr>
          <a:xfrm>
            <a:off x="7703020" y="6136619"/>
            <a:ext cx="2810504" cy="638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(Romans 3)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2BF653C4-8DE2-4FA2-B4C5-012208340AF5}"/>
              </a:ext>
            </a:extLst>
          </p:cNvPr>
          <p:cNvSpPr txBox="1">
            <a:spLocks/>
          </p:cNvSpPr>
          <p:nvPr/>
        </p:nvSpPr>
        <p:spPr>
          <a:xfrm>
            <a:off x="167098" y="2164916"/>
            <a:ext cx="5770179" cy="1069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A Reprobate Human: 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B9CF8FC5-4002-4A56-AD8F-BE24E627053F}"/>
              </a:ext>
            </a:extLst>
          </p:cNvPr>
          <p:cNvSpPr txBox="1">
            <a:spLocks/>
          </p:cNvSpPr>
          <p:nvPr/>
        </p:nvSpPr>
        <p:spPr>
          <a:xfrm>
            <a:off x="6206385" y="2164916"/>
            <a:ext cx="5770179" cy="1069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Paul’s Israelite Kin: </a:t>
            </a:r>
          </a:p>
        </p:txBody>
      </p:sp>
    </p:spTree>
    <p:extLst>
      <p:ext uri="{BB962C8B-B14F-4D97-AF65-F5344CB8AC3E}">
        <p14:creationId xmlns:p14="http://schemas.microsoft.com/office/powerpoint/2010/main" val="1790825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0219C-DCA6-4AAA-A8A3-F462A187A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0" y="1433672"/>
            <a:ext cx="11029615" cy="1995328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By no means!</a:t>
            </a:r>
            <a:r>
              <a:rPr lang="en-US" sz="4800" b="1" baseline="300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15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For he says to Moses, “I will have mercy on whom I have mercy…”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88D6154-F5F0-4C6F-B99A-E576A150E49E}"/>
              </a:ext>
            </a:extLst>
          </p:cNvPr>
          <p:cNvSpPr txBox="1">
            <a:spLocks/>
          </p:cNvSpPr>
          <p:nvPr/>
        </p:nvSpPr>
        <p:spPr>
          <a:xfrm>
            <a:off x="581190" y="728788"/>
            <a:ext cx="11029616" cy="837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>
                <a:latin typeface="Bebas Neue Bold" panose="020B0606020202050201" pitchFamily="34" charset="0"/>
              </a:rPr>
              <a:t>Section 3: </a:t>
            </a:r>
            <a:r>
              <a:rPr lang="en-US" sz="4800">
                <a:latin typeface="Bebas Neue Book" panose="00000500000000000000" pitchFamily="50" charset="0"/>
              </a:rPr>
              <a:t>Verses 14-18</a:t>
            </a:r>
            <a:endParaRPr lang="en-US" sz="4800" dirty="0">
              <a:latin typeface="Bebas Neue Book" panose="00000500000000000000" pitchFamily="50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54107B-550B-4071-BAF3-99FA698861B1}"/>
              </a:ext>
            </a:extLst>
          </p:cNvPr>
          <p:cNvSpPr txBox="1">
            <a:spLocks/>
          </p:cNvSpPr>
          <p:nvPr/>
        </p:nvSpPr>
        <p:spPr>
          <a:xfrm>
            <a:off x="167098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F29341-CA49-410E-936D-E0813968ED86}"/>
              </a:ext>
            </a:extLst>
          </p:cNvPr>
          <p:cNvSpPr txBox="1">
            <a:spLocks/>
          </p:cNvSpPr>
          <p:nvPr/>
        </p:nvSpPr>
        <p:spPr>
          <a:xfrm>
            <a:off x="7703020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err="1">
                <a:latin typeface="Batang" panose="02030600000101010101" pitchFamily="18" charset="-127"/>
                <a:ea typeface="Batang" panose="02030600000101010101" pitchFamily="18" charset="-127"/>
              </a:rPr>
              <a:t>Provisionism</a:t>
            </a:r>
            <a:endParaRPr lang="en-US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D49C283-ADB4-4D15-AA3A-2DA3317D2269}"/>
              </a:ext>
            </a:extLst>
          </p:cNvPr>
          <p:cNvSpPr txBox="1">
            <a:spLocks/>
          </p:cNvSpPr>
          <p:nvPr/>
        </p:nvSpPr>
        <p:spPr>
          <a:xfrm>
            <a:off x="581190" y="3295997"/>
            <a:ext cx="11029615" cy="837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(Exodus 33:19)</a:t>
            </a:r>
          </a:p>
        </p:txBody>
      </p:sp>
    </p:spTree>
    <p:extLst>
      <p:ext uri="{BB962C8B-B14F-4D97-AF65-F5344CB8AC3E}">
        <p14:creationId xmlns:p14="http://schemas.microsoft.com/office/powerpoint/2010/main" val="2021754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0219C-DCA6-4AAA-A8A3-F462A187A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0" y="1433672"/>
            <a:ext cx="11029615" cy="1995328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By no means!</a:t>
            </a:r>
            <a:r>
              <a:rPr lang="en-US" sz="4800" b="1" baseline="300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15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For he says to Moses, “I will have mercy on whom I have mercy…”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FE34524-36F2-4632-8862-5161093B8225}"/>
              </a:ext>
            </a:extLst>
          </p:cNvPr>
          <p:cNvSpPr txBox="1">
            <a:spLocks/>
          </p:cNvSpPr>
          <p:nvPr/>
        </p:nvSpPr>
        <p:spPr>
          <a:xfrm>
            <a:off x="149219" y="4176374"/>
            <a:ext cx="5533693" cy="2266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God is not obligated to show mercy to everything he creates.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8FB002-D909-4534-B5B9-6CDD44404E82}"/>
              </a:ext>
            </a:extLst>
          </p:cNvPr>
          <p:cNvCxnSpPr>
            <a:cxnSpLocks/>
          </p:cNvCxnSpPr>
          <p:nvPr/>
        </p:nvCxnSpPr>
        <p:spPr>
          <a:xfrm>
            <a:off x="6096000" y="4146331"/>
            <a:ext cx="0" cy="236094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ECDD277-0A4A-49BF-B902-79F517F39BF3}"/>
              </a:ext>
            </a:extLst>
          </p:cNvPr>
          <p:cNvSpPr txBox="1">
            <a:spLocks/>
          </p:cNvSpPr>
          <p:nvPr/>
        </p:nvSpPr>
        <p:spPr>
          <a:xfrm>
            <a:off x="6201049" y="3892311"/>
            <a:ext cx="5990951" cy="2834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God is merciful!</a:t>
            </a:r>
            <a:endParaRPr lang="en-US" sz="2800" dirty="0">
              <a:solidFill>
                <a:schemeClr val="tx1"/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“Don’t begrudge his generosity.”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(Matthew 20:15)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575B118-E247-454A-8786-E6AED54E70F7}"/>
              </a:ext>
            </a:extLst>
          </p:cNvPr>
          <p:cNvSpPr txBox="1">
            <a:spLocks/>
          </p:cNvSpPr>
          <p:nvPr/>
        </p:nvSpPr>
        <p:spPr>
          <a:xfrm>
            <a:off x="4536806" y="3201468"/>
            <a:ext cx="3118381" cy="634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3200" b="1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Meaning: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88D6154-F5F0-4C6F-B99A-E576A150E49E}"/>
              </a:ext>
            </a:extLst>
          </p:cNvPr>
          <p:cNvSpPr txBox="1">
            <a:spLocks/>
          </p:cNvSpPr>
          <p:nvPr/>
        </p:nvSpPr>
        <p:spPr>
          <a:xfrm>
            <a:off x="581190" y="728788"/>
            <a:ext cx="11029616" cy="837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>
                <a:latin typeface="Bebas Neue Bold" panose="020B0606020202050201" pitchFamily="34" charset="0"/>
              </a:rPr>
              <a:t>Section 3: </a:t>
            </a:r>
            <a:r>
              <a:rPr lang="en-US" sz="4800">
                <a:latin typeface="Bebas Neue Book" panose="00000500000000000000" pitchFamily="50" charset="0"/>
              </a:rPr>
              <a:t>Verses 14-18</a:t>
            </a:r>
            <a:endParaRPr lang="en-US" sz="4800" dirty="0">
              <a:latin typeface="Bebas Neue Book" panose="00000500000000000000" pitchFamily="50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54107B-550B-4071-BAF3-99FA698861B1}"/>
              </a:ext>
            </a:extLst>
          </p:cNvPr>
          <p:cNvSpPr txBox="1">
            <a:spLocks/>
          </p:cNvSpPr>
          <p:nvPr/>
        </p:nvSpPr>
        <p:spPr>
          <a:xfrm>
            <a:off x="167098" y="-23131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F29341-CA49-410E-936D-E0813968ED86}"/>
              </a:ext>
            </a:extLst>
          </p:cNvPr>
          <p:cNvSpPr txBox="1">
            <a:spLocks/>
          </p:cNvSpPr>
          <p:nvPr/>
        </p:nvSpPr>
        <p:spPr>
          <a:xfrm>
            <a:off x="7703020" y="-23131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err="1">
                <a:latin typeface="Batang" panose="02030600000101010101" pitchFamily="18" charset="-127"/>
                <a:ea typeface="Batang" panose="02030600000101010101" pitchFamily="18" charset="-127"/>
              </a:rPr>
              <a:t>Provisionism</a:t>
            </a:r>
            <a:endParaRPr lang="en-US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4584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0219C-DCA6-4AAA-A8A3-F462A187A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0" y="1433672"/>
            <a:ext cx="11029615" cy="19953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baseline="300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15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So then </a:t>
            </a:r>
            <a:r>
              <a:rPr lang="en-US" sz="4800" b="1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it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depends not on human will or exertion, but on God who has mercy.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83F42F8-870E-4EBC-BD84-D309EF2B861A}"/>
              </a:ext>
            </a:extLst>
          </p:cNvPr>
          <p:cNvSpPr txBox="1">
            <a:spLocks/>
          </p:cNvSpPr>
          <p:nvPr/>
        </p:nvSpPr>
        <p:spPr>
          <a:xfrm>
            <a:off x="581190" y="728788"/>
            <a:ext cx="11029616" cy="837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>
                <a:latin typeface="Bebas Neue Bold" panose="020B0606020202050201" pitchFamily="34" charset="0"/>
              </a:rPr>
              <a:t>Section 3: </a:t>
            </a:r>
            <a:r>
              <a:rPr lang="en-US" sz="4800">
                <a:latin typeface="Bebas Neue Book" panose="00000500000000000000" pitchFamily="50" charset="0"/>
              </a:rPr>
              <a:t>Verses 14-18</a:t>
            </a:r>
            <a:endParaRPr lang="en-US" sz="4800" dirty="0">
              <a:latin typeface="Bebas Neue Book" panose="00000500000000000000" pitchFamily="50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1721F5-EB25-48B2-9762-F9E4445F8627}"/>
              </a:ext>
            </a:extLst>
          </p:cNvPr>
          <p:cNvSpPr txBox="1">
            <a:spLocks/>
          </p:cNvSpPr>
          <p:nvPr/>
        </p:nvSpPr>
        <p:spPr>
          <a:xfrm>
            <a:off x="167098" y="-23131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126FE7-32F0-43DB-9454-C84D8EC92FCD}"/>
              </a:ext>
            </a:extLst>
          </p:cNvPr>
          <p:cNvSpPr txBox="1">
            <a:spLocks/>
          </p:cNvSpPr>
          <p:nvPr/>
        </p:nvSpPr>
        <p:spPr>
          <a:xfrm>
            <a:off x="7703020" y="-23131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err="1">
                <a:latin typeface="Batang" panose="02030600000101010101" pitchFamily="18" charset="-127"/>
                <a:ea typeface="Batang" panose="02030600000101010101" pitchFamily="18" charset="-127"/>
              </a:rPr>
              <a:t>Provisionism</a:t>
            </a:r>
            <a:endParaRPr lang="en-US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3317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0219C-DCA6-4AAA-A8A3-F462A187A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0" y="1433672"/>
            <a:ext cx="11029615" cy="19953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baseline="300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15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So then </a:t>
            </a:r>
            <a:r>
              <a:rPr lang="en-US" sz="4800" b="1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it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depends not on human will or exertion, but on God who has mercy. 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FE34524-36F2-4632-8862-5161093B8225}"/>
              </a:ext>
            </a:extLst>
          </p:cNvPr>
          <p:cNvSpPr txBox="1">
            <a:spLocks/>
          </p:cNvSpPr>
          <p:nvPr/>
        </p:nvSpPr>
        <p:spPr>
          <a:xfrm>
            <a:off x="149219" y="4176374"/>
            <a:ext cx="5533693" cy="2266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The ability and choice to believe in God.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8FB002-D909-4534-B5B9-6CDD44404E82}"/>
              </a:ext>
            </a:extLst>
          </p:cNvPr>
          <p:cNvCxnSpPr>
            <a:cxnSpLocks/>
          </p:cNvCxnSpPr>
          <p:nvPr/>
        </p:nvCxnSpPr>
        <p:spPr>
          <a:xfrm>
            <a:off x="6096000" y="4113484"/>
            <a:ext cx="0" cy="232941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ECDD277-0A4A-49BF-B902-79F517F39BF3}"/>
              </a:ext>
            </a:extLst>
          </p:cNvPr>
          <p:cNvSpPr txBox="1">
            <a:spLocks/>
          </p:cNvSpPr>
          <p:nvPr/>
        </p:nvSpPr>
        <p:spPr>
          <a:xfrm>
            <a:off x="6201049" y="3892311"/>
            <a:ext cx="5990951" cy="2834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Salvation.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Right standing with God.</a:t>
            </a:r>
            <a:endParaRPr lang="en-US" sz="2800" dirty="0">
              <a:solidFill>
                <a:schemeClr val="tx1"/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575B118-E247-454A-8786-E6AED54E70F7}"/>
              </a:ext>
            </a:extLst>
          </p:cNvPr>
          <p:cNvSpPr txBox="1">
            <a:spLocks/>
          </p:cNvSpPr>
          <p:nvPr/>
        </p:nvSpPr>
        <p:spPr>
          <a:xfrm>
            <a:off x="4615636" y="3154170"/>
            <a:ext cx="3118381" cy="974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4800" b="1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it: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83F42F8-870E-4EBC-BD84-D309EF2B861A}"/>
              </a:ext>
            </a:extLst>
          </p:cNvPr>
          <p:cNvSpPr txBox="1">
            <a:spLocks/>
          </p:cNvSpPr>
          <p:nvPr/>
        </p:nvSpPr>
        <p:spPr>
          <a:xfrm>
            <a:off x="581190" y="728788"/>
            <a:ext cx="11029616" cy="837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>
                <a:latin typeface="Bebas Neue Bold" panose="020B0606020202050201" pitchFamily="34" charset="0"/>
              </a:rPr>
              <a:t>Section 3: </a:t>
            </a:r>
            <a:r>
              <a:rPr lang="en-US" sz="4800">
                <a:latin typeface="Bebas Neue Book" panose="00000500000000000000" pitchFamily="50" charset="0"/>
              </a:rPr>
              <a:t>Verses 14-18</a:t>
            </a:r>
            <a:endParaRPr lang="en-US" sz="4800" dirty="0">
              <a:latin typeface="Bebas Neue Book" panose="00000500000000000000" pitchFamily="50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9E5C22-7865-4D7B-B406-3917004A8F7D}"/>
              </a:ext>
            </a:extLst>
          </p:cNvPr>
          <p:cNvSpPr txBox="1">
            <a:spLocks/>
          </p:cNvSpPr>
          <p:nvPr/>
        </p:nvSpPr>
        <p:spPr>
          <a:xfrm>
            <a:off x="167098" y="-23131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AD02A6-B647-4E8D-8FB4-7EF11506BFA5}"/>
              </a:ext>
            </a:extLst>
          </p:cNvPr>
          <p:cNvSpPr txBox="1">
            <a:spLocks/>
          </p:cNvSpPr>
          <p:nvPr/>
        </p:nvSpPr>
        <p:spPr>
          <a:xfrm>
            <a:off x="7703020" y="-23131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err="1">
                <a:latin typeface="Batang" panose="02030600000101010101" pitchFamily="18" charset="-127"/>
                <a:ea typeface="Batang" panose="02030600000101010101" pitchFamily="18" charset="-127"/>
              </a:rPr>
              <a:t>Provisionism</a:t>
            </a:r>
            <a:endParaRPr lang="en-US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6356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99D2B4E-E8ED-4116-8196-7300D4009538}"/>
              </a:ext>
            </a:extLst>
          </p:cNvPr>
          <p:cNvSpPr txBox="1">
            <a:spLocks/>
          </p:cNvSpPr>
          <p:nvPr/>
        </p:nvSpPr>
        <p:spPr>
          <a:xfrm>
            <a:off x="581190" y="728788"/>
            <a:ext cx="11029616" cy="837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>
                <a:latin typeface="Bebas Neue Bold" panose="020B0606020202050201" pitchFamily="34" charset="0"/>
              </a:rPr>
              <a:t>Section 3: </a:t>
            </a:r>
            <a:r>
              <a:rPr lang="en-US" sz="4800">
                <a:latin typeface="Bebas Neue Book" panose="00000500000000000000" pitchFamily="50" charset="0"/>
              </a:rPr>
              <a:t>Verses 14-18</a:t>
            </a:r>
            <a:endParaRPr lang="en-US" sz="4800" dirty="0">
              <a:latin typeface="Bebas Neue Book" panose="00000500000000000000" pitchFamily="50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BB86678-A12D-4C09-B160-F2E8DD34AEEA}"/>
              </a:ext>
            </a:extLst>
          </p:cNvPr>
          <p:cNvSpPr txBox="1">
            <a:spLocks/>
          </p:cNvSpPr>
          <p:nvPr/>
        </p:nvSpPr>
        <p:spPr>
          <a:xfrm>
            <a:off x="581191" y="1775200"/>
            <a:ext cx="11029615" cy="1995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baseline="30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18 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 then he has mercy on whomever he wills and he hardens whomever he wills. </a:t>
            </a:r>
            <a:endParaRPr lang="en-US" sz="13800" dirty="0">
              <a:solidFill>
                <a:schemeClr val="accent2"/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FA3E2C4-CE9B-4150-B11C-0774EC8E6188}"/>
              </a:ext>
            </a:extLst>
          </p:cNvPr>
          <p:cNvSpPr txBox="1">
            <a:spLocks/>
          </p:cNvSpPr>
          <p:nvPr/>
        </p:nvSpPr>
        <p:spPr>
          <a:xfrm>
            <a:off x="581190" y="3770528"/>
            <a:ext cx="11029615" cy="1995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Example: hardened Pharaoh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CB1A2F-AF8A-4814-8A12-427204E012C7}"/>
              </a:ext>
            </a:extLst>
          </p:cNvPr>
          <p:cNvSpPr txBox="1">
            <a:spLocks/>
          </p:cNvSpPr>
          <p:nvPr/>
        </p:nvSpPr>
        <p:spPr>
          <a:xfrm>
            <a:off x="167098" y="-23131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313E02-FD2C-44C7-B240-40C059908963}"/>
              </a:ext>
            </a:extLst>
          </p:cNvPr>
          <p:cNvSpPr txBox="1">
            <a:spLocks/>
          </p:cNvSpPr>
          <p:nvPr/>
        </p:nvSpPr>
        <p:spPr>
          <a:xfrm>
            <a:off x="7703020" y="-23131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err="1">
                <a:latin typeface="Batang" panose="02030600000101010101" pitchFamily="18" charset="-127"/>
                <a:ea typeface="Batang" panose="02030600000101010101" pitchFamily="18" charset="-127"/>
              </a:rPr>
              <a:t>Provisionism</a:t>
            </a:r>
            <a:endParaRPr lang="en-US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2467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83F42F8-870E-4EBC-BD84-D309EF2B861A}"/>
              </a:ext>
            </a:extLst>
          </p:cNvPr>
          <p:cNvSpPr txBox="1">
            <a:spLocks/>
          </p:cNvSpPr>
          <p:nvPr/>
        </p:nvSpPr>
        <p:spPr>
          <a:xfrm>
            <a:off x="581190" y="728788"/>
            <a:ext cx="11029616" cy="837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ebas Neue Bold" panose="020B0606020202050201" pitchFamily="34" charset="0"/>
              </a:rPr>
              <a:t>Section 4: </a:t>
            </a:r>
            <a:r>
              <a:rPr lang="en-US" sz="4800" dirty="0">
                <a:latin typeface="Bebas Neue Book" panose="00000500000000000000" pitchFamily="50" charset="0"/>
              </a:rPr>
              <a:t>Verses 19-29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DB430D-9BBD-493A-8631-A591A2FDBB5D}"/>
              </a:ext>
            </a:extLst>
          </p:cNvPr>
          <p:cNvSpPr txBox="1">
            <a:spLocks/>
          </p:cNvSpPr>
          <p:nvPr/>
        </p:nvSpPr>
        <p:spPr>
          <a:xfrm>
            <a:off x="581190" y="2290915"/>
            <a:ext cx="5278836" cy="2648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100" b="1" dirty="0">
                <a:latin typeface="Segoe UI" panose="020B0502040204020203" pitchFamily="34" charset="0"/>
                <a:cs typeface="Segoe UI" panose="020B0502040204020203" pitchFamily="34" charset="0"/>
              </a:rPr>
              <a:t>Theme: </a:t>
            </a:r>
          </a:p>
          <a:p>
            <a:pPr algn="ctr"/>
            <a:r>
              <a:rPr lang="en-US" sz="6100" dirty="0">
                <a:latin typeface="Segoe UI" panose="020B0502040204020203" pitchFamily="34" charset="0"/>
                <a:cs typeface="Segoe UI" panose="020B0502040204020203" pitchFamily="34" charset="0"/>
              </a:rPr>
              <a:t>God’s Sovereignty</a:t>
            </a:r>
          </a:p>
          <a:p>
            <a:pPr algn="ctr"/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(continued)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257A10-FCC8-4CFC-8F72-80CAB8DB2A4C}"/>
              </a:ext>
            </a:extLst>
          </p:cNvPr>
          <p:cNvSpPr txBox="1">
            <a:spLocks/>
          </p:cNvSpPr>
          <p:nvPr/>
        </p:nvSpPr>
        <p:spPr>
          <a:xfrm>
            <a:off x="167098" y="-23131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D1D89C-B194-46B2-B469-D5B375EFD8FA}"/>
              </a:ext>
            </a:extLst>
          </p:cNvPr>
          <p:cNvSpPr txBox="1">
            <a:spLocks/>
          </p:cNvSpPr>
          <p:nvPr/>
        </p:nvSpPr>
        <p:spPr>
          <a:xfrm>
            <a:off x="7703020" y="-23131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err="1">
                <a:latin typeface="Batang" panose="02030600000101010101" pitchFamily="18" charset="-127"/>
                <a:ea typeface="Batang" panose="02030600000101010101" pitchFamily="18" charset="-127"/>
              </a:rPr>
              <a:t>Provisionism</a:t>
            </a:r>
            <a:endParaRPr lang="en-US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FBDBDA-730D-4A9D-874A-557503B2754A}"/>
              </a:ext>
            </a:extLst>
          </p:cNvPr>
          <p:cNvCxnSpPr>
            <a:cxnSpLocks/>
          </p:cNvCxnSpPr>
          <p:nvPr/>
        </p:nvCxnSpPr>
        <p:spPr>
          <a:xfrm>
            <a:off x="6322142" y="2610134"/>
            <a:ext cx="0" cy="232941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524829D2-C8B3-436F-8DF1-D462FA8E10DA}"/>
              </a:ext>
            </a:extLst>
          </p:cNvPr>
          <p:cNvSpPr txBox="1">
            <a:spLocks/>
          </p:cNvSpPr>
          <p:nvPr/>
        </p:nvSpPr>
        <p:spPr>
          <a:xfrm>
            <a:off x="6200326" y="1798331"/>
            <a:ext cx="5686874" cy="31412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100" b="1" dirty="0">
                <a:latin typeface="Segoe UI" panose="020B0502040204020203" pitchFamily="34" charset="0"/>
                <a:cs typeface="Segoe UI" panose="020B0502040204020203" pitchFamily="34" charset="0"/>
              </a:rPr>
              <a:t>Theme: </a:t>
            </a:r>
          </a:p>
          <a:p>
            <a:pPr algn="ctr"/>
            <a:r>
              <a:rPr lang="en-US" sz="6100" dirty="0">
                <a:latin typeface="Segoe UI" panose="020B0502040204020203" pitchFamily="34" charset="0"/>
                <a:cs typeface="Segoe UI" panose="020B0502040204020203" pitchFamily="34" charset="0"/>
              </a:rPr>
              <a:t>God’s use of people who Love Him or Hate Him</a:t>
            </a:r>
            <a:endParaRPr lang="en-US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69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0219C-DCA6-4AAA-A8A3-F462A187A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929175"/>
            <a:ext cx="11029615" cy="441533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baseline="300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19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You will say to me then, “Why does he still find fault? For who can resist his will?</a:t>
            </a:r>
            <a:endParaRPr lang="en-US" sz="4800" b="1" dirty="0">
              <a:solidFill>
                <a:schemeClr val="accent2"/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83F42F8-870E-4EBC-BD84-D309EF2B861A}"/>
              </a:ext>
            </a:extLst>
          </p:cNvPr>
          <p:cNvSpPr txBox="1">
            <a:spLocks/>
          </p:cNvSpPr>
          <p:nvPr/>
        </p:nvSpPr>
        <p:spPr>
          <a:xfrm>
            <a:off x="581190" y="728788"/>
            <a:ext cx="11029616" cy="837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ebas Neue Bold" panose="020B0606020202050201" pitchFamily="34" charset="0"/>
              </a:rPr>
              <a:t>Section 4: </a:t>
            </a:r>
            <a:r>
              <a:rPr lang="en-US" sz="4800" dirty="0">
                <a:latin typeface="Bebas Neue Book" panose="00000500000000000000" pitchFamily="50" charset="0"/>
              </a:rPr>
              <a:t>Verses 19-29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97372B-5168-4A9A-8A0A-1306058DCFAB}"/>
              </a:ext>
            </a:extLst>
          </p:cNvPr>
          <p:cNvSpPr txBox="1">
            <a:spLocks/>
          </p:cNvSpPr>
          <p:nvPr/>
        </p:nvSpPr>
        <p:spPr>
          <a:xfrm>
            <a:off x="167098" y="-23131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83558C-791F-437B-85B0-3F714AAEC5F1}"/>
              </a:ext>
            </a:extLst>
          </p:cNvPr>
          <p:cNvSpPr txBox="1">
            <a:spLocks/>
          </p:cNvSpPr>
          <p:nvPr/>
        </p:nvSpPr>
        <p:spPr>
          <a:xfrm>
            <a:off x="7703020" y="-23131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err="1">
                <a:latin typeface="Batang" panose="02030600000101010101" pitchFamily="18" charset="-127"/>
                <a:ea typeface="Batang" panose="02030600000101010101" pitchFamily="18" charset="-127"/>
              </a:rPr>
              <a:t>Provisionism</a:t>
            </a:r>
            <a:endParaRPr lang="en-US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708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0" y="728788"/>
            <a:ext cx="11029616" cy="83788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Bebas Neue Bold" panose="020B0606020202050201" pitchFamily="34" charset="0"/>
              </a:rPr>
              <a:t>Section 1: </a:t>
            </a:r>
            <a:r>
              <a:rPr lang="en-US" sz="4800" dirty="0">
                <a:latin typeface="Bebas Neue Book" panose="00000500000000000000" pitchFamily="50" charset="0"/>
              </a:rPr>
              <a:t>Verses 1-5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381278-D846-47E0-8657-8104B96A3BEA}"/>
              </a:ext>
            </a:extLst>
          </p:cNvPr>
          <p:cNvSpPr txBox="1">
            <a:spLocks/>
          </p:cNvSpPr>
          <p:nvPr/>
        </p:nvSpPr>
        <p:spPr>
          <a:xfrm>
            <a:off x="3935057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2D74E3-DED2-4B7E-B76C-26E566177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905816"/>
            <a:ext cx="11029615" cy="37314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baseline="300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3 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For I could wish that I myself were accursed and cut off from Christ for the sake of my brothers, my kinsman according to the flesh.</a:t>
            </a:r>
          </a:p>
        </p:txBody>
      </p:sp>
    </p:spTree>
    <p:extLst>
      <p:ext uri="{BB962C8B-B14F-4D97-AF65-F5344CB8AC3E}">
        <p14:creationId xmlns:p14="http://schemas.microsoft.com/office/powerpoint/2010/main" val="1728967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83F42F8-870E-4EBC-BD84-D309EF2B861A}"/>
              </a:ext>
            </a:extLst>
          </p:cNvPr>
          <p:cNvSpPr txBox="1">
            <a:spLocks/>
          </p:cNvSpPr>
          <p:nvPr/>
        </p:nvSpPr>
        <p:spPr>
          <a:xfrm>
            <a:off x="581190" y="728788"/>
            <a:ext cx="11029616" cy="837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ebas Neue Bold" panose="020B0606020202050201" pitchFamily="34" charset="0"/>
              </a:rPr>
              <a:t>Section 4: </a:t>
            </a:r>
            <a:r>
              <a:rPr lang="en-US" sz="4800" dirty="0">
                <a:latin typeface="Bebas Neue Book" panose="00000500000000000000" pitchFamily="50" charset="0"/>
              </a:rPr>
              <a:t>Verses 19-29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C39E07D-2BDC-439C-8DBA-86A89A936FDC}"/>
              </a:ext>
            </a:extLst>
          </p:cNvPr>
          <p:cNvSpPr txBox="1">
            <a:spLocks/>
          </p:cNvSpPr>
          <p:nvPr/>
        </p:nvSpPr>
        <p:spPr>
          <a:xfrm>
            <a:off x="457259" y="3010181"/>
            <a:ext cx="5533693" cy="2266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A person predestined by God for damnation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24ACC5-BA82-4CD6-8151-E14E9294DD0D}"/>
              </a:ext>
            </a:extLst>
          </p:cNvPr>
          <p:cNvCxnSpPr>
            <a:cxnSpLocks/>
          </p:cNvCxnSpPr>
          <p:nvPr/>
        </p:nvCxnSpPr>
        <p:spPr>
          <a:xfrm>
            <a:off x="6180027" y="3011669"/>
            <a:ext cx="0" cy="232941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E4F2425-CB99-40EC-94D4-5C752E169FD0}"/>
              </a:ext>
            </a:extLst>
          </p:cNvPr>
          <p:cNvSpPr txBox="1">
            <a:spLocks/>
          </p:cNvSpPr>
          <p:nvPr/>
        </p:nvSpPr>
        <p:spPr>
          <a:xfrm>
            <a:off x="6201049" y="2899097"/>
            <a:ext cx="5990951" cy="2834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A hardened Israelite who opposed Christ as the Messiah.</a:t>
            </a:r>
            <a:endParaRPr lang="en-US" sz="2800" dirty="0">
              <a:solidFill>
                <a:schemeClr val="tx1"/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ADA9A56-08A9-4C72-AF64-4F1EEED2D3DF}"/>
              </a:ext>
            </a:extLst>
          </p:cNvPr>
          <p:cNvSpPr txBox="1">
            <a:spLocks/>
          </p:cNvSpPr>
          <p:nvPr/>
        </p:nvSpPr>
        <p:spPr>
          <a:xfrm>
            <a:off x="3676737" y="1566675"/>
            <a:ext cx="5048623" cy="974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4800" b="1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Theoretical Questioner: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2FFBC34-2966-4B73-943D-569317AAE33E}"/>
              </a:ext>
            </a:extLst>
          </p:cNvPr>
          <p:cNvSpPr txBox="1">
            <a:spLocks/>
          </p:cNvSpPr>
          <p:nvPr/>
        </p:nvSpPr>
        <p:spPr>
          <a:xfrm>
            <a:off x="167098" y="-23131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2FF18E-CA41-4F08-9371-EA2E33EB1FB6}"/>
              </a:ext>
            </a:extLst>
          </p:cNvPr>
          <p:cNvSpPr txBox="1">
            <a:spLocks/>
          </p:cNvSpPr>
          <p:nvPr/>
        </p:nvSpPr>
        <p:spPr>
          <a:xfrm>
            <a:off x="7703020" y="-23131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err="1">
                <a:latin typeface="Batang" panose="02030600000101010101" pitchFamily="18" charset="-127"/>
                <a:ea typeface="Batang" panose="02030600000101010101" pitchFamily="18" charset="-127"/>
              </a:rPr>
              <a:t>Provisionism</a:t>
            </a:r>
            <a:endParaRPr lang="en-US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093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0219C-DCA6-4AAA-A8A3-F462A187A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89" y="1389695"/>
            <a:ext cx="11029615" cy="280100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baseline="300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19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Has the potter no right over the clay to make out of the same lump one vessel for </a:t>
            </a:r>
            <a:r>
              <a:rPr lang="en-US" sz="4800" b="1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honorable use 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and another for </a:t>
            </a:r>
            <a:r>
              <a:rPr lang="en-US" sz="4800" b="1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dishonorable use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?</a:t>
            </a:r>
            <a:endParaRPr lang="en-US" sz="4800" b="1" dirty="0">
              <a:solidFill>
                <a:schemeClr val="accent2"/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83F42F8-870E-4EBC-BD84-D309EF2B861A}"/>
              </a:ext>
            </a:extLst>
          </p:cNvPr>
          <p:cNvSpPr txBox="1">
            <a:spLocks/>
          </p:cNvSpPr>
          <p:nvPr/>
        </p:nvSpPr>
        <p:spPr>
          <a:xfrm>
            <a:off x="581190" y="728788"/>
            <a:ext cx="11029616" cy="837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ebas Neue Bold" panose="020B0606020202050201" pitchFamily="34" charset="0"/>
              </a:rPr>
              <a:t>Section 4: </a:t>
            </a:r>
            <a:r>
              <a:rPr lang="en-US" sz="4800" dirty="0">
                <a:latin typeface="Bebas Neue Book" panose="00000500000000000000" pitchFamily="50" charset="0"/>
              </a:rPr>
              <a:t>Verses 19-29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25BBC5-1FB9-4C41-926F-048FE1932E8D}"/>
              </a:ext>
            </a:extLst>
          </p:cNvPr>
          <p:cNvSpPr txBox="1">
            <a:spLocks/>
          </p:cNvSpPr>
          <p:nvPr/>
        </p:nvSpPr>
        <p:spPr>
          <a:xfrm>
            <a:off x="167098" y="-23131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D68B050-2193-4F8C-9BC3-C8F67D64665F}"/>
              </a:ext>
            </a:extLst>
          </p:cNvPr>
          <p:cNvSpPr txBox="1">
            <a:spLocks/>
          </p:cNvSpPr>
          <p:nvPr/>
        </p:nvSpPr>
        <p:spPr>
          <a:xfrm>
            <a:off x="7703020" y="-23131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err="1">
                <a:latin typeface="Batang" panose="02030600000101010101" pitchFamily="18" charset="-127"/>
                <a:ea typeface="Batang" panose="02030600000101010101" pitchFamily="18" charset="-127"/>
              </a:rPr>
              <a:t>Provisionism</a:t>
            </a:r>
            <a:endParaRPr lang="en-US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8114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0219C-DCA6-4AAA-A8A3-F462A187A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89" y="1389695"/>
            <a:ext cx="11029615" cy="280100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baseline="300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19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Has the potter no right over the clay to make out of the same lump one vessel for </a:t>
            </a:r>
            <a:r>
              <a:rPr lang="en-US" sz="4800" b="1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honorable use 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and another for </a:t>
            </a:r>
            <a:r>
              <a:rPr lang="en-US" sz="4800" b="1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dishonorable use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?</a:t>
            </a:r>
            <a:endParaRPr lang="en-US" sz="4800" b="1" dirty="0">
              <a:solidFill>
                <a:schemeClr val="accent2"/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83F42F8-870E-4EBC-BD84-D309EF2B861A}"/>
              </a:ext>
            </a:extLst>
          </p:cNvPr>
          <p:cNvSpPr txBox="1">
            <a:spLocks/>
          </p:cNvSpPr>
          <p:nvPr/>
        </p:nvSpPr>
        <p:spPr>
          <a:xfrm>
            <a:off x="581190" y="728788"/>
            <a:ext cx="11029616" cy="837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ebas Neue Bold" panose="020B0606020202050201" pitchFamily="34" charset="0"/>
              </a:rPr>
              <a:t>Section 4: </a:t>
            </a:r>
            <a:r>
              <a:rPr lang="en-US" sz="4800" dirty="0">
                <a:latin typeface="Bebas Neue Book" panose="00000500000000000000" pitchFamily="50" charset="0"/>
              </a:rPr>
              <a:t>Verses 19-29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F68FB9C-6606-4CD2-8BB0-C0D5797C9172}"/>
              </a:ext>
            </a:extLst>
          </p:cNvPr>
          <p:cNvSpPr txBox="1">
            <a:spLocks/>
          </p:cNvSpPr>
          <p:nvPr/>
        </p:nvSpPr>
        <p:spPr>
          <a:xfrm>
            <a:off x="581187" y="3940277"/>
            <a:ext cx="4999803" cy="2801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3600" b="1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honorable use:</a:t>
            </a:r>
            <a:r>
              <a:rPr lang="en-US" sz="36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salvation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3600" b="1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dishonorable use: </a:t>
            </a:r>
            <a:r>
              <a:rPr lang="en-US" sz="36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damnation</a:t>
            </a:r>
            <a:endParaRPr lang="en-US" sz="3600" b="1" dirty="0">
              <a:solidFill>
                <a:schemeClr val="tx1"/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B6234E-A4FE-4B2E-8015-385EC6A7CDFD}"/>
              </a:ext>
            </a:extLst>
          </p:cNvPr>
          <p:cNvCxnSpPr>
            <a:cxnSpLocks/>
          </p:cNvCxnSpPr>
          <p:nvPr/>
        </p:nvCxnSpPr>
        <p:spPr>
          <a:xfrm>
            <a:off x="6159006" y="4335972"/>
            <a:ext cx="0" cy="232941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611E01B-A231-469F-AC45-F7340BF74ED1}"/>
              </a:ext>
            </a:extLst>
          </p:cNvPr>
          <p:cNvSpPr txBox="1">
            <a:spLocks/>
          </p:cNvSpPr>
          <p:nvPr/>
        </p:nvSpPr>
        <p:spPr>
          <a:xfrm>
            <a:off x="6393408" y="3940277"/>
            <a:ext cx="4999803" cy="2801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3600" b="1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honorable use:</a:t>
            </a:r>
            <a:r>
              <a:rPr lang="en-US" sz="36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“approved workmen”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(2 Timothy 2)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3600" b="1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dishonorable use: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36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ex. Christ’s crucifixion </a:t>
            </a:r>
            <a:endParaRPr lang="en-US" sz="3600" b="1" dirty="0">
              <a:solidFill>
                <a:schemeClr val="tx1"/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25BBC5-1FB9-4C41-926F-048FE1932E8D}"/>
              </a:ext>
            </a:extLst>
          </p:cNvPr>
          <p:cNvSpPr txBox="1">
            <a:spLocks/>
          </p:cNvSpPr>
          <p:nvPr/>
        </p:nvSpPr>
        <p:spPr>
          <a:xfrm>
            <a:off x="167098" y="-23131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D68B050-2193-4F8C-9BC3-C8F67D64665F}"/>
              </a:ext>
            </a:extLst>
          </p:cNvPr>
          <p:cNvSpPr txBox="1">
            <a:spLocks/>
          </p:cNvSpPr>
          <p:nvPr/>
        </p:nvSpPr>
        <p:spPr>
          <a:xfrm>
            <a:off x="7703020" y="-23131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err="1">
                <a:latin typeface="Batang" panose="02030600000101010101" pitchFamily="18" charset="-127"/>
                <a:ea typeface="Batang" panose="02030600000101010101" pitchFamily="18" charset="-127"/>
              </a:rPr>
              <a:t>Provisionism</a:t>
            </a:r>
            <a:endParaRPr lang="en-US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2167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83F42F8-870E-4EBC-BD84-D309EF2B861A}"/>
              </a:ext>
            </a:extLst>
          </p:cNvPr>
          <p:cNvSpPr txBox="1">
            <a:spLocks/>
          </p:cNvSpPr>
          <p:nvPr/>
        </p:nvSpPr>
        <p:spPr>
          <a:xfrm>
            <a:off x="581190" y="728788"/>
            <a:ext cx="11029616" cy="837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ebas Neue Bold" panose="020B0606020202050201" pitchFamily="34" charset="0"/>
              </a:rPr>
              <a:t>Section 5: </a:t>
            </a:r>
            <a:r>
              <a:rPr lang="en-US" sz="4800" dirty="0">
                <a:latin typeface="Bebas Neue Book" panose="00000500000000000000" pitchFamily="50" charset="0"/>
              </a:rPr>
              <a:t>Verses 30-33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E80EA0-FD2F-4CC9-98CC-D390FE0475C3}"/>
              </a:ext>
            </a:extLst>
          </p:cNvPr>
          <p:cNvSpPr txBox="1">
            <a:spLocks/>
          </p:cNvSpPr>
          <p:nvPr/>
        </p:nvSpPr>
        <p:spPr>
          <a:xfrm>
            <a:off x="167098" y="2566256"/>
            <a:ext cx="5756549" cy="17254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b="1" dirty="0">
                <a:latin typeface="Segoe UI" panose="020B0502040204020203" pitchFamily="34" charset="0"/>
                <a:cs typeface="Segoe UI" panose="020B0502040204020203" pitchFamily="34" charset="0"/>
              </a:rPr>
              <a:t>Theme: </a:t>
            </a:r>
          </a:p>
          <a:p>
            <a:pPr algn="ctr"/>
            <a:r>
              <a:rPr lang="en-US" sz="6600" dirty="0">
                <a:latin typeface="Segoe UI" panose="020B0502040204020203" pitchFamily="34" charset="0"/>
                <a:cs typeface="Segoe UI" panose="020B0502040204020203" pitchFamily="34" charset="0"/>
              </a:rPr>
              <a:t>Righteousness By Faith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938E0E-7BB6-433E-B9D4-1858AF6D557A}"/>
              </a:ext>
            </a:extLst>
          </p:cNvPr>
          <p:cNvSpPr txBox="1">
            <a:spLocks/>
          </p:cNvSpPr>
          <p:nvPr/>
        </p:nvSpPr>
        <p:spPr>
          <a:xfrm>
            <a:off x="167098" y="-23131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7709C1-83A6-4521-B3FF-632143900091}"/>
              </a:ext>
            </a:extLst>
          </p:cNvPr>
          <p:cNvSpPr txBox="1">
            <a:spLocks/>
          </p:cNvSpPr>
          <p:nvPr/>
        </p:nvSpPr>
        <p:spPr>
          <a:xfrm>
            <a:off x="7703020" y="-23131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err="1">
                <a:latin typeface="Batang" panose="02030600000101010101" pitchFamily="18" charset="-127"/>
                <a:ea typeface="Batang" panose="02030600000101010101" pitchFamily="18" charset="-127"/>
              </a:rPr>
              <a:t>Provisionism</a:t>
            </a:r>
            <a:endParaRPr lang="en-US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77A1E9-5CE5-4C51-8CB1-96BCAA692130}"/>
              </a:ext>
            </a:extLst>
          </p:cNvPr>
          <p:cNvCxnSpPr>
            <a:cxnSpLocks/>
          </p:cNvCxnSpPr>
          <p:nvPr/>
        </p:nvCxnSpPr>
        <p:spPr>
          <a:xfrm>
            <a:off x="6137985" y="2264295"/>
            <a:ext cx="0" cy="232941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68E738E-A244-47BF-BD54-AC446FA4B090}"/>
              </a:ext>
            </a:extLst>
          </p:cNvPr>
          <p:cNvSpPr txBox="1">
            <a:spLocks/>
          </p:cNvSpPr>
          <p:nvPr/>
        </p:nvSpPr>
        <p:spPr>
          <a:xfrm>
            <a:off x="6137985" y="2562733"/>
            <a:ext cx="5756549" cy="17254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b="1" dirty="0">
                <a:latin typeface="Segoe UI" panose="020B0502040204020203" pitchFamily="34" charset="0"/>
                <a:cs typeface="Segoe UI" panose="020B0502040204020203" pitchFamily="34" charset="0"/>
              </a:rPr>
              <a:t>Theme: </a:t>
            </a:r>
          </a:p>
          <a:p>
            <a:pPr algn="ctr"/>
            <a:r>
              <a:rPr lang="en-US" sz="6600" dirty="0">
                <a:latin typeface="Segoe UI" panose="020B0502040204020203" pitchFamily="34" charset="0"/>
                <a:cs typeface="Segoe UI" panose="020B0502040204020203" pitchFamily="34" charset="0"/>
              </a:rPr>
              <a:t>Righteousness By Faith</a:t>
            </a:r>
          </a:p>
        </p:txBody>
      </p:sp>
    </p:spTree>
    <p:extLst>
      <p:ext uri="{BB962C8B-B14F-4D97-AF65-F5344CB8AC3E}">
        <p14:creationId xmlns:p14="http://schemas.microsoft.com/office/powerpoint/2010/main" val="1890641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83F42F8-870E-4EBC-BD84-D309EF2B861A}"/>
              </a:ext>
            </a:extLst>
          </p:cNvPr>
          <p:cNvSpPr txBox="1">
            <a:spLocks/>
          </p:cNvSpPr>
          <p:nvPr/>
        </p:nvSpPr>
        <p:spPr>
          <a:xfrm>
            <a:off x="581190" y="728788"/>
            <a:ext cx="11029616" cy="837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ebas Neue Bold" panose="020B0606020202050201" pitchFamily="34" charset="0"/>
              </a:rPr>
              <a:t>Section 5: </a:t>
            </a:r>
            <a:r>
              <a:rPr lang="en-US" sz="4800" dirty="0">
                <a:latin typeface="Bebas Neue Book" panose="00000500000000000000" pitchFamily="50" charset="0"/>
              </a:rPr>
              <a:t>Verses 30-33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B2019F-137C-4913-BAE6-A2E491EB4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541033"/>
            <a:ext cx="11029615" cy="2339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baseline="30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</a:t>
            </a:r>
            <a:r>
              <a:rPr lang="en-US" sz="4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…Gentiles who did not pursue righteousness have attained it, that is,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a </a:t>
            </a:r>
            <a:r>
              <a:rPr lang="en-US" sz="40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righteousness that is by faith</a:t>
            </a:r>
            <a:r>
              <a:rPr lang="en-US" sz="4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95B907D-3FA4-49F6-A2D0-7FAEF47B75AE}"/>
              </a:ext>
            </a:extLst>
          </p:cNvPr>
          <p:cNvSpPr txBox="1">
            <a:spLocks/>
          </p:cNvSpPr>
          <p:nvPr/>
        </p:nvSpPr>
        <p:spPr>
          <a:xfrm>
            <a:off x="174979" y="2977367"/>
            <a:ext cx="11842037" cy="233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US" sz="4000" b="1" baseline="30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31</a:t>
            </a:r>
            <a:r>
              <a:rPr lang="en-US" sz="4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But Israel…did not succeed in reaching the law… 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76DF785-9296-4871-B298-9FE3F5ACAEB5}"/>
              </a:ext>
            </a:extLst>
          </p:cNvPr>
          <p:cNvSpPr txBox="1">
            <a:spLocks/>
          </p:cNvSpPr>
          <p:nvPr/>
        </p:nvSpPr>
        <p:spPr>
          <a:xfrm>
            <a:off x="174978" y="3975229"/>
            <a:ext cx="11842037" cy="233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chemeClr val="accent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lang="en-US" sz="40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chemeClr val="accent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Because they did not pursue it by </a:t>
            </a:r>
            <a:r>
              <a:rPr lang="en-US" sz="4800" b="1" dirty="0">
                <a:solidFill>
                  <a:schemeClr val="accent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faith</a:t>
            </a:r>
            <a:r>
              <a:rPr lang="en-US" sz="4800" dirty="0">
                <a:solidFill>
                  <a:schemeClr val="accent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endParaRPr lang="en-US" sz="48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chemeClr val="accent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but as if it were based on </a:t>
            </a:r>
            <a:r>
              <a:rPr lang="en-US" sz="4800" b="1" dirty="0">
                <a:solidFill>
                  <a:schemeClr val="accent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works</a:t>
            </a:r>
            <a:r>
              <a:rPr lang="en-US" sz="4800" dirty="0">
                <a:solidFill>
                  <a:schemeClr val="accent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48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93E38E-7957-4419-8ACF-FE3C94D55DAA}"/>
              </a:ext>
            </a:extLst>
          </p:cNvPr>
          <p:cNvSpPr/>
          <p:nvPr/>
        </p:nvSpPr>
        <p:spPr>
          <a:xfrm>
            <a:off x="581190" y="4692877"/>
            <a:ext cx="11260847" cy="188134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4938D3-F626-4069-A6C0-B62DA38DA2FB}"/>
              </a:ext>
            </a:extLst>
          </p:cNvPr>
          <p:cNvSpPr txBox="1">
            <a:spLocks/>
          </p:cNvSpPr>
          <p:nvPr/>
        </p:nvSpPr>
        <p:spPr>
          <a:xfrm>
            <a:off x="167098" y="-23131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D35208-387B-400D-861F-C89015F80FB9}"/>
              </a:ext>
            </a:extLst>
          </p:cNvPr>
          <p:cNvSpPr txBox="1">
            <a:spLocks/>
          </p:cNvSpPr>
          <p:nvPr/>
        </p:nvSpPr>
        <p:spPr>
          <a:xfrm>
            <a:off x="7703020" y="-23131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err="1">
                <a:latin typeface="Batang" panose="02030600000101010101" pitchFamily="18" charset="-127"/>
                <a:ea typeface="Batang" panose="02030600000101010101" pitchFamily="18" charset="-127"/>
              </a:rPr>
              <a:t>Provisionism</a:t>
            </a:r>
            <a:endParaRPr lang="en-US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8201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5454C-1173-4ADA-B756-C378D25B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4286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Application For Us</a:t>
            </a:r>
          </a:p>
        </p:txBody>
      </p:sp>
      <p:pic>
        <p:nvPicPr>
          <p:cNvPr id="1026" name="Picture 2" descr="mosaic fellowship - HRC Ministries">
            <a:extLst>
              <a:ext uri="{FF2B5EF4-FFF2-40B4-BE49-F238E27FC236}">
                <a16:creationId xmlns:a16="http://schemas.microsoft.com/office/drawing/2014/main" id="{1EBEA1BB-658F-4302-B06F-FB40F4A12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9"/>
          <a:stretch/>
        </p:blipFill>
        <p:spPr bwMode="auto">
          <a:xfrm>
            <a:off x="5373454" y="1545021"/>
            <a:ext cx="1445091" cy="13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5E04B2-A357-4391-816A-8A842DA17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377" y="3428999"/>
            <a:ext cx="11029615" cy="257766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baseline="30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Pursuing God by FAITH, not as if it were based on works. </a:t>
            </a:r>
            <a:endParaRPr lang="en-US" sz="8800" baseline="30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028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5454C-1173-4ADA-B756-C378D25B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4286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Application For Us</a:t>
            </a:r>
          </a:p>
        </p:txBody>
      </p:sp>
      <p:pic>
        <p:nvPicPr>
          <p:cNvPr id="1026" name="Picture 2" descr="mosaic fellowship - HRC Ministries">
            <a:extLst>
              <a:ext uri="{FF2B5EF4-FFF2-40B4-BE49-F238E27FC236}">
                <a16:creationId xmlns:a16="http://schemas.microsoft.com/office/drawing/2014/main" id="{1EBEA1BB-658F-4302-B06F-FB40F4A12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9"/>
          <a:stretch/>
        </p:blipFill>
        <p:spPr bwMode="auto">
          <a:xfrm>
            <a:off x="5373454" y="1545021"/>
            <a:ext cx="1445091" cy="13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5E04B2-A357-4391-816A-8A842DA17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377" y="3428999"/>
            <a:ext cx="11029615" cy="257766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baseline="30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Email me at </a:t>
            </a:r>
            <a:r>
              <a:rPr lang="en-US" sz="6000" b="1" baseline="30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andrewrepsold@mosaicspokane.com</a:t>
            </a:r>
            <a:r>
              <a:rPr lang="en-US" sz="6000" b="1" baseline="30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baseline="30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my paper on this chapter</a:t>
            </a:r>
            <a:endParaRPr lang="en-US" sz="6000" baseline="30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94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0" y="728788"/>
            <a:ext cx="11029616" cy="83788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Bebas Neue Bold" panose="020B0606020202050201" pitchFamily="34" charset="0"/>
              </a:rPr>
              <a:t>Section 2: </a:t>
            </a:r>
            <a:r>
              <a:rPr lang="en-US" sz="4800" dirty="0">
                <a:latin typeface="Bebas Neue Book" panose="00000500000000000000" pitchFamily="50" charset="0"/>
              </a:rPr>
              <a:t>Verses 6-13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0219C-DCA6-4AAA-A8A3-F462A187A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2030145"/>
            <a:ext cx="11029615" cy="198038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baseline="300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6 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But it is not as though the word of God has failed…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6F8DCB-FB5A-4069-A851-3EF67DB690E3}"/>
              </a:ext>
            </a:extLst>
          </p:cNvPr>
          <p:cNvSpPr txBox="1">
            <a:spLocks/>
          </p:cNvSpPr>
          <p:nvPr/>
        </p:nvSpPr>
        <p:spPr>
          <a:xfrm>
            <a:off x="167098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82B58B-9AEF-464B-ADC7-C284302D0EDD}"/>
              </a:ext>
            </a:extLst>
          </p:cNvPr>
          <p:cNvSpPr txBox="1">
            <a:spLocks/>
          </p:cNvSpPr>
          <p:nvPr/>
        </p:nvSpPr>
        <p:spPr>
          <a:xfrm>
            <a:off x="7703020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err="1">
                <a:latin typeface="Batang" panose="02030600000101010101" pitchFamily="18" charset="-127"/>
                <a:ea typeface="Batang" panose="02030600000101010101" pitchFamily="18" charset="-127"/>
              </a:rPr>
              <a:t>Provisionism</a:t>
            </a:r>
            <a:endParaRPr lang="en-US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369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0" y="728788"/>
            <a:ext cx="11029616" cy="83788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Bebas Neue Bold" panose="020B0606020202050201" pitchFamily="34" charset="0"/>
              </a:rPr>
              <a:t>Section 2: </a:t>
            </a:r>
            <a:r>
              <a:rPr lang="en-US" sz="4800" dirty="0">
                <a:latin typeface="Bebas Neue Book" panose="00000500000000000000" pitchFamily="50" charset="0"/>
              </a:rPr>
              <a:t>Verses 6-13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0219C-DCA6-4AAA-A8A3-F462A187A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2030145"/>
            <a:ext cx="11029615" cy="198038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baseline="300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6 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But it is not as though the word of God has failed…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919A4B0-DA7B-4564-8B17-0A9382EE24A3}"/>
              </a:ext>
            </a:extLst>
          </p:cNvPr>
          <p:cNvSpPr txBox="1">
            <a:spLocks/>
          </p:cNvSpPr>
          <p:nvPr/>
        </p:nvSpPr>
        <p:spPr>
          <a:xfrm>
            <a:off x="581191" y="4457956"/>
            <a:ext cx="11029615" cy="1980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6000" b="1" baseline="300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Word of God: </a:t>
            </a:r>
            <a:r>
              <a:rPr lang="en-US" sz="6000" baseline="300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God’s Covenant with Abraham. (Genesis 17:7)</a:t>
            </a:r>
            <a:endParaRPr lang="en-US" sz="6000" dirty="0">
              <a:solidFill>
                <a:schemeClr val="tx1"/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F0D958-A19F-4C0A-B50C-FF2C2EAECC63}"/>
              </a:ext>
            </a:extLst>
          </p:cNvPr>
          <p:cNvSpPr txBox="1">
            <a:spLocks/>
          </p:cNvSpPr>
          <p:nvPr/>
        </p:nvSpPr>
        <p:spPr>
          <a:xfrm>
            <a:off x="167098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EC42CC-E7FD-4B3E-8560-7522D11465C0}"/>
              </a:ext>
            </a:extLst>
          </p:cNvPr>
          <p:cNvSpPr txBox="1">
            <a:spLocks/>
          </p:cNvSpPr>
          <p:nvPr/>
        </p:nvSpPr>
        <p:spPr>
          <a:xfrm>
            <a:off x="7703020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 err="1">
                <a:latin typeface="Batang" panose="02030600000101010101" pitchFamily="18" charset="-127"/>
                <a:ea typeface="Batang" panose="02030600000101010101" pitchFamily="18" charset="-127"/>
              </a:rPr>
              <a:t>Provisionism</a:t>
            </a:r>
            <a:endParaRPr lang="en-US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974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0" y="728788"/>
            <a:ext cx="11029616" cy="83788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Bebas Neue Bold" panose="020B0606020202050201" pitchFamily="34" charset="0"/>
              </a:rPr>
              <a:t>Section 2: </a:t>
            </a:r>
            <a:r>
              <a:rPr lang="en-US" sz="4800" dirty="0">
                <a:latin typeface="Bebas Neue Book" panose="00000500000000000000" pitchFamily="50" charset="0"/>
              </a:rPr>
              <a:t>Verses 6-13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381278-D846-47E0-8657-8104B96A3BEA}"/>
              </a:ext>
            </a:extLst>
          </p:cNvPr>
          <p:cNvSpPr txBox="1">
            <a:spLocks/>
          </p:cNvSpPr>
          <p:nvPr/>
        </p:nvSpPr>
        <p:spPr>
          <a:xfrm>
            <a:off x="3935057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A7A730-BED9-4896-B0CE-531AE8C93877}"/>
              </a:ext>
            </a:extLst>
          </p:cNvPr>
          <p:cNvSpPr txBox="1">
            <a:spLocks/>
          </p:cNvSpPr>
          <p:nvPr/>
        </p:nvSpPr>
        <p:spPr>
          <a:xfrm>
            <a:off x="723079" y="2354951"/>
            <a:ext cx="11029616" cy="17038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b="1" dirty="0">
                <a:latin typeface="Segoe UI" panose="020B0502040204020203" pitchFamily="34" charset="0"/>
                <a:cs typeface="Segoe UI" panose="020B0502040204020203" pitchFamily="34" charset="0"/>
              </a:rPr>
              <a:t>Theme: </a:t>
            </a:r>
          </a:p>
          <a:p>
            <a:pPr algn="ctr"/>
            <a:r>
              <a:rPr lang="en-US" sz="6600" dirty="0">
                <a:latin typeface="Segoe UI" panose="020B0502040204020203" pitchFamily="34" charset="0"/>
                <a:cs typeface="Segoe UI" panose="020B0502040204020203" pitchFamily="34" charset="0"/>
              </a:rPr>
              <a:t>Unconditional Election</a:t>
            </a:r>
          </a:p>
        </p:txBody>
      </p:sp>
    </p:spTree>
    <p:extLst>
      <p:ext uri="{BB962C8B-B14F-4D97-AF65-F5344CB8AC3E}">
        <p14:creationId xmlns:p14="http://schemas.microsoft.com/office/powerpoint/2010/main" val="2533433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0" y="728788"/>
            <a:ext cx="11029616" cy="83788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Bebas Neue Bold" panose="020B0606020202050201" pitchFamily="34" charset="0"/>
              </a:rPr>
              <a:t>Section 2: </a:t>
            </a:r>
            <a:r>
              <a:rPr lang="en-US" sz="4800" dirty="0">
                <a:latin typeface="Bebas Neue Book" panose="00000500000000000000" pitchFamily="50" charset="0"/>
              </a:rPr>
              <a:t>Verses 6-13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E849E90-5EE2-4FB6-9A20-8C1915D2AEA8}"/>
              </a:ext>
            </a:extLst>
          </p:cNvPr>
          <p:cNvSpPr txBox="1">
            <a:spLocks/>
          </p:cNvSpPr>
          <p:nvPr/>
        </p:nvSpPr>
        <p:spPr>
          <a:xfrm>
            <a:off x="1118942" y="2508892"/>
            <a:ext cx="9954111" cy="255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aseline="30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11 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though they were </a:t>
            </a:r>
            <a:r>
              <a:rPr lang="en-US" sz="4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 yet born 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had done nothing either good or bad…</a:t>
            </a:r>
            <a:endParaRPr lang="en-US" sz="13800" dirty="0">
              <a:solidFill>
                <a:schemeClr val="accent2"/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4DA1DC-7990-4FB5-BBD5-2F79BF541154}"/>
              </a:ext>
            </a:extLst>
          </p:cNvPr>
          <p:cNvSpPr txBox="1">
            <a:spLocks/>
          </p:cNvSpPr>
          <p:nvPr/>
        </p:nvSpPr>
        <p:spPr>
          <a:xfrm>
            <a:off x="3935057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</p:spTree>
    <p:extLst>
      <p:ext uri="{BB962C8B-B14F-4D97-AF65-F5344CB8AC3E}">
        <p14:creationId xmlns:p14="http://schemas.microsoft.com/office/powerpoint/2010/main" val="1686540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0" y="728788"/>
            <a:ext cx="11029616" cy="83788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Bebas Neue Bold" panose="020B0606020202050201" pitchFamily="34" charset="0"/>
              </a:rPr>
              <a:t>Section 3: </a:t>
            </a:r>
            <a:r>
              <a:rPr lang="en-US" sz="4800" dirty="0">
                <a:latin typeface="Bebas Neue Book" panose="00000500000000000000" pitchFamily="50" charset="0"/>
              </a:rPr>
              <a:t>Verses 14-18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530ED5-FD80-4403-85F8-220F77126633}"/>
              </a:ext>
            </a:extLst>
          </p:cNvPr>
          <p:cNvSpPr txBox="1">
            <a:spLocks/>
          </p:cNvSpPr>
          <p:nvPr/>
        </p:nvSpPr>
        <p:spPr>
          <a:xfrm>
            <a:off x="3935057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CBED67-3A02-4F91-9A23-FB45DD01950C}"/>
              </a:ext>
            </a:extLst>
          </p:cNvPr>
          <p:cNvSpPr txBox="1">
            <a:spLocks/>
          </p:cNvSpPr>
          <p:nvPr/>
        </p:nvSpPr>
        <p:spPr>
          <a:xfrm>
            <a:off x="723079" y="2354951"/>
            <a:ext cx="11029616" cy="17038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b="1" dirty="0">
                <a:latin typeface="Segoe UI" panose="020B0502040204020203" pitchFamily="34" charset="0"/>
                <a:cs typeface="Segoe UI" panose="020B0502040204020203" pitchFamily="34" charset="0"/>
              </a:rPr>
              <a:t>Theme: </a:t>
            </a:r>
          </a:p>
          <a:p>
            <a:pPr algn="ctr"/>
            <a:r>
              <a:rPr lang="en-US" sz="6600" dirty="0">
                <a:latin typeface="Segoe UI" panose="020B0502040204020203" pitchFamily="34" charset="0"/>
                <a:cs typeface="Segoe UI" panose="020B0502040204020203" pitchFamily="34" charset="0"/>
              </a:rPr>
              <a:t>God’s Sovereignty</a:t>
            </a:r>
          </a:p>
        </p:txBody>
      </p:sp>
    </p:spTree>
    <p:extLst>
      <p:ext uri="{BB962C8B-B14F-4D97-AF65-F5344CB8AC3E}">
        <p14:creationId xmlns:p14="http://schemas.microsoft.com/office/powerpoint/2010/main" val="1461987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99D2B4E-E8ED-4116-8196-7300D4009538}"/>
              </a:ext>
            </a:extLst>
          </p:cNvPr>
          <p:cNvSpPr txBox="1">
            <a:spLocks/>
          </p:cNvSpPr>
          <p:nvPr/>
        </p:nvSpPr>
        <p:spPr>
          <a:xfrm>
            <a:off x="581190" y="728788"/>
            <a:ext cx="11029616" cy="837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>
                <a:latin typeface="Bebas Neue Bold" panose="020B0606020202050201" pitchFamily="34" charset="0"/>
              </a:rPr>
              <a:t>Section 3: </a:t>
            </a:r>
            <a:r>
              <a:rPr lang="en-US" sz="4800">
                <a:latin typeface="Bebas Neue Book" panose="00000500000000000000" pitchFamily="50" charset="0"/>
              </a:rPr>
              <a:t>Verses 14-18</a:t>
            </a:r>
            <a:endParaRPr lang="en-US" sz="4800" dirty="0">
              <a:latin typeface="Bebas Neue Book" panose="00000500000000000000" pitchFamily="50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934A54E-0021-44F9-BF76-327321ED0F7B}"/>
              </a:ext>
            </a:extLst>
          </p:cNvPr>
          <p:cNvSpPr txBox="1">
            <a:spLocks/>
          </p:cNvSpPr>
          <p:nvPr/>
        </p:nvSpPr>
        <p:spPr>
          <a:xfrm>
            <a:off x="3935057" y="0"/>
            <a:ext cx="4321882" cy="520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Calvinism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BB86678-A12D-4C09-B160-F2E8DD34AEEA}"/>
              </a:ext>
            </a:extLst>
          </p:cNvPr>
          <p:cNvSpPr txBox="1">
            <a:spLocks/>
          </p:cNvSpPr>
          <p:nvPr/>
        </p:nvSpPr>
        <p:spPr>
          <a:xfrm>
            <a:off x="581191" y="1775200"/>
            <a:ext cx="11029615" cy="1995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baseline="30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18 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 then he has mercy on </a:t>
            </a:r>
            <a:r>
              <a:rPr lang="en-US" sz="4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whomever he wills</a:t>
            </a:r>
            <a:r>
              <a:rPr lang="en-US" sz="48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he hardens </a:t>
            </a:r>
            <a:r>
              <a:rPr lang="en-US" sz="4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whomever he wills. </a:t>
            </a:r>
            <a:endParaRPr lang="en-US" sz="13800" b="1" dirty="0">
              <a:solidFill>
                <a:schemeClr val="accent2"/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FA3E2C4-CE9B-4150-B11C-0774EC8E6188}"/>
              </a:ext>
            </a:extLst>
          </p:cNvPr>
          <p:cNvSpPr txBox="1">
            <a:spLocks/>
          </p:cNvSpPr>
          <p:nvPr/>
        </p:nvSpPr>
        <p:spPr>
          <a:xfrm>
            <a:off x="581190" y="4133884"/>
            <a:ext cx="11029615" cy="1995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Example: hardened Pharaoh</a:t>
            </a:r>
          </a:p>
        </p:txBody>
      </p:sp>
    </p:spTree>
    <p:extLst>
      <p:ext uri="{BB962C8B-B14F-4D97-AF65-F5344CB8AC3E}">
        <p14:creationId xmlns:p14="http://schemas.microsoft.com/office/powerpoint/2010/main" val="131327598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{D22620CE-D5B5-4C50-8123-69CCE3C9F259}tf33552983_win32</Template>
  <TotalTime>609</TotalTime>
  <Words>1064</Words>
  <Application>Microsoft Office PowerPoint</Application>
  <PresentationFormat>Widescreen</PresentationFormat>
  <Paragraphs>225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Batang</vt:lpstr>
      <vt:lpstr>Bebas Neue Bold</vt:lpstr>
      <vt:lpstr>Bebas Neue Book</vt:lpstr>
      <vt:lpstr>Calibri</vt:lpstr>
      <vt:lpstr>Franklin Gothic Book</vt:lpstr>
      <vt:lpstr>Franklin Gothic Demi</vt:lpstr>
      <vt:lpstr>Segoe UI</vt:lpstr>
      <vt:lpstr>Wingdings 2</vt:lpstr>
      <vt:lpstr>DividendVTI</vt:lpstr>
      <vt:lpstr>Romans 9: </vt:lpstr>
      <vt:lpstr>Section 1: Verses 1-5</vt:lpstr>
      <vt:lpstr>Section 1: Verses 1-5</vt:lpstr>
      <vt:lpstr>Section 2: Verses 6-13</vt:lpstr>
      <vt:lpstr>Section 2: Verses 6-13</vt:lpstr>
      <vt:lpstr>Section 2: Verses 6-13</vt:lpstr>
      <vt:lpstr>Section 2: Verses 6-13</vt:lpstr>
      <vt:lpstr>Section 3: Verses 14-18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Romans 9: </vt:lpstr>
      <vt:lpstr>Section 1: Verses 1-5</vt:lpstr>
      <vt:lpstr>Section 2: Verses 6-13</vt:lpstr>
      <vt:lpstr>Section 2: Verses 6-13</vt:lpstr>
      <vt:lpstr>Section 2: Verses 6-13</vt:lpstr>
      <vt:lpstr>Section 2: Verses 6-13</vt:lpstr>
      <vt:lpstr>Section 3: Verses 14-18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For Us</vt:lpstr>
      <vt:lpstr>Application For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 9:</dc:title>
  <dc:creator>Andrew Repsold</dc:creator>
  <cp:lastModifiedBy>John Repsold</cp:lastModifiedBy>
  <cp:revision>82</cp:revision>
  <cp:lastPrinted>2021-01-31T06:17:53Z</cp:lastPrinted>
  <dcterms:created xsi:type="dcterms:W3CDTF">2021-01-29T19:50:52Z</dcterms:created>
  <dcterms:modified xsi:type="dcterms:W3CDTF">2021-02-03T21:04:12Z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