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1" r:id="rId3"/>
    <p:sldId id="312" r:id="rId4"/>
    <p:sldId id="304" r:id="rId5"/>
    <p:sldId id="375" r:id="rId6"/>
    <p:sldId id="332" r:id="rId7"/>
    <p:sldId id="331" r:id="rId8"/>
    <p:sldId id="356" r:id="rId9"/>
    <p:sldId id="335" r:id="rId10"/>
    <p:sldId id="376" r:id="rId11"/>
    <p:sldId id="377" r:id="rId12"/>
    <p:sldId id="398" r:id="rId13"/>
    <p:sldId id="378" r:id="rId14"/>
    <p:sldId id="364" r:id="rId15"/>
    <p:sldId id="379" r:id="rId16"/>
    <p:sldId id="380" r:id="rId17"/>
    <p:sldId id="381" r:id="rId18"/>
    <p:sldId id="382" r:id="rId19"/>
    <p:sldId id="383" r:id="rId20"/>
    <p:sldId id="384" r:id="rId21"/>
    <p:sldId id="385" r:id="rId22"/>
    <p:sldId id="386" r:id="rId23"/>
    <p:sldId id="387" r:id="rId24"/>
    <p:sldId id="399" r:id="rId25"/>
    <p:sldId id="400" r:id="rId26"/>
    <p:sldId id="336" r:id="rId27"/>
    <p:sldId id="365" r:id="rId28"/>
    <p:sldId id="388" r:id="rId29"/>
    <p:sldId id="389" r:id="rId30"/>
    <p:sldId id="390" r:id="rId31"/>
    <p:sldId id="391" r:id="rId32"/>
    <p:sldId id="392" r:id="rId33"/>
    <p:sldId id="393" r:id="rId34"/>
    <p:sldId id="394" r:id="rId35"/>
    <p:sldId id="395" r:id="rId36"/>
    <p:sldId id="396" r:id="rId37"/>
    <p:sldId id="39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epsold" initials="JR" lastIdx="1" clrIdx="0">
    <p:extLst>
      <p:ext uri="{19B8F6BF-5375-455C-9EA6-DF929625EA0E}">
        <p15:presenceInfo xmlns:p15="http://schemas.microsoft.com/office/powerpoint/2012/main" userId="8b3db0d36d8e9c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782"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91147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367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264596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EB5B6-477A-4BD6-A2D3-D0086D44EC5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311309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EB5B6-477A-4BD6-A2D3-D0086D44EC5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56079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EB5B6-477A-4BD6-A2D3-D0086D44EC5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11754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EB5B6-477A-4BD6-A2D3-D0086D44EC51}"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79919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BEB5B6-477A-4BD6-A2D3-D0086D44EC51}"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70144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EB5B6-477A-4BD6-A2D3-D0086D44EC51}"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407364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EB5B6-477A-4BD6-A2D3-D0086D44EC5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252204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EB5B6-477A-4BD6-A2D3-D0086D44EC5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2D9A-82F8-4F42-ADCA-EA2BF06ED3EE}" type="slidenum">
              <a:rPr lang="en-US" smtClean="0"/>
              <a:t>‹#›</a:t>
            </a:fld>
            <a:endParaRPr lang="en-US"/>
          </a:p>
        </p:txBody>
      </p:sp>
    </p:spTree>
    <p:extLst>
      <p:ext uri="{BB962C8B-B14F-4D97-AF65-F5344CB8AC3E}">
        <p14:creationId xmlns:p14="http://schemas.microsoft.com/office/powerpoint/2010/main" val="110759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B5B6-477A-4BD6-A2D3-D0086D44EC51}"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22D9A-82F8-4F42-ADCA-EA2BF06ED3EE}" type="slidenum">
              <a:rPr lang="en-US" smtClean="0"/>
              <a:t>‹#›</a:t>
            </a:fld>
            <a:endParaRPr lang="en-US"/>
          </a:p>
        </p:txBody>
      </p:sp>
    </p:spTree>
    <p:extLst>
      <p:ext uri="{BB962C8B-B14F-4D97-AF65-F5344CB8AC3E}">
        <p14:creationId xmlns:p14="http://schemas.microsoft.com/office/powerpoint/2010/main" val="42693850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1B2E8-739D-4552-9D03-670A9B47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43"/>
            <a:ext cx="13813286" cy="69066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82B54D-FD90-48E1-BDCD-E1512D2C3FEE}"/>
              </a:ext>
            </a:extLst>
          </p:cNvPr>
          <p:cNvSpPr>
            <a:spLocks noGrp="1"/>
          </p:cNvSpPr>
          <p:nvPr>
            <p:ph type="ctrTitle"/>
          </p:nvPr>
        </p:nvSpPr>
        <p:spPr>
          <a:xfrm>
            <a:off x="4320065" y="3737500"/>
            <a:ext cx="6865800" cy="2130640"/>
          </a:xfrm>
        </p:spPr>
        <p:txBody>
          <a:bodyPr>
            <a:noAutofit/>
          </a:bodyPr>
          <a:lstStyle/>
          <a:p>
            <a:r>
              <a:rPr lang="en-US" sz="7200" dirty="0">
                <a:latin typeface="+mn-lt"/>
              </a:rPr>
              <a:t>(Part 2)</a:t>
            </a:r>
            <a:br>
              <a:rPr lang="en-US" sz="7200" b="1" dirty="0">
                <a:latin typeface="+mn-lt"/>
              </a:rPr>
            </a:br>
            <a:r>
              <a:rPr lang="en-US" sz="7200" b="1" dirty="0">
                <a:latin typeface="+mn-lt"/>
              </a:rPr>
              <a:t>Romans 9:19-29</a:t>
            </a:r>
          </a:p>
        </p:txBody>
      </p:sp>
    </p:spTree>
    <p:extLst>
      <p:ext uri="{BB962C8B-B14F-4D97-AF65-F5344CB8AC3E}">
        <p14:creationId xmlns:p14="http://schemas.microsoft.com/office/powerpoint/2010/main" val="216483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61B2A228-7D9A-4743-86DD-B2708FC2A2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3048"/>
            <a:ext cx="12186583" cy="68610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75D18F-38C4-47FF-865B-D144FC9F5E36}"/>
              </a:ext>
            </a:extLst>
          </p:cNvPr>
          <p:cNvSpPr txBox="1"/>
          <p:nvPr/>
        </p:nvSpPr>
        <p:spPr>
          <a:xfrm>
            <a:off x="-1" y="877132"/>
            <a:ext cx="11576483" cy="3785652"/>
          </a:xfrm>
          <a:prstGeom prst="rect">
            <a:avLst/>
          </a:prstGeom>
          <a:noFill/>
        </p:spPr>
        <p:txBody>
          <a:bodyPr wrap="square" rtlCol="0">
            <a:spAutoFit/>
          </a:bodyPr>
          <a:lstStyle/>
          <a:p>
            <a:pPr algn="ctr"/>
            <a:r>
              <a:rPr lang="en-US" sz="6000" b="1" dirty="0"/>
              <a:t>Exodus 7:13</a:t>
            </a:r>
            <a:endParaRPr lang="en-US" sz="6000" dirty="0"/>
          </a:p>
          <a:p>
            <a:pPr algn="ctr"/>
            <a:r>
              <a:rPr lang="en-US" sz="6000" i="1" dirty="0"/>
              <a:t>Yet Pharaoh’s heart became hard </a:t>
            </a:r>
          </a:p>
          <a:p>
            <a:pPr algn="ctr"/>
            <a:r>
              <a:rPr lang="en-US" sz="6000" i="1" dirty="0"/>
              <a:t>and he would not listen to them, </a:t>
            </a:r>
          </a:p>
          <a:p>
            <a:pPr algn="ctr"/>
            <a:r>
              <a:rPr lang="en-US" sz="6000" i="1" dirty="0"/>
              <a:t>just as the </a:t>
            </a:r>
            <a:r>
              <a:rPr lang="en-US" sz="6000" i="1" cap="small" dirty="0"/>
              <a:t>Lord</a:t>
            </a:r>
            <a:r>
              <a:rPr lang="en-US" sz="6000" i="1" dirty="0"/>
              <a:t> had said.</a:t>
            </a:r>
            <a:endParaRPr lang="en-US" sz="6000" dirty="0"/>
          </a:p>
        </p:txBody>
      </p:sp>
    </p:spTree>
    <p:extLst>
      <p:ext uri="{BB962C8B-B14F-4D97-AF65-F5344CB8AC3E}">
        <p14:creationId xmlns:p14="http://schemas.microsoft.com/office/powerpoint/2010/main" val="39720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61B2A228-7D9A-4743-86DD-B2708FC2A2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3048"/>
            <a:ext cx="12186583" cy="68610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75D18F-38C4-47FF-865B-D144FC9F5E36}"/>
              </a:ext>
            </a:extLst>
          </p:cNvPr>
          <p:cNvSpPr txBox="1"/>
          <p:nvPr/>
        </p:nvSpPr>
        <p:spPr>
          <a:xfrm>
            <a:off x="-1" y="877132"/>
            <a:ext cx="11576483" cy="4708981"/>
          </a:xfrm>
          <a:prstGeom prst="rect">
            <a:avLst/>
          </a:prstGeom>
          <a:noFill/>
        </p:spPr>
        <p:txBody>
          <a:bodyPr wrap="square" rtlCol="0">
            <a:spAutoFit/>
          </a:bodyPr>
          <a:lstStyle/>
          <a:p>
            <a:pPr algn="ctr"/>
            <a:r>
              <a:rPr lang="en-US" sz="6000" b="1" dirty="0"/>
              <a:t>Exodus 9:12</a:t>
            </a:r>
            <a:endParaRPr lang="en-US" sz="6000" dirty="0"/>
          </a:p>
          <a:p>
            <a:pPr algn="ctr"/>
            <a:r>
              <a:rPr lang="en-US" sz="6000" i="1" dirty="0"/>
              <a:t>But the </a:t>
            </a:r>
            <a:r>
              <a:rPr lang="en-US" sz="6000" i="1" cap="small" dirty="0"/>
              <a:t>Lord</a:t>
            </a:r>
            <a:r>
              <a:rPr lang="en-US" sz="6000" i="1" dirty="0"/>
              <a:t> hardened Pharaoh’s heart and he would not listen to Moses and Aaron, just as the </a:t>
            </a:r>
            <a:r>
              <a:rPr lang="en-US" sz="6000" i="1" cap="small" dirty="0"/>
              <a:t>Lord</a:t>
            </a:r>
            <a:r>
              <a:rPr lang="en-US" sz="6000" i="1" dirty="0"/>
              <a:t> had said to Moses.</a:t>
            </a:r>
            <a:endParaRPr lang="en-US" sz="6000" dirty="0"/>
          </a:p>
        </p:txBody>
      </p:sp>
    </p:spTree>
    <p:extLst>
      <p:ext uri="{BB962C8B-B14F-4D97-AF65-F5344CB8AC3E}">
        <p14:creationId xmlns:p14="http://schemas.microsoft.com/office/powerpoint/2010/main" val="251409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61B2A228-7D9A-4743-86DD-B2708FC2A2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3048"/>
            <a:ext cx="12186583" cy="68610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75D18F-38C4-47FF-865B-D144FC9F5E36}"/>
              </a:ext>
            </a:extLst>
          </p:cNvPr>
          <p:cNvSpPr txBox="1"/>
          <p:nvPr/>
        </p:nvSpPr>
        <p:spPr>
          <a:xfrm>
            <a:off x="-1" y="877132"/>
            <a:ext cx="11576483" cy="4708981"/>
          </a:xfrm>
          <a:prstGeom prst="rect">
            <a:avLst/>
          </a:prstGeom>
          <a:noFill/>
        </p:spPr>
        <p:txBody>
          <a:bodyPr wrap="square" rtlCol="0">
            <a:spAutoFit/>
          </a:bodyPr>
          <a:lstStyle/>
          <a:p>
            <a:pPr algn="ctr"/>
            <a:r>
              <a:rPr lang="en-US" sz="6000" b="1" dirty="0"/>
              <a:t>Exodus 9:34</a:t>
            </a:r>
            <a:r>
              <a:rPr lang="en-US" sz="6000" i="1" dirty="0"/>
              <a:t> </a:t>
            </a:r>
          </a:p>
          <a:p>
            <a:pPr algn="ctr"/>
            <a:r>
              <a:rPr lang="en-US" sz="6000" i="1" dirty="0"/>
              <a:t>When Pharaoh saw that the rain and hail and thunder had stopped, he sinned again: He and his officials hardened their hearts.</a:t>
            </a:r>
            <a:endParaRPr lang="en-US" sz="6000" dirty="0"/>
          </a:p>
        </p:txBody>
      </p:sp>
    </p:spTree>
    <p:extLst>
      <p:ext uri="{BB962C8B-B14F-4D97-AF65-F5344CB8AC3E}">
        <p14:creationId xmlns:p14="http://schemas.microsoft.com/office/powerpoint/2010/main" val="152787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61B2A228-7D9A-4743-86DD-B2708FC2A2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3048"/>
            <a:ext cx="12186583" cy="68610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75D18F-38C4-47FF-865B-D144FC9F5E36}"/>
              </a:ext>
            </a:extLst>
          </p:cNvPr>
          <p:cNvSpPr txBox="1"/>
          <p:nvPr/>
        </p:nvSpPr>
        <p:spPr>
          <a:xfrm>
            <a:off x="305048" y="611319"/>
            <a:ext cx="11576483" cy="5632311"/>
          </a:xfrm>
          <a:prstGeom prst="rect">
            <a:avLst/>
          </a:prstGeom>
          <a:noFill/>
        </p:spPr>
        <p:txBody>
          <a:bodyPr wrap="square" rtlCol="0">
            <a:spAutoFit/>
          </a:bodyPr>
          <a:lstStyle/>
          <a:p>
            <a:pPr algn="ctr"/>
            <a:r>
              <a:rPr lang="en-US" sz="6000" b="1" u="sng" dirty="0"/>
              <a:t>Exodus</a:t>
            </a:r>
            <a:r>
              <a:rPr lang="en-US" sz="6000" b="1" dirty="0"/>
              <a:t> </a:t>
            </a:r>
          </a:p>
          <a:p>
            <a:pPr algn="ctr"/>
            <a:r>
              <a:rPr lang="en-US" sz="6000" b="1" dirty="0"/>
              <a:t>10:1</a:t>
            </a:r>
          </a:p>
          <a:p>
            <a:pPr algn="ctr"/>
            <a:r>
              <a:rPr lang="en-US" sz="6000" b="1" dirty="0"/>
              <a:t>10:20</a:t>
            </a:r>
          </a:p>
          <a:p>
            <a:pPr algn="ctr"/>
            <a:r>
              <a:rPr lang="en-US" sz="6000" b="1" dirty="0"/>
              <a:t>10:27</a:t>
            </a:r>
          </a:p>
          <a:p>
            <a:pPr algn="ctr"/>
            <a:r>
              <a:rPr lang="en-US" sz="6000" b="1" dirty="0"/>
              <a:t>11:10</a:t>
            </a:r>
          </a:p>
          <a:p>
            <a:pPr algn="ctr"/>
            <a:r>
              <a:rPr lang="en-US" sz="6000" b="1" dirty="0"/>
              <a:t>14:8</a:t>
            </a:r>
            <a:r>
              <a:rPr lang="en-US" dirty="0"/>
              <a:t> </a:t>
            </a:r>
          </a:p>
        </p:txBody>
      </p:sp>
    </p:spTree>
    <p:extLst>
      <p:ext uri="{BB962C8B-B14F-4D97-AF65-F5344CB8AC3E}">
        <p14:creationId xmlns:p14="http://schemas.microsoft.com/office/powerpoint/2010/main" val="160635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0" y="230819"/>
            <a:ext cx="11585360" cy="2308324"/>
          </a:xfrm>
          <a:prstGeom prst="rect">
            <a:avLst/>
          </a:prstGeom>
          <a:noFill/>
        </p:spPr>
        <p:txBody>
          <a:bodyPr wrap="square">
            <a:spAutoFit/>
          </a:bodyPr>
          <a:lstStyle/>
          <a:p>
            <a:pPr marR="0" lvl="1">
              <a:spcBef>
                <a:spcPts val="0"/>
              </a:spcBef>
              <a:spcAft>
                <a:spcPts val="0"/>
              </a:spcAft>
              <a:tabLst>
                <a:tab pos="457200" algn="l"/>
              </a:tabLst>
            </a:pPr>
            <a:r>
              <a:rPr lang="en-US" sz="4800" b="1" i="1" u="sng" dirty="0">
                <a:effectLst/>
                <a:ea typeface="Calibri" panose="020F0502020204030204" pitchFamily="34" charset="0"/>
                <a:cs typeface="Times New Roman" panose="02020603050405020304" pitchFamily="18" charset="0"/>
              </a:rPr>
              <a:t>I Samuel 6:6</a:t>
            </a:r>
          </a:p>
          <a:p>
            <a:pPr marR="0" lvl="1">
              <a:spcBef>
                <a:spcPts val="0"/>
              </a:spcBef>
              <a:spcAft>
                <a:spcPts val="0"/>
              </a:spcAft>
              <a:tabLst>
                <a:tab pos="457200" algn="l"/>
              </a:tabLst>
            </a:pPr>
            <a:r>
              <a:rPr lang="en-US" sz="4800" b="1" i="1" dirty="0">
                <a:effectLst/>
                <a:ea typeface="Calibri" panose="020F0502020204030204" pitchFamily="34" charset="0"/>
                <a:cs typeface="Times New Roman" panose="02020603050405020304" pitchFamily="18" charset="0"/>
              </a:rPr>
              <a:t>“Why do you harden your hearts as the Egyptians and Pharaoh did?”</a:t>
            </a:r>
            <a:endParaRPr lang="en-US" sz="4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0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0" y="230819"/>
            <a:ext cx="11585360" cy="6186309"/>
          </a:xfrm>
          <a:prstGeom prst="rect">
            <a:avLst/>
          </a:prstGeom>
          <a:noFill/>
        </p:spPr>
        <p:txBody>
          <a:bodyPr wrap="square">
            <a:spAutoFit/>
          </a:bodyPr>
          <a:lstStyle/>
          <a:p>
            <a:pPr lvl="1"/>
            <a:r>
              <a:rPr lang="en-US" sz="4400" b="1" u="sng" dirty="0">
                <a:ea typeface="Calibri" panose="020F0502020204030204" pitchFamily="34" charset="0"/>
                <a:cs typeface="Times New Roman" panose="02020603050405020304" pitchFamily="18" charset="0"/>
              </a:rPr>
              <a:t>2 Chronicles 36</a:t>
            </a:r>
            <a:r>
              <a:rPr lang="en-US" sz="4400" b="1" i="1" dirty="0"/>
              <a:t> </a:t>
            </a:r>
          </a:p>
          <a:p>
            <a:pPr lvl="1"/>
            <a:r>
              <a:rPr lang="en-US" sz="4400" b="1" i="1" dirty="0"/>
              <a:t>He became stiff-necked and hardened his heart and would not turn to the </a:t>
            </a:r>
            <a:r>
              <a:rPr lang="en-US" sz="4400" b="1" i="1" cap="small" dirty="0"/>
              <a:t>Lord</a:t>
            </a:r>
            <a:r>
              <a:rPr lang="en-US" sz="4400" b="1" i="1" dirty="0"/>
              <a:t>, the God of Israel.  </a:t>
            </a:r>
            <a:r>
              <a:rPr lang="en-US" sz="4400" b="1" i="1" baseline="30000" dirty="0"/>
              <a:t>14 </a:t>
            </a:r>
            <a:r>
              <a:rPr lang="en-US" sz="4400" b="1" i="1" dirty="0"/>
              <a:t>Furthermore, all the leaders of the priests and the people became more and more unfaithful, following all the detestable practices of the nations and defiling the temple of the </a:t>
            </a:r>
            <a:r>
              <a:rPr lang="en-US" sz="4400" b="1" i="1" cap="small" dirty="0"/>
              <a:t>Lord</a:t>
            </a:r>
            <a:r>
              <a:rPr lang="en-US" sz="4400" b="1" i="1" dirty="0"/>
              <a:t>, which he had consecrated in Jerusalem.</a:t>
            </a:r>
            <a:endParaRPr lang="en-US" sz="4400" dirty="0"/>
          </a:p>
        </p:txBody>
      </p:sp>
    </p:spTree>
    <p:extLst>
      <p:ext uri="{BB962C8B-B14F-4D97-AF65-F5344CB8AC3E}">
        <p14:creationId xmlns:p14="http://schemas.microsoft.com/office/powerpoint/2010/main" val="24246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0" y="230819"/>
            <a:ext cx="11585360" cy="5078313"/>
          </a:xfrm>
          <a:prstGeom prst="rect">
            <a:avLst/>
          </a:prstGeom>
          <a:noFill/>
        </p:spPr>
        <p:txBody>
          <a:bodyPr wrap="square">
            <a:spAutoFit/>
          </a:bodyPr>
          <a:lstStyle/>
          <a:p>
            <a:pPr lvl="1"/>
            <a:r>
              <a:rPr lang="en-US" sz="5400" b="1" u="sng" dirty="0">
                <a:ea typeface="Calibri" panose="020F0502020204030204" pitchFamily="34" charset="0"/>
                <a:cs typeface="Times New Roman" panose="02020603050405020304" pitchFamily="18" charset="0"/>
              </a:rPr>
              <a:t>Ezekiel 3:7</a:t>
            </a:r>
            <a:endParaRPr lang="en-US" sz="5400" b="1" i="1" dirty="0"/>
          </a:p>
          <a:p>
            <a:pPr lvl="1"/>
            <a:r>
              <a:rPr lang="en-US" sz="5400" dirty="0"/>
              <a:t>“</a:t>
            </a:r>
            <a:r>
              <a:rPr lang="en-US" sz="5400" b="1" i="1" dirty="0"/>
              <a:t>But the people of Israel are not willing to listen to you because they are </a:t>
            </a:r>
            <a:r>
              <a:rPr lang="en-US" sz="5400" b="1" i="1" u="sng" dirty="0"/>
              <a:t>not willing to listen to me</a:t>
            </a:r>
            <a:r>
              <a:rPr lang="en-US" sz="5400" b="1" i="1" dirty="0"/>
              <a:t>, for all the Israelites are </a:t>
            </a:r>
            <a:r>
              <a:rPr lang="en-US" sz="5400" b="1" i="1" u="sng" dirty="0"/>
              <a:t>hardened</a:t>
            </a:r>
            <a:r>
              <a:rPr lang="en-US" sz="5400" b="1" i="1" dirty="0"/>
              <a:t> and </a:t>
            </a:r>
            <a:r>
              <a:rPr lang="en-US" sz="5400" b="1" i="1" u="sng" dirty="0"/>
              <a:t>obstinate</a:t>
            </a:r>
            <a:r>
              <a:rPr lang="en-US" sz="5400" b="1" i="1" dirty="0"/>
              <a:t>.”</a:t>
            </a:r>
            <a:r>
              <a:rPr lang="en-US" sz="5400" dirty="0"/>
              <a:t>  </a:t>
            </a:r>
          </a:p>
        </p:txBody>
      </p:sp>
    </p:spTree>
    <p:extLst>
      <p:ext uri="{BB962C8B-B14F-4D97-AF65-F5344CB8AC3E}">
        <p14:creationId xmlns:p14="http://schemas.microsoft.com/office/powerpoint/2010/main" val="25022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0" y="230819"/>
            <a:ext cx="11585360" cy="5909310"/>
          </a:xfrm>
          <a:prstGeom prst="rect">
            <a:avLst/>
          </a:prstGeom>
          <a:noFill/>
        </p:spPr>
        <p:txBody>
          <a:bodyPr wrap="square">
            <a:spAutoFit/>
          </a:bodyPr>
          <a:lstStyle/>
          <a:p>
            <a:pPr lvl="1"/>
            <a:r>
              <a:rPr lang="en-US" sz="5400" b="1" u="sng" dirty="0">
                <a:ea typeface="Calibri" panose="020F0502020204030204" pitchFamily="34" charset="0"/>
                <a:cs typeface="Times New Roman" panose="02020603050405020304" pitchFamily="18" charset="0"/>
              </a:rPr>
              <a:t>Daniel 5:21, 22</a:t>
            </a:r>
            <a:r>
              <a:rPr lang="en-US" sz="5400" b="1" i="1" dirty="0"/>
              <a:t> </a:t>
            </a:r>
          </a:p>
          <a:p>
            <a:pPr lvl="1"/>
            <a:r>
              <a:rPr lang="en-US" sz="5400" b="1" i="1" dirty="0"/>
              <a:t>“His heart became arrogant and hardened with pride… until he acknowledged that the Most High God is sovereign over all kingdoms on earth and sets over them anyone he wishes.”</a:t>
            </a:r>
            <a:r>
              <a:rPr lang="en-US" sz="5400" dirty="0"/>
              <a:t> </a:t>
            </a:r>
            <a:endParaRPr lang="en-US" sz="5400" b="1" i="1" dirty="0"/>
          </a:p>
        </p:txBody>
      </p:sp>
    </p:spTree>
    <p:extLst>
      <p:ext uri="{BB962C8B-B14F-4D97-AF65-F5344CB8AC3E}">
        <p14:creationId xmlns:p14="http://schemas.microsoft.com/office/powerpoint/2010/main" val="39710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0" y="230819"/>
            <a:ext cx="11585360" cy="5078313"/>
          </a:xfrm>
          <a:prstGeom prst="rect">
            <a:avLst/>
          </a:prstGeom>
          <a:noFill/>
        </p:spPr>
        <p:txBody>
          <a:bodyPr wrap="square">
            <a:spAutoFit/>
          </a:bodyPr>
          <a:lstStyle/>
          <a:p>
            <a:pPr lvl="1"/>
            <a:r>
              <a:rPr lang="en-US" sz="5400" b="1" u="sng" dirty="0">
                <a:ea typeface="Calibri" panose="020F0502020204030204" pitchFamily="34" charset="0"/>
                <a:cs typeface="Times New Roman" panose="02020603050405020304" pitchFamily="18" charset="0"/>
              </a:rPr>
              <a:t>Mark 6:51, 52</a:t>
            </a:r>
            <a:r>
              <a:rPr lang="en-US" sz="5400" b="1" i="1" dirty="0"/>
              <a:t> </a:t>
            </a:r>
          </a:p>
          <a:p>
            <a:pPr lvl="1"/>
            <a:r>
              <a:rPr lang="en-US" sz="5400" b="1" i="1" dirty="0"/>
              <a:t>Then he climbed into the boat with them, and the wind died down. They were completely amazed, </a:t>
            </a:r>
            <a:r>
              <a:rPr lang="en-US" sz="5400" b="1" i="1" baseline="30000" dirty="0"/>
              <a:t>52 </a:t>
            </a:r>
            <a:r>
              <a:rPr lang="en-US" sz="5400" b="1" i="1" dirty="0"/>
              <a:t>for they had not understood about the loaves; their hearts were </a:t>
            </a:r>
            <a:r>
              <a:rPr lang="en-US" sz="5400" b="1" i="1" u="sng" dirty="0"/>
              <a:t>hardened</a:t>
            </a:r>
            <a:r>
              <a:rPr lang="en-US" sz="5400" b="1" i="1" dirty="0"/>
              <a:t>.</a:t>
            </a:r>
            <a:r>
              <a:rPr lang="en-US" sz="5400" dirty="0"/>
              <a:t> </a:t>
            </a:r>
            <a:endParaRPr lang="en-US" sz="5400" b="1" i="1" dirty="0"/>
          </a:p>
        </p:txBody>
      </p:sp>
    </p:spTree>
    <p:extLst>
      <p:ext uri="{BB962C8B-B14F-4D97-AF65-F5344CB8AC3E}">
        <p14:creationId xmlns:p14="http://schemas.microsoft.com/office/powerpoint/2010/main" val="11314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239697" y="115409"/>
            <a:ext cx="11585360" cy="6740307"/>
          </a:xfrm>
          <a:prstGeom prst="rect">
            <a:avLst/>
          </a:prstGeom>
          <a:noFill/>
        </p:spPr>
        <p:txBody>
          <a:bodyPr wrap="square">
            <a:spAutoFit/>
          </a:bodyPr>
          <a:lstStyle/>
          <a:p>
            <a:r>
              <a:rPr lang="en-US" sz="4800" b="1" u="sng" dirty="0">
                <a:ea typeface="Calibri" panose="020F0502020204030204" pitchFamily="34" charset="0"/>
                <a:cs typeface="Times New Roman" panose="02020603050405020304" pitchFamily="18" charset="0"/>
              </a:rPr>
              <a:t>Mark 8</a:t>
            </a:r>
            <a:r>
              <a:rPr lang="en-US" sz="4800" b="1" i="1" dirty="0"/>
              <a:t> </a:t>
            </a:r>
          </a:p>
          <a:p>
            <a:r>
              <a:rPr lang="en-US" sz="4800" b="1" i="1" dirty="0"/>
              <a:t>Jesus asked them: “Why are you talking about having no bread? Do you still not see or understand? Are your hearts </a:t>
            </a:r>
            <a:r>
              <a:rPr lang="en-US" sz="4800" b="1" i="1" u="sng" dirty="0"/>
              <a:t>hardened</a:t>
            </a:r>
            <a:r>
              <a:rPr lang="en-US" sz="4800" b="1" i="1" dirty="0"/>
              <a:t>? </a:t>
            </a:r>
          </a:p>
          <a:p>
            <a:r>
              <a:rPr lang="en-US" sz="4800" b="1" i="1" baseline="30000" dirty="0"/>
              <a:t>18 </a:t>
            </a:r>
            <a:r>
              <a:rPr lang="en-US" sz="4800" b="1" i="1" dirty="0"/>
              <a:t>Do you have eyes but fail to see, and ears but fail to hear? And don’t you remember? </a:t>
            </a:r>
            <a:r>
              <a:rPr lang="en-US" sz="4800" b="1" i="1" baseline="30000" dirty="0"/>
              <a:t>19 </a:t>
            </a:r>
            <a:r>
              <a:rPr lang="en-US" sz="4800" b="1" i="1" dirty="0"/>
              <a:t>When I broke the five loaves for the five thousand, how many basketfuls of pieces did you pick up?”</a:t>
            </a:r>
            <a:endParaRPr lang="en-US" sz="4800" dirty="0"/>
          </a:p>
        </p:txBody>
      </p:sp>
    </p:spTree>
    <p:extLst>
      <p:ext uri="{BB962C8B-B14F-4D97-AF65-F5344CB8AC3E}">
        <p14:creationId xmlns:p14="http://schemas.microsoft.com/office/powerpoint/2010/main" val="10527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001643"/>
          </a:xfrm>
          <a:prstGeom prst="rect">
            <a:avLst/>
          </a:prstGeom>
          <a:noFill/>
        </p:spPr>
        <p:txBody>
          <a:bodyPr wrap="square">
            <a:spAutoFit/>
          </a:bodyPr>
          <a:lstStyle/>
          <a:p>
            <a:r>
              <a:rPr lang="en-US" sz="4800" b="1" u="sng" dirty="0"/>
              <a:t>Romans 9</a:t>
            </a:r>
            <a:endParaRPr lang="en-US" sz="4800" u="sng" dirty="0"/>
          </a:p>
          <a:p>
            <a:r>
              <a:rPr lang="en-US" sz="4800" b="1" i="1" dirty="0"/>
              <a:t>I speak the truth in Christ—I am not lying, my conscience confirms it through the Holy Spirit— </a:t>
            </a:r>
            <a:r>
              <a:rPr lang="en-US" sz="4800" b="1" i="1" baseline="30000" dirty="0"/>
              <a:t>2 </a:t>
            </a:r>
            <a:r>
              <a:rPr lang="en-US" sz="4800" b="1" i="1" dirty="0"/>
              <a:t>I have great sorrow and unceasing anguish in my heart. </a:t>
            </a:r>
            <a:r>
              <a:rPr lang="en-US" sz="4800" b="1" i="1" baseline="30000" dirty="0"/>
              <a:t>3 </a:t>
            </a:r>
            <a:r>
              <a:rPr lang="en-US" sz="4800" b="1" i="1" dirty="0"/>
              <a:t>For I could wish that I myself were cursed and cut off from Christ for the sake of my people, those of my own race, </a:t>
            </a:r>
            <a:r>
              <a:rPr lang="en-US" sz="4800" b="1" i="1" baseline="30000" dirty="0"/>
              <a:t>4 </a:t>
            </a:r>
            <a:r>
              <a:rPr lang="en-US" sz="4800" b="1" i="1" dirty="0"/>
              <a:t>the people of Israel. </a:t>
            </a:r>
          </a:p>
        </p:txBody>
      </p:sp>
    </p:spTree>
    <p:extLst>
      <p:ext uri="{BB962C8B-B14F-4D97-AF65-F5344CB8AC3E}">
        <p14:creationId xmlns:p14="http://schemas.microsoft.com/office/powerpoint/2010/main" val="6074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239697" y="115409"/>
            <a:ext cx="11585360" cy="6001643"/>
          </a:xfrm>
          <a:prstGeom prst="rect">
            <a:avLst/>
          </a:prstGeom>
          <a:noFill/>
        </p:spPr>
        <p:txBody>
          <a:bodyPr wrap="square">
            <a:spAutoFit/>
          </a:bodyPr>
          <a:lstStyle/>
          <a:p>
            <a:r>
              <a:rPr lang="en-US" sz="4800" b="1" u="sng" dirty="0">
                <a:ea typeface="Calibri" panose="020F0502020204030204" pitchFamily="34" charset="0"/>
                <a:cs typeface="Times New Roman" panose="02020603050405020304" pitchFamily="18" charset="0"/>
              </a:rPr>
              <a:t>Mark 8</a:t>
            </a:r>
            <a:r>
              <a:rPr lang="en-US" sz="4800" b="1" i="1" dirty="0"/>
              <a:t> </a:t>
            </a:r>
          </a:p>
          <a:p>
            <a:r>
              <a:rPr lang="en-US" sz="4800" b="1" i="1" dirty="0"/>
              <a:t>“Twelve,” they replied.</a:t>
            </a:r>
            <a:endParaRPr lang="en-US" sz="4800" dirty="0"/>
          </a:p>
          <a:p>
            <a:r>
              <a:rPr lang="en-US" sz="4800" b="1" i="1" baseline="30000" dirty="0"/>
              <a:t>20 </a:t>
            </a:r>
            <a:r>
              <a:rPr lang="en-US" sz="4800" b="1" i="1" dirty="0"/>
              <a:t>“And when I broke the seven loaves for the four thousand, how many basketfuls of pieces did you pick up?”</a:t>
            </a:r>
            <a:endParaRPr lang="en-US" sz="4800" dirty="0"/>
          </a:p>
          <a:p>
            <a:r>
              <a:rPr lang="en-US" sz="4800" b="1" i="1" dirty="0"/>
              <a:t>They answered, “Seven.”</a:t>
            </a:r>
            <a:endParaRPr lang="en-US" sz="4800" dirty="0"/>
          </a:p>
          <a:p>
            <a:r>
              <a:rPr lang="en-US" sz="4800" b="1" i="1" baseline="30000" dirty="0"/>
              <a:t>21 </a:t>
            </a:r>
            <a:r>
              <a:rPr lang="en-US" sz="4800" b="1" i="1" dirty="0"/>
              <a:t>He said to them, “Do </a:t>
            </a:r>
            <a:r>
              <a:rPr lang="en-US" sz="4800" b="1" i="1"/>
              <a:t>you </a:t>
            </a:r>
          </a:p>
          <a:p>
            <a:r>
              <a:rPr lang="en-US" sz="4800" b="1" i="1"/>
              <a:t>still </a:t>
            </a:r>
            <a:r>
              <a:rPr lang="en-US" sz="4800" b="1" i="1" dirty="0"/>
              <a:t>not understand?”</a:t>
            </a:r>
            <a:endParaRPr lang="en-US" sz="4800" dirty="0"/>
          </a:p>
        </p:txBody>
      </p:sp>
    </p:spTree>
    <p:extLst>
      <p:ext uri="{BB962C8B-B14F-4D97-AF65-F5344CB8AC3E}">
        <p14:creationId xmlns:p14="http://schemas.microsoft.com/office/powerpoint/2010/main" val="4266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239697" y="115409"/>
            <a:ext cx="11585360" cy="6001643"/>
          </a:xfrm>
          <a:prstGeom prst="rect">
            <a:avLst/>
          </a:prstGeom>
          <a:noFill/>
        </p:spPr>
        <p:txBody>
          <a:bodyPr wrap="square">
            <a:spAutoFit/>
          </a:bodyPr>
          <a:lstStyle/>
          <a:p>
            <a:r>
              <a:rPr lang="en-US" sz="4800" b="1" u="sng" dirty="0">
                <a:cs typeface="Times New Roman" panose="02020603050405020304" pitchFamily="18" charset="0"/>
              </a:rPr>
              <a:t>John 12</a:t>
            </a:r>
          </a:p>
          <a:p>
            <a:r>
              <a:rPr lang="en-US" sz="4800" b="1" i="1" baseline="30000" dirty="0"/>
              <a:t>37 </a:t>
            </a:r>
            <a:r>
              <a:rPr lang="en-US" sz="4800" b="1" i="1" dirty="0"/>
              <a:t>Even after Jesus had performed so many signs in their presence, </a:t>
            </a:r>
            <a:r>
              <a:rPr lang="en-US" sz="4800" b="1" i="1" u="sng" dirty="0"/>
              <a:t>they still would not believe in him</a:t>
            </a:r>
            <a:r>
              <a:rPr lang="en-US" sz="4800" b="1" i="1" dirty="0"/>
              <a:t>. </a:t>
            </a:r>
            <a:r>
              <a:rPr lang="en-US" sz="4800" b="1" i="1" baseline="30000" dirty="0"/>
              <a:t>38 </a:t>
            </a:r>
            <a:r>
              <a:rPr lang="en-US" sz="4800" b="1" i="1" dirty="0"/>
              <a:t>This was to fulfill the word of Isaiah the prophet:</a:t>
            </a:r>
            <a:endParaRPr lang="en-US" sz="4800" dirty="0"/>
          </a:p>
          <a:p>
            <a:r>
              <a:rPr lang="en-US" sz="4800" b="1" i="1" dirty="0"/>
              <a:t>“Lord, who has believed our message</a:t>
            </a:r>
            <a:br>
              <a:rPr lang="en-US" sz="4800" b="1" i="1" dirty="0"/>
            </a:br>
            <a:r>
              <a:rPr lang="en-US" sz="4800" b="1" i="1" dirty="0"/>
              <a:t>    and to whom has the arm of the Lord been 	revealed?”</a:t>
            </a:r>
            <a:endParaRPr lang="en-US" sz="4800" dirty="0"/>
          </a:p>
        </p:txBody>
      </p:sp>
    </p:spTree>
    <p:extLst>
      <p:ext uri="{BB962C8B-B14F-4D97-AF65-F5344CB8AC3E}">
        <p14:creationId xmlns:p14="http://schemas.microsoft.com/office/powerpoint/2010/main" val="32908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239697" y="115409"/>
            <a:ext cx="11585360" cy="6001643"/>
          </a:xfrm>
          <a:prstGeom prst="rect">
            <a:avLst/>
          </a:prstGeom>
          <a:noFill/>
        </p:spPr>
        <p:txBody>
          <a:bodyPr wrap="square">
            <a:spAutoFit/>
          </a:bodyPr>
          <a:lstStyle/>
          <a:p>
            <a:r>
              <a:rPr lang="en-US" sz="4800" b="1" u="sng" dirty="0">
                <a:cs typeface="Times New Roman" panose="02020603050405020304" pitchFamily="18" charset="0"/>
              </a:rPr>
              <a:t>John 12</a:t>
            </a:r>
          </a:p>
          <a:p>
            <a:r>
              <a:rPr lang="en-US" sz="4800" b="1" i="1" baseline="30000" dirty="0"/>
              <a:t>39 </a:t>
            </a:r>
            <a:r>
              <a:rPr lang="en-US" sz="4800" b="1" i="1" dirty="0"/>
              <a:t>For this reason they could not believe, because, as Isaiah says elsewhere:</a:t>
            </a:r>
            <a:r>
              <a:rPr lang="en-US" sz="4800" dirty="0"/>
              <a:t> [Is. 6:10]</a:t>
            </a:r>
          </a:p>
          <a:p>
            <a:r>
              <a:rPr lang="en-US" sz="4800" b="1" i="1" baseline="30000" dirty="0"/>
              <a:t>40 </a:t>
            </a:r>
            <a:r>
              <a:rPr lang="en-US" sz="4800" b="1" i="1" dirty="0"/>
              <a:t>“</a:t>
            </a:r>
            <a:r>
              <a:rPr lang="en-US" sz="4800" b="1" i="1" u="sng" dirty="0"/>
              <a:t>He has</a:t>
            </a:r>
            <a:r>
              <a:rPr lang="en-US" sz="4800" b="1" i="1" dirty="0"/>
              <a:t> blinded their eyes</a:t>
            </a:r>
            <a:br>
              <a:rPr lang="en-US" sz="4800" b="1" i="1" dirty="0"/>
            </a:br>
            <a:r>
              <a:rPr lang="en-US" sz="4800" b="1" i="1" dirty="0"/>
              <a:t>    and </a:t>
            </a:r>
            <a:r>
              <a:rPr lang="en-US" sz="4800" b="1" i="1" u="sng" dirty="0"/>
              <a:t>hardened their hearts</a:t>
            </a:r>
            <a:r>
              <a:rPr lang="en-US" sz="4800" b="1" i="1" dirty="0"/>
              <a:t>,</a:t>
            </a:r>
            <a:br>
              <a:rPr lang="en-US" sz="4800" b="1" i="1" dirty="0"/>
            </a:br>
            <a:r>
              <a:rPr lang="en-US" sz="4800" b="1" i="1" dirty="0"/>
              <a:t>so they can neither see with their eyes,</a:t>
            </a:r>
            <a:br>
              <a:rPr lang="en-US" sz="4800" b="1" i="1" dirty="0"/>
            </a:br>
            <a:r>
              <a:rPr lang="en-US" sz="4800" b="1" i="1" dirty="0"/>
              <a:t>    nor understand with their hearts,</a:t>
            </a:r>
            <a:br>
              <a:rPr lang="en-US" sz="4800" b="1" i="1" dirty="0"/>
            </a:br>
            <a:r>
              <a:rPr lang="en-US" sz="4800" b="1" i="1" dirty="0"/>
              <a:t>    nor turn—and I would heal them.”</a:t>
            </a:r>
            <a:endParaRPr lang="en-US" sz="4800" dirty="0"/>
          </a:p>
        </p:txBody>
      </p:sp>
    </p:spTree>
    <p:extLst>
      <p:ext uri="{BB962C8B-B14F-4D97-AF65-F5344CB8AC3E}">
        <p14:creationId xmlns:p14="http://schemas.microsoft.com/office/powerpoint/2010/main" val="314085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239696" y="115409"/>
            <a:ext cx="11886459" cy="6740307"/>
          </a:xfrm>
          <a:prstGeom prst="rect">
            <a:avLst/>
          </a:prstGeom>
          <a:noFill/>
        </p:spPr>
        <p:txBody>
          <a:bodyPr wrap="square">
            <a:spAutoFit/>
          </a:bodyPr>
          <a:lstStyle/>
          <a:p>
            <a:r>
              <a:rPr lang="en-US" sz="4800" b="1" u="sng" dirty="0">
                <a:cs typeface="Times New Roman" panose="02020603050405020304" pitchFamily="18" charset="0"/>
              </a:rPr>
              <a:t>John 12</a:t>
            </a:r>
          </a:p>
          <a:p>
            <a:r>
              <a:rPr lang="en-US" sz="4800" b="1" i="1" baseline="30000" dirty="0"/>
              <a:t>41 </a:t>
            </a:r>
            <a:r>
              <a:rPr lang="en-US" sz="4800" b="1" i="1" dirty="0"/>
              <a:t>Isaiah said this because he saw Jesus’ glory and spoke about him.</a:t>
            </a:r>
            <a:r>
              <a:rPr lang="en-US" sz="4800" dirty="0"/>
              <a:t>  </a:t>
            </a:r>
            <a:r>
              <a:rPr lang="en-US" sz="4800" b="1" i="1" baseline="30000" dirty="0"/>
              <a:t>42 </a:t>
            </a:r>
            <a:r>
              <a:rPr lang="en-US" sz="4800" b="1" i="1" dirty="0"/>
              <a:t>Yet at the same time many even among the leaders believed in him. But because of the Pharisees they would not openly acknowledge their faith for fear they would be put out of the synagogue; </a:t>
            </a:r>
            <a:r>
              <a:rPr lang="en-US" sz="4800" b="1" i="1" baseline="30000" dirty="0"/>
              <a:t>43 </a:t>
            </a:r>
            <a:r>
              <a:rPr lang="en-US" sz="4800" b="1" i="1" dirty="0"/>
              <a:t>for they loved human praise more than praise from God.</a:t>
            </a:r>
            <a:endParaRPr lang="en-US" sz="4800" dirty="0"/>
          </a:p>
        </p:txBody>
      </p:sp>
    </p:spTree>
    <p:extLst>
      <p:ext uri="{BB962C8B-B14F-4D97-AF65-F5344CB8AC3E}">
        <p14:creationId xmlns:p14="http://schemas.microsoft.com/office/powerpoint/2010/main" val="4293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437965" y="495300"/>
            <a:ext cx="11754035" cy="923330"/>
          </a:xfrm>
          <a:prstGeom prst="rect">
            <a:avLst/>
          </a:prstGeom>
          <a:noFill/>
        </p:spPr>
        <p:txBody>
          <a:bodyPr wrap="square">
            <a:spAutoFit/>
          </a:bodyPr>
          <a:lstStyle/>
          <a:p>
            <a:r>
              <a:rPr lang="en-US" sz="5400" u="sng" dirty="0"/>
              <a:t>WHY God hardened the Jewish people:</a:t>
            </a:r>
          </a:p>
        </p:txBody>
      </p:sp>
      <p:sp>
        <p:nvSpPr>
          <p:cNvPr id="3" name="TextBox 2">
            <a:extLst>
              <a:ext uri="{FF2B5EF4-FFF2-40B4-BE49-F238E27FC236}">
                <a16:creationId xmlns:a16="http://schemas.microsoft.com/office/drawing/2014/main" id="{069B6EA5-B411-4C17-8542-4E5A7316E94A}"/>
              </a:ext>
            </a:extLst>
          </p:cNvPr>
          <p:cNvSpPr txBox="1"/>
          <p:nvPr/>
        </p:nvSpPr>
        <p:spPr>
          <a:xfrm>
            <a:off x="437965" y="1866900"/>
            <a:ext cx="11754035" cy="1754326"/>
          </a:xfrm>
          <a:prstGeom prst="rect">
            <a:avLst/>
          </a:prstGeom>
          <a:noFill/>
        </p:spPr>
        <p:txBody>
          <a:bodyPr wrap="square">
            <a:spAutoFit/>
          </a:bodyPr>
          <a:lstStyle/>
          <a:p>
            <a:r>
              <a:rPr lang="en-US" sz="5400" dirty="0"/>
              <a:t>1.) In response to their continued hardening of their hearts to Christ.</a:t>
            </a:r>
          </a:p>
        </p:txBody>
      </p:sp>
    </p:spTree>
    <p:extLst>
      <p:ext uri="{BB962C8B-B14F-4D97-AF65-F5344CB8AC3E}">
        <p14:creationId xmlns:p14="http://schemas.microsoft.com/office/powerpoint/2010/main" val="24730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437965" y="495300"/>
            <a:ext cx="11754035" cy="923330"/>
          </a:xfrm>
          <a:prstGeom prst="rect">
            <a:avLst/>
          </a:prstGeom>
          <a:noFill/>
        </p:spPr>
        <p:txBody>
          <a:bodyPr wrap="square">
            <a:spAutoFit/>
          </a:bodyPr>
          <a:lstStyle/>
          <a:p>
            <a:r>
              <a:rPr lang="en-US" sz="5400" u="sng" dirty="0"/>
              <a:t>WHY God hardened the Jewish people:</a:t>
            </a:r>
          </a:p>
        </p:txBody>
      </p:sp>
      <p:sp>
        <p:nvSpPr>
          <p:cNvPr id="3" name="TextBox 2">
            <a:extLst>
              <a:ext uri="{FF2B5EF4-FFF2-40B4-BE49-F238E27FC236}">
                <a16:creationId xmlns:a16="http://schemas.microsoft.com/office/drawing/2014/main" id="{069B6EA5-B411-4C17-8542-4E5A7316E94A}"/>
              </a:ext>
            </a:extLst>
          </p:cNvPr>
          <p:cNvSpPr txBox="1"/>
          <p:nvPr/>
        </p:nvSpPr>
        <p:spPr>
          <a:xfrm>
            <a:off x="437965" y="1866900"/>
            <a:ext cx="11754035" cy="1754326"/>
          </a:xfrm>
          <a:prstGeom prst="rect">
            <a:avLst/>
          </a:prstGeom>
          <a:noFill/>
        </p:spPr>
        <p:txBody>
          <a:bodyPr wrap="square">
            <a:spAutoFit/>
          </a:bodyPr>
          <a:lstStyle/>
          <a:p>
            <a:r>
              <a:rPr lang="en-US" sz="5400" dirty="0"/>
              <a:t>1.) In response to their continued hardening of their hearts to Christ.</a:t>
            </a:r>
          </a:p>
        </p:txBody>
      </p:sp>
      <p:sp>
        <p:nvSpPr>
          <p:cNvPr id="4" name="TextBox 3">
            <a:extLst>
              <a:ext uri="{FF2B5EF4-FFF2-40B4-BE49-F238E27FC236}">
                <a16:creationId xmlns:a16="http://schemas.microsoft.com/office/drawing/2014/main" id="{22F7D546-08F6-4734-90D6-62AA3A49C83A}"/>
              </a:ext>
            </a:extLst>
          </p:cNvPr>
          <p:cNvSpPr txBox="1"/>
          <p:nvPr/>
        </p:nvSpPr>
        <p:spPr>
          <a:xfrm>
            <a:off x="437965" y="3981450"/>
            <a:ext cx="11754035" cy="1754326"/>
          </a:xfrm>
          <a:prstGeom prst="rect">
            <a:avLst/>
          </a:prstGeom>
          <a:noFill/>
        </p:spPr>
        <p:txBody>
          <a:bodyPr wrap="square">
            <a:spAutoFit/>
          </a:bodyPr>
          <a:lstStyle/>
          <a:p>
            <a:r>
              <a:rPr lang="en-US" sz="5400" dirty="0"/>
              <a:t>2.) To ensure a better plan—the crucifixion and resurrection of Jesus.</a:t>
            </a:r>
          </a:p>
        </p:txBody>
      </p:sp>
    </p:spTree>
    <p:extLst>
      <p:ext uri="{BB962C8B-B14F-4D97-AF65-F5344CB8AC3E}">
        <p14:creationId xmlns:p14="http://schemas.microsoft.com/office/powerpoint/2010/main" val="24775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5262979"/>
          </a:xfrm>
          <a:prstGeom prst="rect">
            <a:avLst/>
          </a:prstGeom>
          <a:noFill/>
        </p:spPr>
        <p:txBody>
          <a:bodyPr wrap="square">
            <a:spAutoFit/>
          </a:bodyPr>
          <a:lstStyle/>
          <a:p>
            <a:r>
              <a:rPr lang="en-US" sz="4800" b="1" u="sng" dirty="0"/>
              <a:t>Romans 11:25, 26</a:t>
            </a:r>
            <a:endParaRPr lang="en-US" sz="4800" b="1" i="1" u="sng" dirty="0"/>
          </a:p>
          <a:p>
            <a:r>
              <a:rPr lang="en-US" sz="4800" b="1" i="1" baseline="30000" dirty="0"/>
              <a:t>“</a:t>
            </a:r>
            <a:r>
              <a:rPr lang="en-US" sz="4800" b="1" i="1" dirty="0"/>
              <a:t>I do not want you to be ignorant of this mystery, brothers and sisters, so that you may not be conceited: Israel has experienced a </a:t>
            </a:r>
            <a:r>
              <a:rPr lang="en-US" sz="4800" b="1" i="1" u="sng" dirty="0"/>
              <a:t>hardening</a:t>
            </a:r>
            <a:r>
              <a:rPr lang="en-US" sz="4800" b="1" i="1" dirty="0"/>
              <a:t> in part until the full number of the Gentiles has come in, </a:t>
            </a:r>
            <a:r>
              <a:rPr lang="en-US" sz="4800" b="1" i="1" baseline="30000" dirty="0"/>
              <a:t>26 </a:t>
            </a:r>
            <a:r>
              <a:rPr lang="en-US" sz="4800" b="1" i="1" dirty="0"/>
              <a:t>and in this way all Israel will be saved.</a:t>
            </a:r>
            <a:r>
              <a:rPr lang="en-US" sz="4800" dirty="0"/>
              <a:t>”</a:t>
            </a:r>
          </a:p>
        </p:txBody>
      </p:sp>
    </p:spTree>
    <p:extLst>
      <p:ext uri="{BB962C8B-B14F-4D97-AF65-F5344CB8AC3E}">
        <p14:creationId xmlns:p14="http://schemas.microsoft.com/office/powerpoint/2010/main" val="421033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863417"/>
          </a:xfrm>
          <a:prstGeom prst="rect">
            <a:avLst/>
          </a:prstGeom>
          <a:noFill/>
        </p:spPr>
        <p:txBody>
          <a:bodyPr wrap="square">
            <a:spAutoFit/>
          </a:bodyPr>
          <a:lstStyle/>
          <a:p>
            <a:r>
              <a:rPr lang="en-US" sz="4000" b="1" u="sng" dirty="0"/>
              <a:t>Hebrews 3</a:t>
            </a:r>
          </a:p>
          <a:p>
            <a:r>
              <a:rPr lang="en-US" sz="4000" b="1" i="1" dirty="0"/>
              <a:t>6) But Christ is faithful as the Son over God’s house. And we are his house, if indeed we hold firmly to our confidence and the hope in which we glory.</a:t>
            </a:r>
            <a:endParaRPr lang="en-US" sz="4000" dirty="0"/>
          </a:p>
          <a:p>
            <a:r>
              <a:rPr lang="en-US" sz="4000" b="1" i="1" dirty="0"/>
              <a:t>7) So, as the Holy Spirit says:</a:t>
            </a:r>
            <a:endParaRPr lang="en-US" sz="4000" dirty="0"/>
          </a:p>
          <a:p>
            <a:r>
              <a:rPr lang="en-US" sz="4000" b="1" i="1" dirty="0"/>
              <a:t>		“Today, if you hear his voice,</a:t>
            </a:r>
            <a:br>
              <a:rPr lang="en-US" sz="4000" b="1" i="1" dirty="0"/>
            </a:br>
            <a:r>
              <a:rPr lang="en-US" sz="4000" b="1" i="1" dirty="0"/>
              <a:t>8)     do not </a:t>
            </a:r>
            <a:r>
              <a:rPr lang="en-US" sz="4000" b="1" i="1" u="sng" dirty="0"/>
              <a:t>harden</a:t>
            </a:r>
            <a:r>
              <a:rPr lang="en-US" sz="4000" b="1" i="1" dirty="0"/>
              <a:t> your hearts</a:t>
            </a:r>
            <a:br>
              <a:rPr lang="en-US" sz="4000" b="1" i="1" dirty="0"/>
            </a:br>
            <a:r>
              <a:rPr lang="en-US" sz="4000" b="1" i="1" dirty="0"/>
              <a:t>		as you did in the rebellion,</a:t>
            </a:r>
            <a:br>
              <a:rPr lang="en-US" sz="4000" b="1" i="1" dirty="0"/>
            </a:br>
            <a:r>
              <a:rPr lang="en-US" sz="4000" b="1" i="1" dirty="0"/>
              <a:t>    	during the time of testing in the wilderness,</a:t>
            </a:r>
            <a:br>
              <a:rPr lang="en-US" sz="4000" b="1" i="1" dirty="0"/>
            </a:br>
            <a:r>
              <a:rPr lang="en-US" sz="4000" b="1" i="1" dirty="0"/>
              <a:t>9) 	where your ancestors tested and tried me,</a:t>
            </a:r>
            <a:br>
              <a:rPr lang="en-US" sz="4000" b="1" i="1" dirty="0"/>
            </a:br>
            <a:r>
              <a:rPr lang="en-US" sz="4000" b="1" i="1" dirty="0"/>
              <a:t>    	though for forty years they saw what I did.</a:t>
            </a:r>
            <a:endParaRPr lang="en-US" sz="4000" dirty="0"/>
          </a:p>
        </p:txBody>
      </p:sp>
    </p:spTree>
    <p:extLst>
      <p:ext uri="{BB962C8B-B14F-4D97-AF65-F5344CB8AC3E}">
        <p14:creationId xmlns:p14="http://schemas.microsoft.com/office/powerpoint/2010/main" val="10243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863417"/>
          </a:xfrm>
          <a:prstGeom prst="rect">
            <a:avLst/>
          </a:prstGeom>
          <a:noFill/>
        </p:spPr>
        <p:txBody>
          <a:bodyPr wrap="square">
            <a:spAutoFit/>
          </a:bodyPr>
          <a:lstStyle/>
          <a:p>
            <a:r>
              <a:rPr lang="en-US" sz="4000" b="1" u="sng" dirty="0"/>
              <a:t>Hebrews 3</a:t>
            </a:r>
            <a:r>
              <a:rPr lang="en-US" sz="4000" b="1" i="1" baseline="30000" dirty="0"/>
              <a:t> </a:t>
            </a:r>
          </a:p>
          <a:p>
            <a:r>
              <a:rPr lang="en-US" sz="4000" b="1" i="1" baseline="30000" dirty="0"/>
              <a:t>12 </a:t>
            </a:r>
            <a:r>
              <a:rPr lang="en-US" sz="4000" b="1" i="1" dirty="0"/>
              <a:t>See to it, brothers and sisters, that none of you has a sinful, unbelieving heart that turns away from the living God. </a:t>
            </a:r>
            <a:r>
              <a:rPr lang="en-US" sz="4000" b="1" i="1" baseline="30000" dirty="0"/>
              <a:t>13 </a:t>
            </a:r>
            <a:r>
              <a:rPr lang="en-US" sz="4000" b="1" i="1" dirty="0"/>
              <a:t>But encourage one another daily, as long as it is called “Today,” so that none of you may be </a:t>
            </a:r>
            <a:r>
              <a:rPr lang="en-US" sz="4000" b="1" i="1" u="sng" dirty="0"/>
              <a:t>hardened</a:t>
            </a:r>
            <a:r>
              <a:rPr lang="en-US" sz="4000" b="1" i="1" dirty="0"/>
              <a:t> by sin’s deceitfulness. </a:t>
            </a:r>
            <a:r>
              <a:rPr lang="en-US" sz="4000" b="1" i="1" baseline="30000" dirty="0"/>
              <a:t>14 </a:t>
            </a:r>
            <a:r>
              <a:rPr lang="en-US" sz="4000" b="1" i="1" dirty="0"/>
              <a:t>We have come to share in Christ, if indeed we hold our original conviction firmly to the very end. </a:t>
            </a:r>
            <a:r>
              <a:rPr lang="en-US" sz="4000" b="1" i="1" baseline="30000" dirty="0"/>
              <a:t>15 </a:t>
            </a:r>
            <a:r>
              <a:rPr lang="en-US" sz="4000" b="1" i="1" dirty="0"/>
              <a:t>As has just been said:</a:t>
            </a:r>
            <a:r>
              <a:rPr lang="en-US" sz="4000" dirty="0"/>
              <a:t>  </a:t>
            </a:r>
            <a:r>
              <a:rPr lang="en-US" sz="4000" b="1" i="1" dirty="0"/>
              <a:t>“Today, if you hear his voice,</a:t>
            </a:r>
            <a:br>
              <a:rPr lang="en-US" sz="4000" b="1" i="1" dirty="0"/>
            </a:br>
            <a:r>
              <a:rPr lang="en-US" sz="4000" b="1" i="1" dirty="0"/>
              <a:t>    		do not </a:t>
            </a:r>
            <a:r>
              <a:rPr lang="en-US" sz="4000" b="1" i="1" u="sng" dirty="0"/>
              <a:t>harden</a:t>
            </a:r>
            <a:r>
              <a:rPr lang="en-US" sz="4000" b="1" i="1" dirty="0"/>
              <a:t> your hearts</a:t>
            </a:r>
            <a:br>
              <a:rPr lang="en-US" sz="4000" b="1" i="1" dirty="0"/>
            </a:br>
            <a:r>
              <a:rPr lang="en-US" sz="4000" b="1" i="1" dirty="0"/>
              <a:t>    		as you did in the rebellion.”</a:t>
            </a:r>
            <a:r>
              <a:rPr lang="en-US" sz="4000" dirty="0"/>
              <a:t>   [Psalm 95:8]</a:t>
            </a:r>
          </a:p>
        </p:txBody>
      </p:sp>
    </p:spTree>
    <p:extLst>
      <p:ext uri="{BB962C8B-B14F-4D97-AF65-F5344CB8AC3E}">
        <p14:creationId xmlns:p14="http://schemas.microsoft.com/office/powerpoint/2010/main" val="38682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3BA8135-1407-43C2-A481-9E3A53EC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41" y="2112885"/>
            <a:ext cx="4745115" cy="4745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B891C-7D07-4C9A-8174-55D9CC66675D}"/>
              </a:ext>
            </a:extLst>
          </p:cNvPr>
          <p:cNvSpPr txBox="1"/>
          <p:nvPr/>
        </p:nvSpPr>
        <p:spPr>
          <a:xfrm>
            <a:off x="-171080" y="648809"/>
            <a:ext cx="11886459" cy="1938992"/>
          </a:xfrm>
          <a:prstGeom prst="rect">
            <a:avLst/>
          </a:prstGeom>
          <a:noFill/>
        </p:spPr>
        <p:txBody>
          <a:bodyPr wrap="square">
            <a:spAutoFit/>
          </a:bodyPr>
          <a:lstStyle/>
          <a:p>
            <a:pPr algn="ctr"/>
            <a:r>
              <a:rPr lang="en-US" sz="6000" dirty="0"/>
              <a:t>HOW DOES HARDENING OF THE HEART HAPPEN?</a:t>
            </a:r>
          </a:p>
        </p:txBody>
      </p:sp>
    </p:spTree>
    <p:extLst>
      <p:ext uri="{BB962C8B-B14F-4D97-AF65-F5344CB8AC3E}">
        <p14:creationId xmlns:p14="http://schemas.microsoft.com/office/powerpoint/2010/main" val="4411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001643"/>
          </a:xfrm>
          <a:prstGeom prst="rect">
            <a:avLst/>
          </a:prstGeom>
          <a:noFill/>
        </p:spPr>
        <p:txBody>
          <a:bodyPr wrap="square">
            <a:spAutoFit/>
          </a:bodyPr>
          <a:lstStyle/>
          <a:p>
            <a:r>
              <a:rPr lang="en-US" sz="4800" b="1" u="sng" dirty="0"/>
              <a:t>Romans 9</a:t>
            </a:r>
            <a:endParaRPr lang="en-US" sz="4800" u="sng" dirty="0"/>
          </a:p>
          <a:p>
            <a:r>
              <a:rPr lang="en-US" sz="4800" b="1" i="1" dirty="0"/>
              <a:t>Theirs is the adoption to sonship; theirs the divine glory, the covenants, the receiving of the law, the temple worship and the promises. </a:t>
            </a:r>
            <a:r>
              <a:rPr lang="en-US" sz="4800" b="1" i="1" baseline="30000" dirty="0"/>
              <a:t>5 </a:t>
            </a:r>
            <a:r>
              <a:rPr lang="en-US" sz="4800" b="1" i="1" dirty="0"/>
              <a:t>Theirs are the patriarchs, and from them is traced the human ancestry of the Messiah, who is God over all, forever praised! Amen.</a:t>
            </a:r>
          </a:p>
        </p:txBody>
      </p:sp>
    </p:spTree>
    <p:extLst>
      <p:ext uri="{BB962C8B-B14F-4D97-AF65-F5344CB8AC3E}">
        <p14:creationId xmlns:p14="http://schemas.microsoft.com/office/powerpoint/2010/main" val="6166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85657" y="276225"/>
            <a:ext cx="11754035" cy="5078313"/>
          </a:xfrm>
          <a:prstGeom prst="rect">
            <a:avLst/>
          </a:prstGeom>
          <a:noFill/>
        </p:spPr>
        <p:txBody>
          <a:bodyPr wrap="square">
            <a:spAutoFit/>
          </a:bodyPr>
          <a:lstStyle/>
          <a:p>
            <a:r>
              <a:rPr lang="en-US" sz="5400" b="1" u="sng" dirty="0"/>
              <a:t>Romans 9:17-18</a:t>
            </a:r>
            <a:endParaRPr lang="en-US" sz="5400" u="sng" dirty="0"/>
          </a:p>
          <a:p>
            <a:r>
              <a:rPr lang="en-US" sz="5400" b="1" i="1" baseline="30000" dirty="0"/>
              <a:t>17 </a:t>
            </a:r>
            <a:r>
              <a:rPr lang="en-US" sz="5400" b="1" i="1" dirty="0"/>
              <a:t>For Scripture says to Pharaoh: “I raised you up for this very purpose, that I might display my power in you and that my name might be proclaimed in all the earth.” </a:t>
            </a:r>
            <a:endParaRPr lang="en-US" sz="5400" dirty="0"/>
          </a:p>
        </p:txBody>
      </p:sp>
    </p:spTree>
    <p:extLst>
      <p:ext uri="{BB962C8B-B14F-4D97-AF65-F5344CB8AC3E}">
        <p14:creationId xmlns:p14="http://schemas.microsoft.com/office/powerpoint/2010/main" val="8877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85657" y="276225"/>
            <a:ext cx="11754035" cy="3416320"/>
          </a:xfrm>
          <a:prstGeom prst="rect">
            <a:avLst/>
          </a:prstGeom>
          <a:noFill/>
        </p:spPr>
        <p:txBody>
          <a:bodyPr wrap="square">
            <a:spAutoFit/>
          </a:bodyPr>
          <a:lstStyle/>
          <a:p>
            <a:r>
              <a:rPr lang="en-US" sz="5400" b="1" u="sng" dirty="0"/>
              <a:t>Romans 9:17-18</a:t>
            </a:r>
            <a:r>
              <a:rPr lang="en-US" sz="5400" b="1" i="1" baseline="30000" dirty="0"/>
              <a:t> </a:t>
            </a:r>
          </a:p>
          <a:p>
            <a:r>
              <a:rPr lang="en-US" sz="5400" b="1" i="1" baseline="30000" dirty="0"/>
              <a:t>18 </a:t>
            </a:r>
            <a:r>
              <a:rPr lang="en-US" sz="5400" b="1" i="1" dirty="0"/>
              <a:t>Therefore God has mercy on whom he wants to have mercy, and he hardens whom he wants to harden.</a:t>
            </a:r>
            <a:endParaRPr lang="en-US" sz="5400" dirty="0"/>
          </a:p>
        </p:txBody>
      </p:sp>
    </p:spTree>
    <p:extLst>
      <p:ext uri="{BB962C8B-B14F-4D97-AF65-F5344CB8AC3E}">
        <p14:creationId xmlns:p14="http://schemas.microsoft.com/office/powerpoint/2010/main" val="36166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85657" y="276225"/>
            <a:ext cx="11754035" cy="6186309"/>
          </a:xfrm>
          <a:prstGeom prst="rect">
            <a:avLst/>
          </a:prstGeom>
          <a:noFill/>
        </p:spPr>
        <p:txBody>
          <a:bodyPr wrap="square">
            <a:spAutoFit/>
          </a:bodyPr>
          <a:lstStyle/>
          <a:p>
            <a:r>
              <a:rPr lang="en-US" sz="4400" b="1" u="sng" dirty="0"/>
              <a:t>Romans 9:19-21</a:t>
            </a:r>
            <a:endParaRPr lang="en-US" sz="4400" dirty="0"/>
          </a:p>
          <a:p>
            <a:r>
              <a:rPr lang="en-US" sz="4400" b="1" i="1" baseline="30000" dirty="0"/>
              <a:t>19 </a:t>
            </a:r>
            <a:r>
              <a:rPr lang="en-US" sz="4400" b="1" i="1" dirty="0"/>
              <a:t>One of you will say to me: “Then why does God still blame us? For who is able to resist his will?” </a:t>
            </a:r>
            <a:r>
              <a:rPr lang="en-US" sz="4400" b="1" i="1" baseline="30000" dirty="0"/>
              <a:t>20 </a:t>
            </a:r>
            <a:r>
              <a:rPr lang="en-US" sz="4400" b="1" i="1" dirty="0"/>
              <a:t>But who are you, a human being, to talk back to God? “Shall what is formed say to the one who formed it, ‘Why did you make me like this?’” </a:t>
            </a:r>
            <a:r>
              <a:rPr lang="en-US" sz="4400" b="1" i="1" baseline="30000" dirty="0"/>
              <a:t>21 </a:t>
            </a:r>
            <a:r>
              <a:rPr lang="en-US" sz="4400" b="1" i="1" dirty="0"/>
              <a:t>Does not the potter have the right to make out of the same lump of clay some pottery for special purposes and some for common use?</a:t>
            </a:r>
            <a:endParaRPr lang="en-US" sz="4400" dirty="0"/>
          </a:p>
        </p:txBody>
      </p:sp>
    </p:spTree>
    <p:extLst>
      <p:ext uri="{BB962C8B-B14F-4D97-AF65-F5344CB8AC3E}">
        <p14:creationId xmlns:p14="http://schemas.microsoft.com/office/powerpoint/2010/main" val="30406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4B044F59-5CD4-4B9E-8B86-D4CB54C6F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887" y="2381250"/>
            <a:ext cx="63817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39C89305-53C3-42A5-90F0-0AB131AAC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90500"/>
            <a:ext cx="60483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F1892019-BF7C-44C6-A004-DD8861D3C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1025"/>
            <a:ext cx="12192000" cy="818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4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85657" y="276225"/>
            <a:ext cx="11754035" cy="6186309"/>
          </a:xfrm>
          <a:prstGeom prst="rect">
            <a:avLst/>
          </a:prstGeom>
          <a:noFill/>
        </p:spPr>
        <p:txBody>
          <a:bodyPr wrap="square">
            <a:spAutoFit/>
          </a:bodyPr>
          <a:lstStyle/>
          <a:p>
            <a:r>
              <a:rPr lang="en-US" sz="4400" b="1" u="sng" dirty="0"/>
              <a:t>Romans 9:22-24</a:t>
            </a:r>
          </a:p>
          <a:p>
            <a:r>
              <a:rPr lang="en-US" sz="4400" dirty="0"/>
              <a:t>What if God, although choosing to show his wrath and make his power known, bore with great patience the objects of his wrath—prepared for destruction? </a:t>
            </a:r>
            <a:r>
              <a:rPr lang="en-US" sz="4400" b="1" baseline="30000" dirty="0"/>
              <a:t>23 </a:t>
            </a:r>
            <a:r>
              <a:rPr lang="en-US" sz="4400" dirty="0"/>
              <a:t>What if he did this to make the riches of his glory known to the objects of his mercy, whom he prepared in advance for glory— </a:t>
            </a:r>
            <a:r>
              <a:rPr lang="en-US" sz="4400" b="1" baseline="30000" dirty="0"/>
              <a:t>24 </a:t>
            </a:r>
            <a:r>
              <a:rPr lang="en-US" sz="4400" dirty="0"/>
              <a:t>even us, whom he also called, not only from the Jews but also from the Gentiles?</a:t>
            </a:r>
          </a:p>
        </p:txBody>
      </p:sp>
    </p:spTree>
    <p:extLst>
      <p:ext uri="{BB962C8B-B14F-4D97-AF65-F5344CB8AC3E}">
        <p14:creationId xmlns:p14="http://schemas.microsoft.com/office/powerpoint/2010/main" val="30915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85657" y="276225"/>
            <a:ext cx="11754035" cy="6186309"/>
          </a:xfrm>
          <a:prstGeom prst="rect">
            <a:avLst/>
          </a:prstGeom>
          <a:noFill/>
        </p:spPr>
        <p:txBody>
          <a:bodyPr wrap="square">
            <a:spAutoFit/>
          </a:bodyPr>
          <a:lstStyle/>
          <a:p>
            <a:r>
              <a:rPr lang="en-US" sz="4400" b="1" u="sng" dirty="0"/>
              <a:t>Romans 11</a:t>
            </a:r>
            <a:r>
              <a:rPr lang="en-US" sz="4400" b="1" i="1" baseline="30000" dirty="0"/>
              <a:t> </a:t>
            </a:r>
          </a:p>
          <a:p>
            <a:r>
              <a:rPr lang="en-US" sz="4400" b="1" i="1" baseline="30000" dirty="0"/>
              <a:t>33 </a:t>
            </a:r>
            <a:r>
              <a:rPr lang="en-US" sz="4400" b="1" i="1" dirty="0"/>
              <a:t>Oh, the depth of the riches of the wisdom and knowledge of God!</a:t>
            </a:r>
            <a:br>
              <a:rPr lang="en-US" sz="4400" b="1" i="1" dirty="0"/>
            </a:br>
            <a:r>
              <a:rPr lang="en-US" sz="4400" b="1" i="1" dirty="0"/>
              <a:t>    How unsearchable his judgments,</a:t>
            </a:r>
            <a:br>
              <a:rPr lang="en-US" sz="4400" b="1" i="1" dirty="0"/>
            </a:br>
            <a:r>
              <a:rPr lang="en-US" sz="4400" b="1" i="1" dirty="0"/>
              <a:t>    and his paths beyond tracing out!</a:t>
            </a:r>
            <a:br>
              <a:rPr lang="en-US" sz="4400" b="1" i="1" dirty="0"/>
            </a:br>
            <a:r>
              <a:rPr lang="en-US" sz="4400" b="1" i="1" baseline="30000" dirty="0"/>
              <a:t>34 </a:t>
            </a:r>
            <a:r>
              <a:rPr lang="en-US" sz="4400" b="1" i="1" dirty="0"/>
              <a:t>“Who has known the mind of the Lord?</a:t>
            </a:r>
            <a:br>
              <a:rPr lang="en-US" sz="4400" b="1" i="1" dirty="0"/>
            </a:br>
            <a:r>
              <a:rPr lang="en-US" sz="4400" b="1" i="1" dirty="0"/>
              <a:t>    Or who has been his counselor?”</a:t>
            </a:r>
          </a:p>
          <a:p>
            <a:r>
              <a:rPr lang="en-US" sz="4400" b="1" i="1" baseline="30000" dirty="0"/>
              <a:t>35 </a:t>
            </a:r>
            <a:r>
              <a:rPr lang="en-US" sz="4400" b="1" i="1" dirty="0"/>
              <a:t>“Who has ever given to God,</a:t>
            </a:r>
            <a:br>
              <a:rPr lang="en-US" sz="4400" b="1" i="1" dirty="0"/>
            </a:br>
            <a:r>
              <a:rPr lang="en-US" sz="4400" b="1" i="1" dirty="0"/>
              <a:t>    that God should repay them?”</a:t>
            </a:r>
            <a:endParaRPr lang="en-US" sz="4400" b="1" u="sng" dirty="0"/>
          </a:p>
        </p:txBody>
      </p:sp>
    </p:spTree>
    <p:extLst>
      <p:ext uri="{BB962C8B-B14F-4D97-AF65-F5344CB8AC3E}">
        <p14:creationId xmlns:p14="http://schemas.microsoft.com/office/powerpoint/2010/main" val="11679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85657" y="276225"/>
            <a:ext cx="11754035" cy="3046988"/>
          </a:xfrm>
          <a:prstGeom prst="rect">
            <a:avLst/>
          </a:prstGeom>
          <a:noFill/>
        </p:spPr>
        <p:txBody>
          <a:bodyPr wrap="square">
            <a:spAutoFit/>
          </a:bodyPr>
          <a:lstStyle/>
          <a:p>
            <a:r>
              <a:rPr lang="en-US" sz="4800" b="1" u="sng" dirty="0"/>
              <a:t>Romans 11</a:t>
            </a:r>
            <a:r>
              <a:rPr lang="en-US" sz="4800" b="1" i="1" baseline="30000" dirty="0"/>
              <a:t> </a:t>
            </a:r>
          </a:p>
          <a:p>
            <a:r>
              <a:rPr lang="en-US" sz="4800" b="1" i="1" baseline="30000" dirty="0"/>
              <a:t>36 </a:t>
            </a:r>
            <a:r>
              <a:rPr lang="en-US" sz="4800" b="1" i="1" dirty="0"/>
              <a:t>For from him and through him and for him are all things.</a:t>
            </a:r>
            <a:br>
              <a:rPr lang="en-US" sz="4800" b="1" i="1" dirty="0"/>
            </a:br>
            <a:r>
              <a:rPr lang="en-US" sz="4800" b="1" i="1" dirty="0"/>
              <a:t>    To him be the glory forever! Amen.</a:t>
            </a:r>
            <a:endParaRPr lang="en-US" sz="4800" b="1" i="1" baseline="30000" dirty="0"/>
          </a:p>
        </p:txBody>
      </p:sp>
    </p:spTree>
    <p:extLst>
      <p:ext uri="{BB962C8B-B14F-4D97-AF65-F5344CB8AC3E}">
        <p14:creationId xmlns:p14="http://schemas.microsoft.com/office/powerpoint/2010/main" val="1601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5262979"/>
          </a:xfrm>
          <a:prstGeom prst="rect">
            <a:avLst/>
          </a:prstGeom>
          <a:noFill/>
        </p:spPr>
        <p:txBody>
          <a:bodyPr wrap="square">
            <a:spAutoFit/>
          </a:bodyPr>
          <a:lstStyle/>
          <a:p>
            <a:r>
              <a:rPr lang="en-US" sz="4800" b="1" u="sng" dirty="0"/>
              <a:t>Romans 9</a:t>
            </a:r>
          </a:p>
          <a:p>
            <a:r>
              <a:rPr lang="en-US" sz="4800" b="1" i="1" baseline="30000" dirty="0"/>
              <a:t>6 </a:t>
            </a:r>
            <a:r>
              <a:rPr lang="en-US" sz="4800" b="1" i="1" dirty="0"/>
              <a:t>But it is not as though the word of God has failed. For not all who are descended from Israel belong to Israel, </a:t>
            </a:r>
            <a:r>
              <a:rPr lang="en-US" sz="4800" b="1" i="1" baseline="30000" dirty="0"/>
              <a:t>7 </a:t>
            </a:r>
            <a:r>
              <a:rPr lang="en-US" sz="4800" b="1" i="1" dirty="0"/>
              <a:t>and not all are children of Abraham because they are his offspring, but “Through Isaac shall your offspring be named.” </a:t>
            </a:r>
            <a:endParaRPr lang="en-US" sz="4800" b="1" u="sng" dirty="0"/>
          </a:p>
        </p:txBody>
      </p:sp>
    </p:spTree>
    <p:extLst>
      <p:ext uri="{BB962C8B-B14F-4D97-AF65-F5344CB8AC3E}">
        <p14:creationId xmlns:p14="http://schemas.microsoft.com/office/powerpoint/2010/main" val="6905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740307"/>
          </a:xfrm>
          <a:prstGeom prst="rect">
            <a:avLst/>
          </a:prstGeom>
          <a:noFill/>
        </p:spPr>
        <p:txBody>
          <a:bodyPr wrap="square">
            <a:spAutoFit/>
          </a:bodyPr>
          <a:lstStyle/>
          <a:p>
            <a:r>
              <a:rPr lang="en-US" sz="4800" b="1" u="sng" dirty="0"/>
              <a:t>Romans 9</a:t>
            </a:r>
          </a:p>
          <a:p>
            <a:r>
              <a:rPr lang="en-US" sz="4800" b="1" i="1" baseline="30000" dirty="0"/>
              <a:t>8 </a:t>
            </a:r>
            <a:r>
              <a:rPr lang="en-US" sz="4800" b="1" i="1" dirty="0"/>
              <a:t>This means that it is not the children of the flesh who are the children of God, but the children of the promise are counted as offspring. </a:t>
            </a:r>
            <a:r>
              <a:rPr lang="en-US" sz="4800" b="1" i="1" baseline="30000" dirty="0"/>
              <a:t>9 </a:t>
            </a:r>
            <a:r>
              <a:rPr lang="en-US" sz="4800" b="1" i="1" dirty="0"/>
              <a:t>For this is what the promise said: “About this time next year I will return, and Sarah shall have a son.” </a:t>
            </a:r>
            <a:r>
              <a:rPr lang="en-US" sz="4800" b="1" i="1" baseline="30000" dirty="0"/>
              <a:t>10 </a:t>
            </a:r>
            <a:r>
              <a:rPr lang="en-US" sz="4800" b="1" i="1" dirty="0"/>
              <a:t>And not only so, but also when Rebekah had conceived children by one man, our forefather Isaac, </a:t>
            </a:r>
            <a:endParaRPr lang="en-US" sz="4800" b="1" u="sng" dirty="0"/>
          </a:p>
        </p:txBody>
      </p:sp>
    </p:spTree>
    <p:extLst>
      <p:ext uri="{BB962C8B-B14F-4D97-AF65-F5344CB8AC3E}">
        <p14:creationId xmlns:p14="http://schemas.microsoft.com/office/powerpoint/2010/main" val="7326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001643"/>
          </a:xfrm>
          <a:prstGeom prst="rect">
            <a:avLst/>
          </a:prstGeom>
          <a:noFill/>
        </p:spPr>
        <p:txBody>
          <a:bodyPr wrap="square">
            <a:spAutoFit/>
          </a:bodyPr>
          <a:lstStyle/>
          <a:p>
            <a:r>
              <a:rPr lang="en-US" sz="4800" b="1" u="sng" dirty="0"/>
              <a:t>Romans 9</a:t>
            </a:r>
          </a:p>
          <a:p>
            <a:r>
              <a:rPr lang="en-US" sz="4800" b="1" i="1" baseline="30000" dirty="0"/>
              <a:t>11 </a:t>
            </a:r>
            <a:r>
              <a:rPr lang="en-US" sz="4800" b="1" i="1" dirty="0"/>
              <a:t>though they were not yet born and had done nothing either good or bad—in order that God's purpose of election might continue, not because of works but because of him who calls— </a:t>
            </a:r>
            <a:r>
              <a:rPr lang="en-US" sz="4800" b="1" i="1" baseline="30000" dirty="0"/>
              <a:t>12 </a:t>
            </a:r>
            <a:r>
              <a:rPr lang="en-US" sz="4800" b="1" i="1" dirty="0"/>
              <a:t>she was told, “The older will serve the younger.” </a:t>
            </a:r>
            <a:r>
              <a:rPr lang="en-US" sz="4800" b="1" i="1" baseline="30000" dirty="0"/>
              <a:t>13 </a:t>
            </a:r>
            <a:r>
              <a:rPr lang="en-US" sz="4800" b="1" i="1" dirty="0"/>
              <a:t>As it is written, </a:t>
            </a:r>
          </a:p>
          <a:p>
            <a:r>
              <a:rPr lang="en-US" sz="4800" b="1" i="1" dirty="0"/>
              <a:t>“Jacob I loved, but Esau I hated.”</a:t>
            </a:r>
            <a:endParaRPr lang="en-US" sz="4800" b="1" dirty="0"/>
          </a:p>
        </p:txBody>
      </p:sp>
    </p:spTree>
    <p:extLst>
      <p:ext uri="{BB962C8B-B14F-4D97-AF65-F5344CB8AC3E}">
        <p14:creationId xmlns:p14="http://schemas.microsoft.com/office/powerpoint/2010/main" val="29370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5909310"/>
          </a:xfrm>
          <a:prstGeom prst="rect">
            <a:avLst/>
          </a:prstGeom>
          <a:noFill/>
        </p:spPr>
        <p:txBody>
          <a:bodyPr wrap="square">
            <a:spAutoFit/>
          </a:bodyPr>
          <a:lstStyle/>
          <a:p>
            <a:r>
              <a:rPr lang="en-US" sz="5400" b="1" u="sng" dirty="0"/>
              <a:t>Romans 9</a:t>
            </a:r>
            <a:endParaRPr lang="en-US" sz="5400" u="sng" dirty="0"/>
          </a:p>
          <a:p>
            <a:r>
              <a:rPr lang="en-US" sz="5400" b="1" i="1" baseline="30000" dirty="0"/>
              <a:t>14 </a:t>
            </a:r>
            <a:r>
              <a:rPr lang="en-US" sz="5400" b="1" i="1" dirty="0"/>
              <a:t>What shall we say then? Is there injustice on God's part? By no means! </a:t>
            </a:r>
          </a:p>
          <a:p>
            <a:r>
              <a:rPr lang="en-US" sz="5400" b="1" i="1" baseline="30000" dirty="0"/>
              <a:t>15 </a:t>
            </a:r>
            <a:r>
              <a:rPr lang="en-US" sz="5400" b="1" i="1" dirty="0"/>
              <a:t>For he says to Moses, “I will have mercy on whom I have mercy, and I will have compassion on whom I have compassion.” </a:t>
            </a:r>
            <a:endParaRPr lang="en-US" sz="5400" u="sng" dirty="0"/>
          </a:p>
        </p:txBody>
      </p:sp>
    </p:spTree>
    <p:extLst>
      <p:ext uri="{BB962C8B-B14F-4D97-AF65-F5344CB8AC3E}">
        <p14:creationId xmlns:p14="http://schemas.microsoft.com/office/powerpoint/2010/main" val="24837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AB48D-4C0F-43EF-873B-487399AC362B}"/>
              </a:ext>
            </a:extLst>
          </p:cNvPr>
          <p:cNvSpPr txBox="1"/>
          <p:nvPr/>
        </p:nvSpPr>
        <p:spPr>
          <a:xfrm>
            <a:off x="218982" y="0"/>
            <a:ext cx="11754035" cy="6740307"/>
          </a:xfrm>
          <a:prstGeom prst="rect">
            <a:avLst/>
          </a:prstGeom>
          <a:noFill/>
        </p:spPr>
        <p:txBody>
          <a:bodyPr wrap="square">
            <a:spAutoFit/>
          </a:bodyPr>
          <a:lstStyle/>
          <a:p>
            <a:r>
              <a:rPr lang="en-US" sz="4800" b="1" u="sng" dirty="0"/>
              <a:t>Romans 9</a:t>
            </a:r>
            <a:endParaRPr lang="en-US" sz="4800" u="sng" dirty="0"/>
          </a:p>
          <a:p>
            <a:r>
              <a:rPr lang="en-US" sz="4800" b="1" i="1" baseline="30000" dirty="0"/>
              <a:t>16 </a:t>
            </a:r>
            <a:r>
              <a:rPr lang="en-US" sz="4800" b="1" i="1" dirty="0"/>
              <a:t>So then it depends not on human will or exertion, but on God, who has mercy. </a:t>
            </a:r>
            <a:r>
              <a:rPr lang="en-US" sz="4800" b="1" i="1" baseline="30000" dirty="0"/>
              <a:t>17 </a:t>
            </a:r>
            <a:r>
              <a:rPr lang="en-US" sz="4800" b="1" i="1" dirty="0"/>
              <a:t>For the Scripture says to Pharaoh, “For this very purpose I have raised you up, that I might show my power in you, and that my name might be proclaimed in all the earth.” </a:t>
            </a:r>
            <a:r>
              <a:rPr lang="en-US" sz="4800" b="1" i="1" baseline="30000" dirty="0"/>
              <a:t>18 </a:t>
            </a:r>
            <a:r>
              <a:rPr lang="en-US" sz="4800" b="1" i="1" dirty="0"/>
              <a:t>So then he has mercy on whomever he wills, and he hardens whomever he wills.</a:t>
            </a:r>
            <a:endParaRPr lang="en-US" sz="4800" u="sng" dirty="0"/>
          </a:p>
        </p:txBody>
      </p:sp>
    </p:spTree>
    <p:extLst>
      <p:ext uri="{BB962C8B-B14F-4D97-AF65-F5344CB8AC3E}">
        <p14:creationId xmlns:p14="http://schemas.microsoft.com/office/powerpoint/2010/main" val="34489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61B2A228-7D9A-4743-86DD-B2708FC2A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
            <a:ext cx="12186583" cy="68610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75D18F-38C4-47FF-865B-D144FC9F5E36}"/>
              </a:ext>
            </a:extLst>
          </p:cNvPr>
          <p:cNvSpPr txBox="1"/>
          <p:nvPr/>
        </p:nvSpPr>
        <p:spPr>
          <a:xfrm>
            <a:off x="-1" y="877132"/>
            <a:ext cx="5934075" cy="1323439"/>
          </a:xfrm>
          <a:prstGeom prst="rect">
            <a:avLst/>
          </a:prstGeom>
          <a:noFill/>
        </p:spPr>
        <p:txBody>
          <a:bodyPr wrap="square" rtlCol="0">
            <a:spAutoFit/>
          </a:bodyPr>
          <a:lstStyle/>
          <a:p>
            <a:pPr algn="ctr"/>
            <a:r>
              <a:rPr lang="en-US" sz="8000" dirty="0"/>
              <a:t>Pharaoh </a:t>
            </a:r>
          </a:p>
        </p:txBody>
      </p:sp>
    </p:spTree>
    <p:extLst>
      <p:ext uri="{BB962C8B-B14F-4D97-AF65-F5344CB8AC3E}">
        <p14:creationId xmlns:p14="http://schemas.microsoft.com/office/powerpoint/2010/main" val="270098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3383</TotalTime>
  <Words>1784</Words>
  <Application>Microsoft Office PowerPoint</Application>
  <PresentationFormat>Widescreen</PresentationFormat>
  <Paragraphs>86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(Part 2) Romans 9:19-29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112</cp:revision>
  <dcterms:created xsi:type="dcterms:W3CDTF">2020-12-24T17:10:34Z</dcterms:created>
  <dcterms:modified xsi:type="dcterms:W3CDTF">2021-01-24T15:12:27Z</dcterms:modified>
</cp:coreProperties>
</file>