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5" r:id="rId3"/>
    <p:sldId id="304" r:id="rId4"/>
    <p:sldId id="331" r:id="rId5"/>
    <p:sldId id="356" r:id="rId6"/>
    <p:sldId id="357" r:id="rId7"/>
    <p:sldId id="358" r:id="rId8"/>
    <p:sldId id="371" r:id="rId9"/>
    <p:sldId id="359" r:id="rId10"/>
    <p:sldId id="360" r:id="rId11"/>
    <p:sldId id="361" r:id="rId12"/>
    <p:sldId id="362" r:id="rId13"/>
    <p:sldId id="372" r:id="rId14"/>
    <p:sldId id="334" r:id="rId15"/>
    <p:sldId id="335" r:id="rId16"/>
    <p:sldId id="363" r:id="rId17"/>
    <p:sldId id="364" r:id="rId18"/>
    <p:sldId id="336" r:id="rId19"/>
    <p:sldId id="365" r:id="rId20"/>
    <p:sldId id="366" r:id="rId21"/>
    <p:sldId id="367" r:id="rId22"/>
    <p:sldId id="368" r:id="rId23"/>
    <p:sldId id="338" r:id="rId24"/>
    <p:sldId id="369" r:id="rId25"/>
    <p:sldId id="339" r:id="rId26"/>
    <p:sldId id="370" r:id="rId27"/>
    <p:sldId id="340" r:id="rId28"/>
    <p:sldId id="37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Repsold" initials="JR" lastIdx="1" clrIdx="0">
    <p:extLst>
      <p:ext uri="{19B8F6BF-5375-455C-9EA6-DF929625EA0E}">
        <p15:presenceInfo xmlns:p15="http://schemas.microsoft.com/office/powerpoint/2012/main" userId="8b3db0d36d8e9c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5B6-477A-4BD6-A2D3-D0086D44EC5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2D9A-82F8-4F42-ADCA-EA2BF06E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7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5B6-477A-4BD6-A2D3-D0086D44EC5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2D9A-82F8-4F42-ADCA-EA2BF06E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5B6-477A-4BD6-A2D3-D0086D44EC5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2D9A-82F8-4F42-ADCA-EA2BF06E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6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5B6-477A-4BD6-A2D3-D0086D44EC5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2D9A-82F8-4F42-ADCA-EA2BF06E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9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5B6-477A-4BD6-A2D3-D0086D44EC5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2D9A-82F8-4F42-ADCA-EA2BF06E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9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5B6-477A-4BD6-A2D3-D0086D44EC5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2D9A-82F8-4F42-ADCA-EA2BF06E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4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5B6-477A-4BD6-A2D3-D0086D44EC5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2D9A-82F8-4F42-ADCA-EA2BF06E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9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5B6-477A-4BD6-A2D3-D0086D44EC5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2D9A-82F8-4F42-ADCA-EA2BF06E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4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5B6-477A-4BD6-A2D3-D0086D44EC5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2D9A-82F8-4F42-ADCA-EA2BF06E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4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5B6-477A-4BD6-A2D3-D0086D44EC5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2D9A-82F8-4F42-ADCA-EA2BF06E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4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5B6-477A-4BD6-A2D3-D0086D44EC5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2D9A-82F8-4F42-ADCA-EA2BF06E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9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B5B6-477A-4BD6-A2D3-D0086D44EC5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22D9A-82F8-4F42-ADCA-EA2BF06E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85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1B2E8-739D-4552-9D03-670A9B478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43"/>
            <a:ext cx="13813286" cy="69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82B54D-FD90-48E1-BDCD-E1512D2C3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0278" y="3826277"/>
            <a:ext cx="6865800" cy="1402672"/>
          </a:xfrm>
        </p:spPr>
        <p:txBody>
          <a:bodyPr>
            <a:noAutofit/>
          </a:bodyPr>
          <a:lstStyle/>
          <a:p>
            <a:br>
              <a:rPr lang="en-US" sz="7200" b="1" dirty="0">
                <a:latin typeface="+mn-lt"/>
              </a:rPr>
            </a:br>
            <a:r>
              <a:rPr lang="en-US" sz="7200" b="1" dirty="0">
                <a:latin typeface="+mn-lt"/>
              </a:rPr>
              <a:t>Romans 9:14-18</a:t>
            </a:r>
          </a:p>
        </p:txBody>
      </p:sp>
    </p:spTree>
    <p:extLst>
      <p:ext uri="{BB962C8B-B14F-4D97-AF65-F5344CB8AC3E}">
        <p14:creationId xmlns:p14="http://schemas.microsoft.com/office/powerpoint/2010/main" val="216483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E737A235-03CD-48DF-AE18-24371B1C8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200025"/>
            <a:ext cx="9686925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B42CADB-6D6F-477D-99DE-1C51B14C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3" y="866775"/>
            <a:ext cx="5512887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0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B42CADB-6D6F-477D-99DE-1C51B14C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3" y="866775"/>
            <a:ext cx="5512887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075F11A9-1B2F-40B4-916B-6E90F0700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r="23833"/>
          <a:stretch/>
        </p:blipFill>
        <p:spPr bwMode="auto">
          <a:xfrm>
            <a:off x="7159625" y="866775"/>
            <a:ext cx="4449262" cy="484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65424-F7F9-4622-9FF5-EFDD19FBCDAF}"/>
              </a:ext>
            </a:extLst>
          </p:cNvPr>
          <p:cNvCxnSpPr/>
          <p:nvPr/>
        </p:nvCxnSpPr>
        <p:spPr>
          <a:xfrm>
            <a:off x="7395099" y="1065320"/>
            <a:ext cx="3959441" cy="439444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3CB175-30E9-4458-AD05-54EEAF466BA9}"/>
              </a:ext>
            </a:extLst>
          </p:cNvPr>
          <p:cNvCxnSpPr>
            <a:cxnSpLocks/>
          </p:cNvCxnSpPr>
          <p:nvPr/>
        </p:nvCxnSpPr>
        <p:spPr>
          <a:xfrm flipH="1">
            <a:off x="7395099" y="1065320"/>
            <a:ext cx="3854389" cy="445659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8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218982" y="0"/>
            <a:ext cx="117540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u="sng" dirty="0"/>
              <a:t>Romans 9</a:t>
            </a:r>
            <a:endParaRPr lang="en-US" sz="5400" u="sng" dirty="0"/>
          </a:p>
          <a:p>
            <a:r>
              <a:rPr lang="en-US" sz="5400" b="1" i="1" baseline="30000" dirty="0"/>
              <a:t>14 </a:t>
            </a:r>
            <a:r>
              <a:rPr lang="en-US" sz="5400" b="1" i="1" dirty="0"/>
              <a:t>What shall we say then? Is there injustice on God's part? </a:t>
            </a:r>
            <a:r>
              <a:rPr lang="en-US" sz="5400" b="1" i="1" u="sng" dirty="0"/>
              <a:t>By no means</a:t>
            </a:r>
            <a:r>
              <a:rPr lang="en-US" sz="5400" b="1" i="1" dirty="0"/>
              <a:t>! </a:t>
            </a:r>
          </a:p>
        </p:txBody>
      </p:sp>
    </p:spTree>
    <p:extLst>
      <p:ext uri="{BB962C8B-B14F-4D97-AF65-F5344CB8AC3E}">
        <p14:creationId xmlns:p14="http://schemas.microsoft.com/office/powerpoint/2010/main" val="2938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218982" y="0"/>
            <a:ext cx="1175403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u="sng" dirty="0"/>
              <a:t>Romans 9</a:t>
            </a:r>
          </a:p>
          <a:p>
            <a:r>
              <a:rPr lang="en-US" sz="5400" b="1" i="1" baseline="30000" dirty="0"/>
              <a:t>15 </a:t>
            </a:r>
            <a:r>
              <a:rPr lang="en-US" sz="5400" b="1" i="1" dirty="0"/>
              <a:t>For he says to Moses, “I will have mercy on whom I have mercy, and I will have compassion on whom I have compassion.” </a:t>
            </a:r>
            <a:r>
              <a:rPr lang="en-US" sz="5400" b="1" i="1" baseline="30000" dirty="0"/>
              <a:t>16 </a:t>
            </a:r>
            <a:r>
              <a:rPr lang="en-US" sz="5400" b="1" i="1" dirty="0"/>
              <a:t>So then it depends not on human will or exertion, but on God, who has mercy.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349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4F70CBA5-50E2-4112-BAE3-4A6BACD8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26" y="0"/>
            <a:ext cx="13062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75D18F-38C4-47FF-865B-D144FC9F5E36}"/>
              </a:ext>
            </a:extLst>
          </p:cNvPr>
          <p:cNvSpPr txBox="1"/>
          <p:nvPr/>
        </p:nvSpPr>
        <p:spPr>
          <a:xfrm>
            <a:off x="3028950" y="4676775"/>
            <a:ext cx="5934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Lucida Sans" panose="020B0602030504020204" pitchFamily="34" charset="0"/>
              </a:rPr>
              <a:t>32-33</a:t>
            </a:r>
          </a:p>
        </p:txBody>
      </p:sp>
    </p:spTree>
    <p:extLst>
      <p:ext uri="{BB962C8B-B14F-4D97-AF65-F5344CB8AC3E}">
        <p14:creationId xmlns:p14="http://schemas.microsoft.com/office/powerpoint/2010/main" val="27009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FFD69C6-2667-4BB0-ACDF-9DD235AF4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8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9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0033D19-2042-49AB-B657-A39C6A74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-161676"/>
            <a:ext cx="10439401" cy="718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218982" y="0"/>
            <a:ext cx="1175403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/>
              <a:t>Exodus 32</a:t>
            </a:r>
          </a:p>
          <a:p>
            <a:r>
              <a:rPr lang="en-US" sz="4400" b="1" baseline="30000" dirty="0"/>
              <a:t>30 </a:t>
            </a:r>
            <a:r>
              <a:rPr lang="en-US" sz="4400" dirty="0"/>
              <a:t>The next day Moses said to the people, “You have sinned a great sin. And now I will go up to the </a:t>
            </a:r>
            <a:r>
              <a:rPr lang="en-US" sz="4400" cap="small" dirty="0"/>
              <a:t>Lord</a:t>
            </a:r>
            <a:r>
              <a:rPr lang="en-US" sz="4400" dirty="0"/>
              <a:t>; perhaps I can make atonement for your sin.” </a:t>
            </a:r>
            <a:r>
              <a:rPr lang="en-US" sz="4400" b="1" baseline="30000" dirty="0"/>
              <a:t>31 </a:t>
            </a:r>
            <a:r>
              <a:rPr lang="en-US" sz="4400" dirty="0"/>
              <a:t>So Moses returned to the </a:t>
            </a:r>
            <a:r>
              <a:rPr lang="en-US" sz="4400" cap="small" dirty="0"/>
              <a:t>Lord</a:t>
            </a:r>
            <a:r>
              <a:rPr lang="en-US" sz="4400" dirty="0"/>
              <a:t> and said, “Alas, this people has sinned a great sin. They have made for themselves gods of gold. </a:t>
            </a:r>
            <a:r>
              <a:rPr lang="en-US" sz="4400" b="1" baseline="30000" dirty="0"/>
              <a:t>32 </a:t>
            </a:r>
            <a:r>
              <a:rPr lang="en-US" sz="4400" dirty="0"/>
              <a:t>But now, if you will forgive their sin—but if not, please blot me out of your book that you have written.”  </a:t>
            </a:r>
          </a:p>
        </p:txBody>
      </p:sp>
    </p:spTree>
    <p:extLst>
      <p:ext uri="{BB962C8B-B14F-4D97-AF65-F5344CB8AC3E}">
        <p14:creationId xmlns:p14="http://schemas.microsoft.com/office/powerpoint/2010/main" val="42103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218982" y="0"/>
            <a:ext cx="1175403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sng" dirty="0"/>
              <a:t>Exodus 32</a:t>
            </a:r>
          </a:p>
          <a:p>
            <a:r>
              <a:rPr lang="en-US" sz="4800" b="1" baseline="30000" dirty="0"/>
              <a:t>33 </a:t>
            </a:r>
            <a:r>
              <a:rPr lang="en-US" sz="4800" dirty="0"/>
              <a:t>But the </a:t>
            </a:r>
            <a:r>
              <a:rPr lang="en-US" sz="4800" cap="small" dirty="0"/>
              <a:t>Lord</a:t>
            </a:r>
            <a:r>
              <a:rPr lang="en-US" sz="4800" dirty="0"/>
              <a:t> said to Moses, “Whoever has sinned against me, I will blot out of my book. </a:t>
            </a:r>
            <a:endParaRPr lang="en-US" sz="4800" b="1" baseline="30000" dirty="0"/>
          </a:p>
          <a:p>
            <a:r>
              <a:rPr lang="en-US" sz="4800" b="1" baseline="30000" dirty="0"/>
              <a:t>34 </a:t>
            </a:r>
            <a:r>
              <a:rPr lang="en-US" sz="4800" dirty="0"/>
              <a:t>But now go, lead the people to the place about which I have spoken to you; behold, my angel shall go before you. Nevertheless, in the day when I visit, I will visit their sin upon them.”</a:t>
            </a:r>
          </a:p>
        </p:txBody>
      </p:sp>
    </p:spTree>
    <p:extLst>
      <p:ext uri="{BB962C8B-B14F-4D97-AF65-F5344CB8AC3E}">
        <p14:creationId xmlns:p14="http://schemas.microsoft.com/office/powerpoint/2010/main" val="10243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1798085-56A2-434A-AE05-E86F502F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82B54D-FD90-48E1-BDCD-E1512D2C3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519154">
            <a:off x="-509388" y="399494"/>
            <a:ext cx="6865800" cy="1402672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Foreknowledge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EA040-B534-4B79-8C55-5B8302B30573}"/>
              </a:ext>
            </a:extLst>
          </p:cNvPr>
          <p:cNvSpPr txBox="1">
            <a:spLocks/>
          </p:cNvSpPr>
          <p:nvPr/>
        </p:nvSpPr>
        <p:spPr>
          <a:xfrm rot="1138865">
            <a:off x="5555541" y="582826"/>
            <a:ext cx="6865800" cy="1402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Predestination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9E4D0E-701E-4342-8246-C388D4018BEE}"/>
              </a:ext>
            </a:extLst>
          </p:cNvPr>
          <p:cNvSpPr txBox="1">
            <a:spLocks/>
          </p:cNvSpPr>
          <p:nvPr/>
        </p:nvSpPr>
        <p:spPr>
          <a:xfrm>
            <a:off x="-229339" y="5004647"/>
            <a:ext cx="12421338" cy="1402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Election	Free will    Justice	</a:t>
            </a:r>
          </a:p>
        </p:txBody>
      </p:sp>
    </p:spTree>
    <p:extLst>
      <p:ext uri="{BB962C8B-B14F-4D97-AF65-F5344CB8AC3E}">
        <p14:creationId xmlns:p14="http://schemas.microsoft.com/office/powerpoint/2010/main" val="33877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218982" y="0"/>
            <a:ext cx="1175403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/>
              <a:t>Exodus 33</a:t>
            </a:r>
          </a:p>
          <a:p>
            <a:r>
              <a:rPr lang="en-US" sz="4000" dirty="0"/>
              <a:t>When the people heard this disastrous word, they mourned, and no one put on his ornaments. </a:t>
            </a:r>
            <a:endParaRPr lang="en-US" sz="4000" b="1" baseline="30000" dirty="0"/>
          </a:p>
          <a:p>
            <a:r>
              <a:rPr lang="en-US" sz="4000" b="1" baseline="30000" dirty="0"/>
              <a:t>5 </a:t>
            </a:r>
            <a:r>
              <a:rPr lang="en-US" sz="4000" dirty="0"/>
              <a:t>For the </a:t>
            </a:r>
            <a:r>
              <a:rPr lang="en-US" sz="4000" cap="small" dirty="0"/>
              <a:t>Lord</a:t>
            </a:r>
            <a:r>
              <a:rPr lang="en-US" sz="4000" dirty="0"/>
              <a:t> had said to Moses, “Say to the people of Israel, ‘You are a stiff-necked people; if for a single moment I should go up among you, I would consume you. So now take off your ornaments, that I may know what to do with you.’” </a:t>
            </a:r>
            <a:r>
              <a:rPr lang="en-US" sz="4000" b="1" baseline="30000" dirty="0"/>
              <a:t>6 </a:t>
            </a:r>
            <a:r>
              <a:rPr lang="en-US" sz="4000" dirty="0"/>
              <a:t>Therefore the people of Israel stripped themselves of their ornaments, from Mount Horeb onward.</a:t>
            </a:r>
          </a:p>
        </p:txBody>
      </p:sp>
    </p:spTree>
    <p:extLst>
      <p:ext uri="{BB962C8B-B14F-4D97-AF65-F5344CB8AC3E}">
        <p14:creationId xmlns:p14="http://schemas.microsoft.com/office/powerpoint/2010/main" val="27720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218982" y="0"/>
            <a:ext cx="1175403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sng" dirty="0"/>
              <a:t>Exodus 33</a:t>
            </a:r>
          </a:p>
          <a:p>
            <a:r>
              <a:rPr lang="en-US" sz="4800" i="1" baseline="30000" dirty="0"/>
              <a:t>15 </a:t>
            </a:r>
            <a:r>
              <a:rPr lang="en-US" sz="4800" i="1" dirty="0"/>
              <a:t>And he said to him, “If your presence will not go with me, do not bring us up from here. </a:t>
            </a:r>
            <a:r>
              <a:rPr lang="en-US" sz="4800" i="1" baseline="30000" dirty="0"/>
              <a:t>16 </a:t>
            </a:r>
            <a:r>
              <a:rPr lang="en-US" sz="4800" i="1" dirty="0"/>
              <a:t>For how shall it be known that I have found favor in your sight, I and your people? Is it not in your going with us, so that we are distinct, I and your people, from every other people on the face of the earth?”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11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218982" y="0"/>
            <a:ext cx="1175403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/>
              <a:t>Exodus 33</a:t>
            </a:r>
          </a:p>
          <a:p>
            <a:r>
              <a:rPr lang="en-US" sz="4400" b="1" i="1" baseline="30000" dirty="0"/>
              <a:t>17 </a:t>
            </a:r>
            <a:r>
              <a:rPr lang="en-US" sz="4400" i="1" dirty="0"/>
              <a:t>And the </a:t>
            </a:r>
            <a:r>
              <a:rPr lang="en-US" sz="4400" i="1" cap="small" dirty="0"/>
              <a:t>Lord</a:t>
            </a:r>
            <a:r>
              <a:rPr lang="en-US" sz="4400" i="1" dirty="0"/>
              <a:t> said to Moses, “This very thing that you have spoken I will do, for you have found favor in my sight, and I know you by name.” </a:t>
            </a:r>
            <a:r>
              <a:rPr lang="en-US" sz="4400" b="1" i="1" baseline="30000" dirty="0"/>
              <a:t>18 </a:t>
            </a:r>
            <a:r>
              <a:rPr lang="en-US" sz="4400" i="1" dirty="0"/>
              <a:t>Moses said, “Please show me your glory.” </a:t>
            </a:r>
            <a:r>
              <a:rPr lang="en-US" sz="4400" b="1" i="1" baseline="30000" dirty="0"/>
              <a:t>19 </a:t>
            </a:r>
            <a:r>
              <a:rPr lang="en-US" sz="4400" i="1" dirty="0"/>
              <a:t>And he said, “I will make all my goodness pass before you and will proclaim before you my name ‘The </a:t>
            </a:r>
            <a:r>
              <a:rPr lang="en-US" sz="4400" i="1" cap="small" dirty="0"/>
              <a:t>Lord</a:t>
            </a:r>
            <a:r>
              <a:rPr lang="en-US" sz="4400" i="1" dirty="0"/>
              <a:t>.’ And </a:t>
            </a:r>
            <a:r>
              <a:rPr lang="en-US" sz="4400" b="1" i="1" dirty="0"/>
              <a:t>I will be gracious to whom I will be gracious, and will show mercy on whom I will show mercy.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399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307761" y="277427"/>
            <a:ext cx="117540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u="sng" dirty="0"/>
              <a:t>Romans 9:16 </a:t>
            </a:r>
            <a:endParaRPr lang="en-US" sz="5400" b="1" i="1" u="sng" baseline="30000" dirty="0"/>
          </a:p>
          <a:p>
            <a:r>
              <a:rPr lang="en-US" sz="5400" b="1" i="1" dirty="0"/>
              <a:t>So then it depends not on human will or exertion, but on God, who has mercy.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3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307761" y="277427"/>
            <a:ext cx="1175403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u="sng" dirty="0"/>
              <a:t>John 1</a:t>
            </a:r>
          </a:p>
          <a:p>
            <a:r>
              <a:rPr lang="en-US" sz="5400" b="1" baseline="30000" dirty="0"/>
              <a:t>12 </a:t>
            </a:r>
            <a:r>
              <a:rPr lang="en-US" sz="5400" dirty="0"/>
              <a:t>But to all who did receive him, who believed in his name, he gave the right to become children of God, </a:t>
            </a:r>
            <a:r>
              <a:rPr lang="en-US" sz="5400" baseline="30000" dirty="0"/>
              <a:t>13 </a:t>
            </a:r>
            <a:r>
              <a:rPr lang="en-US" sz="5400" dirty="0"/>
              <a:t>who were born, not of blood nor of the will of the flesh nor of the will of man, but of God.</a:t>
            </a:r>
          </a:p>
        </p:txBody>
      </p:sp>
    </p:spTree>
    <p:extLst>
      <p:ext uri="{BB962C8B-B14F-4D97-AF65-F5344CB8AC3E}">
        <p14:creationId xmlns:p14="http://schemas.microsoft.com/office/powerpoint/2010/main" val="384385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437965" y="0"/>
            <a:ext cx="1175403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u="sng" dirty="0"/>
              <a:t>Romans 9</a:t>
            </a:r>
          </a:p>
          <a:p>
            <a:r>
              <a:rPr lang="en-US" sz="5400" b="1" baseline="30000" dirty="0"/>
              <a:t>17 </a:t>
            </a:r>
            <a:r>
              <a:rPr lang="en-US" sz="5400" dirty="0"/>
              <a:t>For the Scripture says to Pharaoh, “For this very purpose I have raised you up, that I might show my power in you, and that my name might be proclaimed in all the earth.” </a:t>
            </a:r>
            <a:r>
              <a:rPr lang="en-US" sz="5400" b="1" baseline="30000" dirty="0"/>
              <a:t>18 </a:t>
            </a:r>
            <a:r>
              <a:rPr lang="en-US" sz="5400" dirty="0"/>
              <a:t>So then he has mercy on whomever he wills, and he hardens whomever he wills.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5872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437965" y="0"/>
            <a:ext cx="1175403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u="sng" dirty="0"/>
              <a:t>Romans 9</a:t>
            </a:r>
          </a:p>
          <a:p>
            <a:r>
              <a:rPr lang="en-US" sz="5400" dirty="0"/>
              <a:t>For the Scripture says to Pharaoh, “For this very purpose I have raised you up, that I might show my power in you, and that my name might be proclaimed in all the earth.”</a:t>
            </a:r>
          </a:p>
        </p:txBody>
      </p:sp>
    </p:spTree>
    <p:extLst>
      <p:ext uri="{BB962C8B-B14F-4D97-AF65-F5344CB8AC3E}">
        <p14:creationId xmlns:p14="http://schemas.microsoft.com/office/powerpoint/2010/main" val="13747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437965" y="0"/>
            <a:ext cx="1175403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sng" dirty="0"/>
              <a:t>Exodus 9:15</a:t>
            </a:r>
          </a:p>
          <a:p>
            <a:r>
              <a:rPr lang="en-US" sz="4800" b="1" i="1" dirty="0"/>
              <a:t>For by now I could have stretched out my hand and struck you and your people with a plague that would have wiped you off the earth. But I have raised you up for this very purpose, that I might show you my power and that my name might be proclaimed in all the earth.”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84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CDC2B37-61B6-45CF-A4B4-160ED5B7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1110342" y="4430487"/>
            <a:ext cx="10319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u="sng" dirty="0"/>
              <a:t>Warped view of God???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2657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503067" y="174323"/>
            <a:ext cx="48146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Abraham</a:t>
            </a:r>
            <a:r>
              <a:rPr lang="en-US" sz="4800" b="1" dirty="0"/>
              <a:t> &amp; Sarah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7CB89-815E-4520-A173-D3C6CF686E51}"/>
              </a:ext>
            </a:extLst>
          </p:cNvPr>
          <p:cNvSpPr txBox="1"/>
          <p:nvPr/>
        </p:nvSpPr>
        <p:spPr>
          <a:xfrm>
            <a:off x="735366" y="1528830"/>
            <a:ext cx="2272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Ishmael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1C6BF-16F4-42AE-A8C7-8E0C096751CA}"/>
              </a:ext>
            </a:extLst>
          </p:cNvPr>
          <p:cNvSpPr txBox="1"/>
          <p:nvPr/>
        </p:nvSpPr>
        <p:spPr>
          <a:xfrm>
            <a:off x="3650202" y="1528830"/>
            <a:ext cx="4891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Isaac</a:t>
            </a:r>
            <a:r>
              <a:rPr lang="en-US" sz="4800" b="1" dirty="0"/>
              <a:t> </a:t>
            </a:r>
            <a:r>
              <a:rPr lang="en-US" sz="4800" dirty="0"/>
              <a:t>&amp; Rebecca</a:t>
            </a:r>
            <a:endParaRPr lang="en-US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EF5C3-F39E-4433-9B83-0A02ABB217F2}"/>
              </a:ext>
            </a:extLst>
          </p:cNvPr>
          <p:cNvSpPr txBox="1"/>
          <p:nvPr/>
        </p:nvSpPr>
        <p:spPr>
          <a:xfrm>
            <a:off x="5183079" y="2859864"/>
            <a:ext cx="2272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Jacob</a:t>
            </a:r>
            <a:r>
              <a:rPr lang="en-US" sz="4800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581CE-3E97-4305-883C-EE7996B99100}"/>
              </a:ext>
            </a:extLst>
          </p:cNvPr>
          <p:cNvSpPr txBox="1"/>
          <p:nvPr/>
        </p:nvSpPr>
        <p:spPr>
          <a:xfrm>
            <a:off x="2910395" y="2881431"/>
            <a:ext cx="2272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Esau</a:t>
            </a:r>
            <a:r>
              <a:rPr lang="en-US" sz="4800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BC2BD-BBF9-4A1C-9201-F9759A001E36}"/>
              </a:ext>
            </a:extLst>
          </p:cNvPr>
          <p:cNvSpPr txBox="1"/>
          <p:nvPr/>
        </p:nvSpPr>
        <p:spPr>
          <a:xfrm>
            <a:off x="5305887" y="4544340"/>
            <a:ext cx="68861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Israel</a:t>
            </a:r>
            <a:r>
              <a:rPr lang="en-US" sz="4800" b="1" dirty="0"/>
              <a:t> </a:t>
            </a:r>
          </a:p>
          <a:p>
            <a:r>
              <a:rPr lang="en-US" sz="4800" b="1" dirty="0"/>
              <a:t>&amp; the </a:t>
            </a:r>
            <a:r>
              <a:rPr lang="en-US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Messiah</a:t>
            </a:r>
            <a:r>
              <a:rPr lang="en-US" sz="4800" b="1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2B9AB8-9028-4B2A-A547-FC9A61925281}"/>
              </a:ext>
            </a:extLst>
          </p:cNvPr>
          <p:cNvCxnSpPr>
            <a:cxnSpLocks/>
          </p:cNvCxnSpPr>
          <p:nvPr/>
        </p:nvCxnSpPr>
        <p:spPr>
          <a:xfrm>
            <a:off x="3169328" y="1005320"/>
            <a:ext cx="0" cy="6192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9D34F8-D0E3-4D6D-B72C-18532C6BC695}"/>
              </a:ext>
            </a:extLst>
          </p:cNvPr>
          <p:cNvCxnSpPr>
            <a:cxnSpLocks/>
          </p:cNvCxnSpPr>
          <p:nvPr/>
        </p:nvCxnSpPr>
        <p:spPr>
          <a:xfrm flipH="1">
            <a:off x="3169328" y="1624614"/>
            <a:ext cx="11970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E189EF-223D-434F-9807-07A64A94CEA5}"/>
              </a:ext>
            </a:extLst>
          </p:cNvPr>
          <p:cNvCxnSpPr>
            <a:cxnSpLocks/>
          </p:cNvCxnSpPr>
          <p:nvPr/>
        </p:nvCxnSpPr>
        <p:spPr>
          <a:xfrm flipH="1">
            <a:off x="1972322" y="1624614"/>
            <a:ext cx="11970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0B1620-3EB2-4B06-8B8B-B4260B28982E}"/>
              </a:ext>
            </a:extLst>
          </p:cNvPr>
          <p:cNvCxnSpPr>
            <a:cxnSpLocks/>
          </p:cNvCxnSpPr>
          <p:nvPr/>
        </p:nvCxnSpPr>
        <p:spPr>
          <a:xfrm flipH="1">
            <a:off x="4484702" y="2856052"/>
            <a:ext cx="11970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DF34A6-F78D-4F2E-9A5D-F63C6427AA34}"/>
              </a:ext>
            </a:extLst>
          </p:cNvPr>
          <p:cNvCxnSpPr>
            <a:cxnSpLocks/>
          </p:cNvCxnSpPr>
          <p:nvPr/>
        </p:nvCxnSpPr>
        <p:spPr>
          <a:xfrm>
            <a:off x="4484702" y="2236758"/>
            <a:ext cx="0" cy="6192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1267BC-220E-4D7F-89BA-9C3DAC8DD472}"/>
              </a:ext>
            </a:extLst>
          </p:cNvPr>
          <p:cNvCxnSpPr>
            <a:cxnSpLocks/>
          </p:cNvCxnSpPr>
          <p:nvPr/>
        </p:nvCxnSpPr>
        <p:spPr>
          <a:xfrm>
            <a:off x="3895818" y="2856052"/>
            <a:ext cx="58888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424A09-FB59-4CA7-A0AB-AA2DE03E5704}"/>
              </a:ext>
            </a:extLst>
          </p:cNvPr>
          <p:cNvCxnSpPr>
            <a:cxnSpLocks/>
          </p:cNvCxnSpPr>
          <p:nvPr/>
        </p:nvCxnSpPr>
        <p:spPr>
          <a:xfrm>
            <a:off x="5968753" y="3690861"/>
            <a:ext cx="0" cy="10538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5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218982" y="0"/>
            <a:ext cx="1175403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u="sng" dirty="0"/>
              <a:t>Romans 9:14-18</a:t>
            </a:r>
            <a:endParaRPr lang="en-US" sz="5400" u="sng" dirty="0"/>
          </a:p>
          <a:p>
            <a:r>
              <a:rPr lang="en-US" sz="5400" b="1" i="1" baseline="30000" dirty="0"/>
              <a:t>14 </a:t>
            </a:r>
            <a:r>
              <a:rPr lang="en-US" sz="5400" b="1" i="1" dirty="0"/>
              <a:t>What shall we say then? Is there injustice on God's part? By no means! </a:t>
            </a:r>
          </a:p>
          <a:p>
            <a:r>
              <a:rPr lang="en-US" sz="5400" b="1" i="1" baseline="30000" dirty="0"/>
              <a:t>15 </a:t>
            </a:r>
            <a:r>
              <a:rPr lang="en-US" sz="5400" b="1" i="1" dirty="0"/>
              <a:t>For he says to Moses, “I will have mercy on whom I have mercy, and I will have compassion on whom I have compassion.” 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24837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218982" y="0"/>
            <a:ext cx="1175403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Romans 9:14-18</a:t>
            </a:r>
            <a:endParaRPr lang="en-US" sz="4800" dirty="0"/>
          </a:p>
          <a:p>
            <a:r>
              <a:rPr lang="en-US" sz="4800" b="1" i="1" baseline="30000" dirty="0"/>
              <a:t>16 </a:t>
            </a:r>
            <a:r>
              <a:rPr lang="en-US" sz="4800" b="1" i="1" dirty="0"/>
              <a:t>So then it depends not on human will or exertion, but on God, who has mercy. </a:t>
            </a:r>
            <a:r>
              <a:rPr lang="en-US" sz="4800" b="1" i="1" baseline="30000" dirty="0"/>
              <a:t>17 </a:t>
            </a:r>
            <a:r>
              <a:rPr lang="en-US" sz="4800" b="1" i="1" dirty="0"/>
              <a:t>For the Scripture says to Pharaoh, “For this very purpose I have raised you up, that I might show my power in you, and that my name might be proclaimed in all the earth.” </a:t>
            </a:r>
            <a:r>
              <a:rPr lang="en-US" sz="4800" b="1" i="1" baseline="30000" dirty="0"/>
              <a:t>18 </a:t>
            </a:r>
            <a:r>
              <a:rPr lang="en-US" sz="4800" b="1" i="1" dirty="0"/>
              <a:t>So then he has mercy on whomever he wills, and he hardens whomever he wills.</a:t>
            </a:r>
            <a:endParaRPr 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344893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AB48D-4C0F-43EF-873B-487399AC362B}"/>
              </a:ext>
            </a:extLst>
          </p:cNvPr>
          <p:cNvSpPr txBox="1"/>
          <p:nvPr/>
        </p:nvSpPr>
        <p:spPr>
          <a:xfrm>
            <a:off x="218982" y="0"/>
            <a:ext cx="117540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u="sng" dirty="0"/>
              <a:t>Romans 9</a:t>
            </a:r>
            <a:endParaRPr lang="en-US" sz="5400" u="sng" dirty="0"/>
          </a:p>
          <a:p>
            <a:r>
              <a:rPr lang="en-US" sz="5400" b="1" i="1" baseline="30000" dirty="0"/>
              <a:t>14 </a:t>
            </a:r>
            <a:r>
              <a:rPr lang="en-US" sz="5400" b="1" i="1" dirty="0"/>
              <a:t>What shall we say then? Is there injustice on God's part? By no means! </a:t>
            </a:r>
          </a:p>
        </p:txBody>
      </p:sp>
    </p:spTree>
    <p:extLst>
      <p:ext uri="{BB962C8B-B14F-4D97-AF65-F5344CB8AC3E}">
        <p14:creationId xmlns:p14="http://schemas.microsoft.com/office/powerpoint/2010/main" val="10356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2E1248D-2E5B-40C0-80D9-8D0CC4F6F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7" y="0"/>
            <a:ext cx="13062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9E642A-350B-476B-A582-EE698E34B15A}"/>
              </a:ext>
            </a:extLst>
          </p:cNvPr>
          <p:cNvSpPr txBox="1"/>
          <p:nvPr/>
        </p:nvSpPr>
        <p:spPr>
          <a:xfrm>
            <a:off x="352425" y="282790"/>
            <a:ext cx="114871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/>
              <a:t>Two Different Questions</a:t>
            </a:r>
            <a:r>
              <a:rPr lang="en-US" sz="5400" dirty="0"/>
              <a:t>: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5400" dirty="0"/>
              <a:t>Vs. 14— “What shall we say then?  Is there injustice on God’s part?”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5400" dirty="0"/>
              <a:t>Vs. 19– “One of you will say to me: ‘Then why does God still blame us?’”</a:t>
            </a:r>
          </a:p>
        </p:txBody>
      </p:sp>
    </p:spTree>
    <p:extLst>
      <p:ext uri="{BB962C8B-B14F-4D97-AF65-F5344CB8AC3E}">
        <p14:creationId xmlns:p14="http://schemas.microsoft.com/office/powerpoint/2010/main" val="203704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D6574349-5843-47D0-8429-0F19A1096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0"/>
            <a:ext cx="8093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9E642A-350B-476B-A582-EE698E34B15A}"/>
              </a:ext>
            </a:extLst>
          </p:cNvPr>
          <p:cNvSpPr txBox="1"/>
          <p:nvPr/>
        </p:nvSpPr>
        <p:spPr>
          <a:xfrm>
            <a:off x="400050" y="895350"/>
            <a:ext cx="30575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Some…</a:t>
            </a:r>
          </a:p>
          <a:p>
            <a:pPr algn="ctr"/>
            <a:endParaRPr lang="en-US" sz="6600" dirty="0"/>
          </a:p>
          <a:p>
            <a:pPr algn="ctr"/>
            <a:r>
              <a:rPr lang="en-US" sz="6600" dirty="0"/>
              <a:t>…everyone</a:t>
            </a:r>
          </a:p>
        </p:txBody>
      </p:sp>
    </p:spTree>
    <p:extLst>
      <p:ext uri="{BB962C8B-B14F-4D97-AF65-F5344CB8AC3E}">
        <p14:creationId xmlns:p14="http://schemas.microsoft.com/office/powerpoint/2010/main" val="35083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2805</TotalTime>
  <Words>972</Words>
  <Application>Microsoft Office PowerPoint</Application>
  <PresentationFormat>Widescreen</PresentationFormat>
  <Paragraphs>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Bradley Hand ITC</vt:lpstr>
      <vt:lpstr>Calibri</vt:lpstr>
      <vt:lpstr>Calibri Light</vt:lpstr>
      <vt:lpstr>Lucida Sans</vt:lpstr>
      <vt:lpstr>Office Theme</vt:lpstr>
      <vt:lpstr> Romans 9:14-18</vt:lpstr>
      <vt:lpstr>Foreknowledge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Repsold</dc:creator>
  <cp:lastModifiedBy>John Repsold</cp:lastModifiedBy>
  <cp:revision>92</cp:revision>
  <dcterms:created xsi:type="dcterms:W3CDTF">2020-12-24T17:10:34Z</dcterms:created>
  <dcterms:modified xsi:type="dcterms:W3CDTF">2021-01-17T16:40:16Z</dcterms:modified>
</cp:coreProperties>
</file>