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331" r:id="rId4"/>
    <p:sldId id="332" r:id="rId5"/>
    <p:sldId id="333" r:id="rId6"/>
    <p:sldId id="334" r:id="rId7"/>
    <p:sldId id="335" r:id="rId8"/>
    <p:sldId id="336" r:id="rId9"/>
    <p:sldId id="337" r:id="rId10"/>
    <p:sldId id="338" r:id="rId11"/>
    <p:sldId id="339" r:id="rId12"/>
    <p:sldId id="340" r:id="rId13"/>
    <p:sldId id="342" r:id="rId14"/>
    <p:sldId id="343" r:id="rId15"/>
    <p:sldId id="341" r:id="rId16"/>
    <p:sldId id="344" r:id="rId17"/>
    <p:sldId id="345" r:id="rId18"/>
    <p:sldId id="346" r:id="rId19"/>
    <p:sldId id="347" r:id="rId20"/>
    <p:sldId id="348" r:id="rId21"/>
    <p:sldId id="349" r:id="rId22"/>
    <p:sldId id="350" r:id="rId23"/>
    <p:sldId id="354" r:id="rId24"/>
    <p:sldId id="351" r:id="rId25"/>
    <p:sldId id="352" r:id="rId26"/>
    <p:sldId id="35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Repsold" initials="JR" lastIdx="1" clrIdx="0">
    <p:extLst>
      <p:ext uri="{19B8F6BF-5375-455C-9EA6-DF929625EA0E}">
        <p15:presenceInfo xmlns:p15="http://schemas.microsoft.com/office/powerpoint/2012/main" userId="8b3db0d36d8e9c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BEB5B6-477A-4BD6-A2D3-D0086D44EC5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91147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BEB5B6-477A-4BD6-A2D3-D0086D44EC5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136757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BEB5B6-477A-4BD6-A2D3-D0086D44EC5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264596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BEB5B6-477A-4BD6-A2D3-D0086D44EC5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311309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BEB5B6-477A-4BD6-A2D3-D0086D44EC51}" type="datetimeFigureOut">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56079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BEB5B6-477A-4BD6-A2D3-D0086D44EC5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1117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BEB5B6-477A-4BD6-A2D3-D0086D44EC51}" type="datetimeFigureOut">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179919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BEB5B6-477A-4BD6-A2D3-D0086D44EC51}" type="datetimeFigureOut">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170144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EB5B6-477A-4BD6-A2D3-D0086D44EC51}" type="datetimeFigureOut">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407364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BEB5B6-477A-4BD6-A2D3-D0086D44EC5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252204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BEB5B6-477A-4BD6-A2D3-D0086D44EC51}" type="datetimeFigureOut">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2D9A-82F8-4F42-ADCA-EA2BF06ED3EE}" type="slidenum">
              <a:rPr lang="en-US" smtClean="0"/>
              <a:t>‹#›</a:t>
            </a:fld>
            <a:endParaRPr lang="en-US"/>
          </a:p>
        </p:txBody>
      </p:sp>
    </p:spTree>
    <p:extLst>
      <p:ext uri="{BB962C8B-B14F-4D97-AF65-F5344CB8AC3E}">
        <p14:creationId xmlns:p14="http://schemas.microsoft.com/office/powerpoint/2010/main" val="110759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EB5B6-477A-4BD6-A2D3-D0086D44EC51}" type="datetimeFigureOut">
              <a:rPr lang="en-US" smtClean="0"/>
              <a:t>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22D9A-82F8-4F42-ADCA-EA2BF06ED3EE}" type="slidenum">
              <a:rPr lang="en-US" smtClean="0"/>
              <a:t>‹#›</a:t>
            </a:fld>
            <a:endParaRPr lang="en-US"/>
          </a:p>
        </p:txBody>
      </p:sp>
    </p:spTree>
    <p:extLst>
      <p:ext uri="{BB962C8B-B14F-4D97-AF65-F5344CB8AC3E}">
        <p14:creationId xmlns:p14="http://schemas.microsoft.com/office/powerpoint/2010/main" val="42693850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B54D-FD90-48E1-BDCD-E1512D2C3FEE}"/>
              </a:ext>
            </a:extLst>
          </p:cNvPr>
          <p:cNvSpPr>
            <a:spLocks noGrp="1"/>
          </p:cNvSpPr>
          <p:nvPr>
            <p:ph type="ctrTitle"/>
          </p:nvPr>
        </p:nvSpPr>
        <p:spPr>
          <a:xfrm>
            <a:off x="8093075" y="196477"/>
            <a:ext cx="4098925" cy="5103492"/>
          </a:xfrm>
        </p:spPr>
        <p:txBody>
          <a:bodyPr>
            <a:noAutofit/>
          </a:bodyPr>
          <a:lstStyle/>
          <a:p>
            <a:r>
              <a:rPr lang="en-US" sz="7200" b="1" dirty="0">
                <a:latin typeface="+mn-lt"/>
              </a:rPr>
              <a:t>Chosen…&amp; Choosing</a:t>
            </a:r>
            <a:br>
              <a:rPr lang="en-US" sz="7200" b="1" dirty="0">
                <a:latin typeface="+mn-lt"/>
              </a:rPr>
            </a:br>
            <a:br>
              <a:rPr lang="en-US" sz="7200" b="1" dirty="0">
                <a:latin typeface="+mn-lt"/>
              </a:rPr>
            </a:br>
            <a:r>
              <a:rPr lang="en-US" sz="7200" dirty="0">
                <a:latin typeface="+mn-lt"/>
              </a:rPr>
              <a:t>Romans 9</a:t>
            </a:r>
          </a:p>
        </p:txBody>
      </p:sp>
      <p:pic>
        <p:nvPicPr>
          <p:cNvPr id="1026" name="Picture 2" descr="See the source image">
            <a:extLst>
              <a:ext uri="{FF2B5EF4-FFF2-40B4-BE49-F238E27FC236}">
                <a16:creationId xmlns:a16="http://schemas.microsoft.com/office/drawing/2014/main" id="{95105665-5CA7-4D4A-809C-C07350AFD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0930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83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307761" y="277427"/>
            <a:ext cx="11754035" cy="6001643"/>
          </a:xfrm>
          <a:prstGeom prst="rect">
            <a:avLst/>
          </a:prstGeom>
          <a:noFill/>
        </p:spPr>
        <p:txBody>
          <a:bodyPr wrap="square">
            <a:spAutoFit/>
          </a:bodyPr>
          <a:lstStyle/>
          <a:p>
            <a:r>
              <a:rPr lang="en-US" sz="4800" b="1" u="sng" dirty="0"/>
              <a:t>Romans 9:8</a:t>
            </a:r>
            <a:endParaRPr lang="en-US" sz="4800" b="1" dirty="0"/>
          </a:p>
          <a:p>
            <a:r>
              <a:rPr lang="en-US" sz="4800" b="1" i="1" baseline="30000" dirty="0"/>
              <a:t>8 </a:t>
            </a:r>
            <a:r>
              <a:rPr lang="en-US" sz="4800" b="1" i="1" dirty="0"/>
              <a:t>This means that it is not the children of the flesh who are the children of God, but the children of the promise are counted as offspring. </a:t>
            </a:r>
            <a:r>
              <a:rPr lang="en-US" sz="4800" b="1" i="1" baseline="30000" dirty="0"/>
              <a:t>9 </a:t>
            </a:r>
            <a:r>
              <a:rPr lang="en-US" sz="4800" b="1" i="1" dirty="0"/>
              <a:t>For this is what the promise said: “About this time next year I will return, and Sarah shall have a son.”</a:t>
            </a:r>
            <a:r>
              <a:rPr lang="en-US" sz="4800" dirty="0"/>
              <a:t>  </a:t>
            </a:r>
          </a:p>
          <a:p>
            <a:endParaRPr lang="en-US" sz="4800" dirty="0"/>
          </a:p>
        </p:txBody>
      </p:sp>
    </p:spTree>
    <p:extLst>
      <p:ext uri="{BB962C8B-B14F-4D97-AF65-F5344CB8AC3E}">
        <p14:creationId xmlns:p14="http://schemas.microsoft.com/office/powerpoint/2010/main" val="3033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6740307"/>
          </a:xfrm>
          <a:prstGeom prst="rect">
            <a:avLst/>
          </a:prstGeom>
          <a:noFill/>
        </p:spPr>
        <p:txBody>
          <a:bodyPr wrap="square">
            <a:spAutoFit/>
          </a:bodyPr>
          <a:lstStyle/>
          <a:p>
            <a:r>
              <a:rPr lang="en-US" sz="4800" b="1" u="sng" dirty="0"/>
              <a:t>Romans 9:10-12</a:t>
            </a:r>
            <a:endParaRPr lang="en-US" sz="4800" b="1" dirty="0"/>
          </a:p>
          <a:p>
            <a:r>
              <a:rPr lang="en-US" sz="4800" b="1" i="1" baseline="30000" dirty="0"/>
              <a:t>10 </a:t>
            </a:r>
            <a:r>
              <a:rPr lang="en-US" sz="4800" b="1" i="1" dirty="0"/>
              <a:t>And not only so, but also when Rebekah had conceived children by one man, our forefather Isaac, </a:t>
            </a:r>
            <a:r>
              <a:rPr lang="en-US" sz="4800" b="1" i="1" baseline="30000" dirty="0"/>
              <a:t>11 </a:t>
            </a:r>
            <a:r>
              <a:rPr lang="en-US" sz="4800" b="1" i="1" dirty="0"/>
              <a:t>though they were not yet born and had done nothing either good or bad—in order that God's purpose of election might continue, not because of works but because of him who calls— </a:t>
            </a:r>
            <a:r>
              <a:rPr lang="en-US" sz="4800" b="1" i="1" baseline="30000" dirty="0"/>
              <a:t>12 </a:t>
            </a:r>
            <a:r>
              <a:rPr lang="en-US" sz="4800" b="1" i="1" dirty="0"/>
              <a:t>she was told, “The older will serve the younger.”</a:t>
            </a:r>
            <a:endParaRPr lang="en-US" sz="4800" dirty="0"/>
          </a:p>
        </p:txBody>
      </p:sp>
    </p:spTree>
    <p:extLst>
      <p:ext uri="{BB962C8B-B14F-4D97-AF65-F5344CB8AC3E}">
        <p14:creationId xmlns:p14="http://schemas.microsoft.com/office/powerpoint/2010/main" val="165872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6740307"/>
          </a:xfrm>
          <a:prstGeom prst="rect">
            <a:avLst/>
          </a:prstGeom>
          <a:noFill/>
        </p:spPr>
        <p:txBody>
          <a:bodyPr wrap="square">
            <a:spAutoFit/>
          </a:bodyPr>
          <a:lstStyle/>
          <a:p>
            <a:r>
              <a:rPr lang="en-US" sz="4800" b="1" u="sng" dirty="0"/>
              <a:t>Romans 9:10-12</a:t>
            </a:r>
            <a:endParaRPr lang="en-US" sz="4800" b="1" dirty="0"/>
          </a:p>
          <a:p>
            <a:r>
              <a:rPr lang="en-US" sz="4800" b="1" i="1" baseline="30000" dirty="0"/>
              <a:t>10 </a:t>
            </a:r>
            <a:r>
              <a:rPr lang="en-US" sz="4800" b="1" i="1" dirty="0"/>
              <a:t>And not only so, but also when Rebekah had conceived children by one man, our forefather Isaac, </a:t>
            </a:r>
            <a:r>
              <a:rPr lang="en-US" sz="4800" b="1" i="1" baseline="30000" dirty="0"/>
              <a:t>11 </a:t>
            </a:r>
            <a:r>
              <a:rPr lang="en-US" sz="4800" b="1" i="1" dirty="0"/>
              <a:t>though they were not yet born and had done nothing either good or bad—</a:t>
            </a:r>
            <a:r>
              <a:rPr lang="en-US" sz="4800" b="1" i="1" dirty="0">
                <a:solidFill>
                  <a:srgbClr val="00B0F0"/>
                </a:solidFill>
              </a:rPr>
              <a:t>in order that God's purpose of election might continue</a:t>
            </a:r>
            <a:r>
              <a:rPr lang="en-US" sz="4800" b="1" i="1" dirty="0"/>
              <a:t>, not because of works but because of him who calls— </a:t>
            </a:r>
            <a:r>
              <a:rPr lang="en-US" sz="4800" b="1" i="1" baseline="30000" dirty="0"/>
              <a:t>12 </a:t>
            </a:r>
            <a:r>
              <a:rPr lang="en-US" sz="4800" b="1" i="1" dirty="0"/>
              <a:t>she was told, “The older will serve the younger.”</a:t>
            </a:r>
            <a:endParaRPr lang="en-US" sz="4800" dirty="0"/>
          </a:p>
        </p:txBody>
      </p:sp>
    </p:spTree>
    <p:extLst>
      <p:ext uri="{BB962C8B-B14F-4D97-AF65-F5344CB8AC3E}">
        <p14:creationId xmlns:p14="http://schemas.microsoft.com/office/powerpoint/2010/main" val="2784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a16="http://schemas.microsoft.com/office/drawing/2014/main" id="{23C41038-2360-4E93-8FF1-C40FB2D7D4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15" y="241078"/>
            <a:ext cx="6999287" cy="4422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5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a16="http://schemas.microsoft.com/office/drawing/2014/main" id="{23C41038-2360-4E93-8FF1-C40FB2D7D4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15" y="241078"/>
            <a:ext cx="6999287" cy="442254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ee the source image">
            <a:extLst>
              <a:ext uri="{FF2B5EF4-FFF2-40B4-BE49-F238E27FC236}">
                <a16:creationId xmlns:a16="http://schemas.microsoft.com/office/drawing/2014/main" id="{37812DCA-8071-424D-9C7B-03C5059C11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600" y="2657429"/>
            <a:ext cx="6428107" cy="4012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99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701336"/>
            <a:ext cx="11754035" cy="3785652"/>
          </a:xfrm>
          <a:prstGeom prst="rect">
            <a:avLst/>
          </a:prstGeom>
          <a:noFill/>
        </p:spPr>
        <p:txBody>
          <a:bodyPr wrap="square">
            <a:spAutoFit/>
          </a:bodyPr>
          <a:lstStyle/>
          <a:p>
            <a:pPr algn="ctr"/>
            <a:r>
              <a:rPr lang="en-US" sz="6000" b="1" dirty="0">
                <a:solidFill>
                  <a:srgbClr val="00B0F0"/>
                </a:solidFill>
              </a:rPr>
              <a:t>When it comes to things we have difficulty understanding about God, </a:t>
            </a:r>
          </a:p>
          <a:p>
            <a:pPr algn="ctr"/>
            <a:r>
              <a:rPr lang="en-US" sz="6000" b="1" dirty="0">
                <a:solidFill>
                  <a:srgbClr val="00B0F0"/>
                </a:solidFill>
              </a:rPr>
              <a:t>we must never sacrifice the things </a:t>
            </a:r>
          </a:p>
          <a:p>
            <a:pPr algn="ctr"/>
            <a:r>
              <a:rPr lang="en-US" sz="6000" b="1" dirty="0">
                <a:solidFill>
                  <a:srgbClr val="00B0F0"/>
                </a:solidFill>
              </a:rPr>
              <a:t>we clearly understand about God.</a:t>
            </a:r>
            <a:r>
              <a:rPr lang="en-US" sz="6000" dirty="0">
                <a:solidFill>
                  <a:srgbClr val="00B0F0"/>
                </a:solidFill>
              </a:rPr>
              <a:t> </a:t>
            </a:r>
          </a:p>
        </p:txBody>
      </p:sp>
    </p:spTree>
    <p:extLst>
      <p:ext uri="{BB962C8B-B14F-4D97-AF65-F5344CB8AC3E}">
        <p14:creationId xmlns:p14="http://schemas.microsoft.com/office/powerpoint/2010/main" val="334969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701336"/>
            <a:ext cx="11754035" cy="1938992"/>
          </a:xfrm>
          <a:prstGeom prst="rect">
            <a:avLst/>
          </a:prstGeom>
          <a:noFill/>
        </p:spPr>
        <p:txBody>
          <a:bodyPr wrap="square">
            <a:spAutoFit/>
          </a:bodyPr>
          <a:lstStyle/>
          <a:p>
            <a:pPr marL="1143000" indent="-1143000">
              <a:buFont typeface="+mj-lt"/>
              <a:buAutoNum type="arabicPeriod"/>
            </a:pPr>
            <a:r>
              <a:rPr lang="en-US" sz="6000" b="1" dirty="0"/>
              <a:t>God’s word/covenant/promise never fails.</a:t>
            </a:r>
            <a:endParaRPr lang="en-US" sz="6000" dirty="0">
              <a:solidFill>
                <a:srgbClr val="00B0F0"/>
              </a:solidFill>
            </a:endParaRPr>
          </a:p>
        </p:txBody>
      </p:sp>
    </p:spTree>
    <p:extLst>
      <p:ext uri="{BB962C8B-B14F-4D97-AF65-F5344CB8AC3E}">
        <p14:creationId xmlns:p14="http://schemas.microsoft.com/office/powerpoint/2010/main" val="143042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399495"/>
            <a:ext cx="11754035" cy="4247317"/>
          </a:xfrm>
          <a:prstGeom prst="rect">
            <a:avLst/>
          </a:prstGeom>
          <a:noFill/>
        </p:spPr>
        <p:txBody>
          <a:bodyPr wrap="square">
            <a:spAutoFit/>
          </a:bodyPr>
          <a:lstStyle/>
          <a:p>
            <a:pPr marL="914400" indent="-914400">
              <a:buFont typeface="+mj-lt"/>
              <a:buAutoNum type="arabicPeriod" startAt="2"/>
            </a:pPr>
            <a:r>
              <a:rPr lang="en-US" sz="5400" b="1" dirty="0"/>
              <a:t>Being part of the people of God is not a matter of ethnicity, history or of birth; it is a matter of God’s purposes, election, call and promises </a:t>
            </a:r>
            <a:r>
              <a:rPr lang="en-US" sz="5400" b="1" i="1" dirty="0"/>
              <a:t>and</a:t>
            </a:r>
            <a:r>
              <a:rPr lang="en-US" sz="5400" b="1" dirty="0"/>
              <a:t> your response to that.</a:t>
            </a:r>
            <a:r>
              <a:rPr lang="en-US" sz="5400" dirty="0"/>
              <a:t>  </a:t>
            </a:r>
          </a:p>
        </p:txBody>
      </p:sp>
    </p:spTree>
    <p:extLst>
      <p:ext uri="{BB962C8B-B14F-4D97-AF65-F5344CB8AC3E}">
        <p14:creationId xmlns:p14="http://schemas.microsoft.com/office/powerpoint/2010/main" val="383207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399495"/>
            <a:ext cx="11754035" cy="1107996"/>
          </a:xfrm>
          <a:prstGeom prst="rect">
            <a:avLst/>
          </a:prstGeom>
          <a:noFill/>
        </p:spPr>
        <p:txBody>
          <a:bodyPr wrap="square">
            <a:spAutoFit/>
          </a:bodyPr>
          <a:lstStyle/>
          <a:p>
            <a:pPr algn="ctr"/>
            <a:r>
              <a:rPr lang="en-US" sz="6600" b="1" dirty="0">
                <a:solidFill>
                  <a:srgbClr val="00B0F0"/>
                </a:solidFill>
              </a:rPr>
              <a:t>It’s a matter of grace, not race!</a:t>
            </a:r>
            <a:endParaRPr lang="en-US" sz="6600" dirty="0">
              <a:solidFill>
                <a:srgbClr val="00B0F0"/>
              </a:solidFill>
            </a:endParaRPr>
          </a:p>
        </p:txBody>
      </p:sp>
    </p:spTree>
    <p:extLst>
      <p:ext uri="{BB962C8B-B14F-4D97-AF65-F5344CB8AC3E}">
        <p14:creationId xmlns:p14="http://schemas.microsoft.com/office/powerpoint/2010/main" val="361894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399495"/>
            <a:ext cx="11754035" cy="1754326"/>
          </a:xfrm>
          <a:prstGeom prst="rect">
            <a:avLst/>
          </a:prstGeom>
          <a:noFill/>
        </p:spPr>
        <p:txBody>
          <a:bodyPr wrap="square">
            <a:spAutoFit/>
          </a:bodyPr>
          <a:lstStyle/>
          <a:p>
            <a:pPr marL="914400" indent="-914400">
              <a:buFont typeface="+mj-lt"/>
              <a:buAutoNum type="arabicPeriod" startAt="3"/>
            </a:pPr>
            <a:r>
              <a:rPr lang="en-US" sz="5400" b="1" dirty="0"/>
              <a:t>God’s purposes in our lives stand forever and always! </a:t>
            </a:r>
            <a:r>
              <a:rPr lang="en-US" sz="5400" dirty="0"/>
              <a:t>  </a:t>
            </a:r>
          </a:p>
        </p:txBody>
      </p:sp>
    </p:spTree>
    <p:extLst>
      <p:ext uri="{BB962C8B-B14F-4D97-AF65-F5344CB8AC3E}">
        <p14:creationId xmlns:p14="http://schemas.microsoft.com/office/powerpoint/2010/main" val="122551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5262979"/>
          </a:xfrm>
          <a:prstGeom prst="rect">
            <a:avLst/>
          </a:prstGeom>
          <a:noFill/>
        </p:spPr>
        <p:txBody>
          <a:bodyPr wrap="square">
            <a:spAutoFit/>
          </a:bodyPr>
          <a:lstStyle/>
          <a:p>
            <a:r>
              <a:rPr lang="en-US" sz="4800" b="1" u="sng" dirty="0"/>
              <a:t>Romans 9:6ff</a:t>
            </a:r>
          </a:p>
          <a:p>
            <a:r>
              <a:rPr lang="en-US" sz="4800" b="1" i="1" baseline="30000" dirty="0"/>
              <a:t>6 </a:t>
            </a:r>
            <a:r>
              <a:rPr lang="en-US" sz="4800" i="1" dirty="0"/>
              <a:t>But it is not as though the word of God has failed. For not all who are descended from Israel belong to Israel, </a:t>
            </a:r>
            <a:r>
              <a:rPr lang="en-US" sz="4800" b="1" i="1" baseline="30000" dirty="0"/>
              <a:t>7 </a:t>
            </a:r>
            <a:r>
              <a:rPr lang="en-US" sz="4800" i="1" dirty="0"/>
              <a:t>and not all are children of Abraham because they are his offspring, but “Through Isaac shall your offspring be named.” </a:t>
            </a:r>
            <a:endParaRPr lang="en-US" sz="4800" u="sng" dirty="0"/>
          </a:p>
        </p:txBody>
      </p:sp>
    </p:spTree>
    <p:extLst>
      <p:ext uri="{BB962C8B-B14F-4D97-AF65-F5344CB8AC3E}">
        <p14:creationId xmlns:p14="http://schemas.microsoft.com/office/powerpoint/2010/main" val="69056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3785652"/>
          </a:xfrm>
          <a:prstGeom prst="rect">
            <a:avLst/>
          </a:prstGeom>
          <a:noFill/>
        </p:spPr>
        <p:txBody>
          <a:bodyPr wrap="square">
            <a:spAutoFit/>
          </a:bodyPr>
          <a:lstStyle/>
          <a:p>
            <a:r>
              <a:rPr lang="en-US" sz="6000" b="1" u="sng" dirty="0"/>
              <a:t>Romans 9:13</a:t>
            </a:r>
          </a:p>
          <a:p>
            <a:r>
              <a:rPr lang="en-US" sz="6000" b="1" i="1" dirty="0"/>
              <a:t>As it is written, “Jacob I loved, but Esau I hated.”</a:t>
            </a:r>
            <a:r>
              <a:rPr lang="en-US" sz="6000" b="1" dirty="0"/>
              <a:t>  </a:t>
            </a:r>
          </a:p>
          <a:p>
            <a:r>
              <a:rPr lang="en-US" sz="6000" dirty="0"/>
              <a:t>(Malachi 1:2-3)</a:t>
            </a:r>
          </a:p>
        </p:txBody>
      </p:sp>
    </p:spTree>
    <p:extLst>
      <p:ext uri="{BB962C8B-B14F-4D97-AF65-F5344CB8AC3E}">
        <p14:creationId xmlns:p14="http://schemas.microsoft.com/office/powerpoint/2010/main" val="23539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5078313"/>
          </a:xfrm>
          <a:prstGeom prst="rect">
            <a:avLst/>
          </a:prstGeom>
          <a:noFill/>
        </p:spPr>
        <p:txBody>
          <a:bodyPr wrap="square">
            <a:spAutoFit/>
          </a:bodyPr>
          <a:lstStyle/>
          <a:p>
            <a:r>
              <a:rPr lang="en-US" sz="5400" b="1" u="sng" dirty="0"/>
              <a:t>Luke 14:26</a:t>
            </a:r>
            <a:endParaRPr lang="en-US" sz="5400" u="sng" dirty="0"/>
          </a:p>
          <a:p>
            <a:r>
              <a:rPr lang="en-US" sz="5400" b="1" i="1" dirty="0"/>
              <a:t>“If anyone comes to me and does not </a:t>
            </a:r>
            <a:r>
              <a:rPr lang="en-US" sz="5400" b="1" i="1" u="sng" dirty="0"/>
              <a:t>hate</a:t>
            </a:r>
            <a:r>
              <a:rPr lang="en-US" sz="5400" b="1" i="1" dirty="0"/>
              <a:t> father and mother, wife and </a:t>
            </a:r>
          </a:p>
          <a:p>
            <a:r>
              <a:rPr lang="en-US" sz="5400" b="1" i="1" dirty="0"/>
              <a:t>children, brothers and sisters—yes, even their own life—such a person cannot be my disciple.”</a:t>
            </a:r>
            <a:endParaRPr lang="en-US" sz="5400" dirty="0"/>
          </a:p>
        </p:txBody>
      </p:sp>
    </p:spTree>
    <p:extLst>
      <p:ext uri="{BB962C8B-B14F-4D97-AF65-F5344CB8AC3E}">
        <p14:creationId xmlns:p14="http://schemas.microsoft.com/office/powerpoint/2010/main" val="23356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923330"/>
          </a:xfrm>
          <a:prstGeom prst="rect">
            <a:avLst/>
          </a:prstGeom>
          <a:noFill/>
        </p:spPr>
        <p:txBody>
          <a:bodyPr wrap="square">
            <a:spAutoFit/>
          </a:bodyPr>
          <a:lstStyle/>
          <a:p>
            <a:pPr algn="ctr"/>
            <a:r>
              <a:rPr lang="en-US" sz="5400" u="sng" dirty="0"/>
              <a:t>CALVINISM							ARMINIANISM</a:t>
            </a:r>
            <a:endParaRPr lang="en-US" sz="5400" dirty="0"/>
          </a:p>
        </p:txBody>
      </p:sp>
      <p:sp>
        <p:nvSpPr>
          <p:cNvPr id="3" name="TextBox 2">
            <a:extLst>
              <a:ext uri="{FF2B5EF4-FFF2-40B4-BE49-F238E27FC236}">
                <a16:creationId xmlns:a16="http://schemas.microsoft.com/office/drawing/2014/main" id="{E7E0E913-ABCE-4B79-9186-B13BB171E386}"/>
              </a:ext>
            </a:extLst>
          </p:cNvPr>
          <p:cNvSpPr txBox="1"/>
          <p:nvPr/>
        </p:nvSpPr>
        <p:spPr>
          <a:xfrm>
            <a:off x="3955004" y="1013710"/>
            <a:ext cx="3883980" cy="830997"/>
          </a:xfrm>
          <a:prstGeom prst="rect">
            <a:avLst/>
          </a:prstGeom>
          <a:noFill/>
        </p:spPr>
        <p:txBody>
          <a:bodyPr wrap="square">
            <a:spAutoFit/>
          </a:bodyPr>
          <a:lstStyle/>
          <a:p>
            <a:r>
              <a:rPr lang="en-US" sz="4800" u="sng" dirty="0">
                <a:solidFill>
                  <a:srgbClr val="00B0F0"/>
                </a:solidFill>
              </a:rPr>
              <a:t>Predestination</a:t>
            </a:r>
          </a:p>
        </p:txBody>
      </p:sp>
      <p:sp>
        <p:nvSpPr>
          <p:cNvPr id="7" name="TextBox 6">
            <a:extLst>
              <a:ext uri="{FF2B5EF4-FFF2-40B4-BE49-F238E27FC236}">
                <a16:creationId xmlns:a16="http://schemas.microsoft.com/office/drawing/2014/main" id="{4472C027-0F00-44B7-8359-2F494606AB2C}"/>
              </a:ext>
            </a:extLst>
          </p:cNvPr>
          <p:cNvSpPr txBox="1"/>
          <p:nvPr/>
        </p:nvSpPr>
        <p:spPr>
          <a:xfrm>
            <a:off x="3883158" y="2125074"/>
            <a:ext cx="4190724" cy="830997"/>
          </a:xfrm>
          <a:prstGeom prst="rect">
            <a:avLst/>
          </a:prstGeom>
          <a:noFill/>
        </p:spPr>
        <p:txBody>
          <a:bodyPr wrap="square">
            <a:spAutoFit/>
          </a:bodyPr>
          <a:lstStyle/>
          <a:p>
            <a:r>
              <a:rPr lang="en-US" sz="4800" u="sng" dirty="0">
                <a:solidFill>
                  <a:srgbClr val="FFC000"/>
                </a:solidFill>
              </a:rPr>
              <a:t>Foreknowledge</a:t>
            </a:r>
          </a:p>
        </p:txBody>
      </p:sp>
    </p:spTree>
    <p:extLst>
      <p:ext uri="{BB962C8B-B14F-4D97-AF65-F5344CB8AC3E}">
        <p14:creationId xmlns:p14="http://schemas.microsoft.com/office/powerpoint/2010/main" val="282792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923330"/>
          </a:xfrm>
          <a:prstGeom prst="rect">
            <a:avLst/>
          </a:prstGeom>
          <a:noFill/>
        </p:spPr>
        <p:txBody>
          <a:bodyPr wrap="square">
            <a:spAutoFit/>
          </a:bodyPr>
          <a:lstStyle/>
          <a:p>
            <a:pPr algn="ctr"/>
            <a:r>
              <a:rPr lang="en-US" sz="5400" u="sng" dirty="0"/>
              <a:t>CALVINISM							ARMINIANISM</a:t>
            </a:r>
            <a:endParaRPr lang="en-US" sz="5400" dirty="0"/>
          </a:p>
        </p:txBody>
      </p:sp>
      <p:sp>
        <p:nvSpPr>
          <p:cNvPr id="3" name="TextBox 2">
            <a:extLst>
              <a:ext uri="{FF2B5EF4-FFF2-40B4-BE49-F238E27FC236}">
                <a16:creationId xmlns:a16="http://schemas.microsoft.com/office/drawing/2014/main" id="{E7E0E913-ABCE-4B79-9186-B13BB171E386}"/>
              </a:ext>
            </a:extLst>
          </p:cNvPr>
          <p:cNvSpPr txBox="1"/>
          <p:nvPr/>
        </p:nvSpPr>
        <p:spPr>
          <a:xfrm>
            <a:off x="3955004" y="1013710"/>
            <a:ext cx="3883980" cy="830997"/>
          </a:xfrm>
          <a:prstGeom prst="rect">
            <a:avLst/>
          </a:prstGeom>
          <a:noFill/>
        </p:spPr>
        <p:txBody>
          <a:bodyPr wrap="square">
            <a:spAutoFit/>
          </a:bodyPr>
          <a:lstStyle/>
          <a:p>
            <a:r>
              <a:rPr lang="en-US" sz="4800" u="sng" dirty="0">
                <a:solidFill>
                  <a:srgbClr val="00B0F0"/>
                </a:solidFill>
              </a:rPr>
              <a:t>Predestination</a:t>
            </a:r>
          </a:p>
        </p:txBody>
      </p:sp>
      <p:sp>
        <p:nvSpPr>
          <p:cNvPr id="4" name="TextBox 3">
            <a:extLst>
              <a:ext uri="{FF2B5EF4-FFF2-40B4-BE49-F238E27FC236}">
                <a16:creationId xmlns:a16="http://schemas.microsoft.com/office/drawing/2014/main" id="{465A0613-799E-4363-B908-903E96B1A1DF}"/>
              </a:ext>
            </a:extLst>
          </p:cNvPr>
          <p:cNvSpPr txBox="1"/>
          <p:nvPr/>
        </p:nvSpPr>
        <p:spPr>
          <a:xfrm>
            <a:off x="437965" y="1864067"/>
            <a:ext cx="4794293" cy="2862322"/>
          </a:xfrm>
          <a:prstGeom prst="rect">
            <a:avLst/>
          </a:prstGeom>
          <a:noFill/>
        </p:spPr>
        <p:txBody>
          <a:bodyPr wrap="square">
            <a:spAutoFit/>
          </a:bodyPr>
          <a:lstStyle/>
          <a:p>
            <a:r>
              <a:rPr lang="en-US" sz="3600" dirty="0"/>
              <a:t>God’s work towards sinners to destine the elect to salvation while consigning the non-elect to perdition. </a:t>
            </a:r>
          </a:p>
        </p:txBody>
      </p:sp>
      <p:sp>
        <p:nvSpPr>
          <p:cNvPr id="6" name="TextBox 5">
            <a:extLst>
              <a:ext uri="{FF2B5EF4-FFF2-40B4-BE49-F238E27FC236}">
                <a16:creationId xmlns:a16="http://schemas.microsoft.com/office/drawing/2014/main" id="{7517B245-160E-4333-9805-03C7ADD1DC62}"/>
              </a:ext>
            </a:extLst>
          </p:cNvPr>
          <p:cNvSpPr txBox="1"/>
          <p:nvPr/>
        </p:nvSpPr>
        <p:spPr>
          <a:xfrm>
            <a:off x="7062191" y="1935088"/>
            <a:ext cx="4794293" cy="2862322"/>
          </a:xfrm>
          <a:prstGeom prst="rect">
            <a:avLst/>
          </a:prstGeom>
          <a:noFill/>
        </p:spPr>
        <p:txBody>
          <a:bodyPr wrap="square">
            <a:spAutoFit/>
          </a:bodyPr>
          <a:lstStyle/>
          <a:p>
            <a:r>
              <a:rPr lang="en-US" sz="3600" dirty="0"/>
              <a:t>God’s work toward sinners to save those (the church) who, of their free will, choose Christ.  </a:t>
            </a:r>
          </a:p>
        </p:txBody>
      </p:sp>
    </p:spTree>
    <p:extLst>
      <p:ext uri="{BB962C8B-B14F-4D97-AF65-F5344CB8AC3E}">
        <p14:creationId xmlns:p14="http://schemas.microsoft.com/office/powerpoint/2010/main" val="244443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923330"/>
          </a:xfrm>
          <a:prstGeom prst="rect">
            <a:avLst/>
          </a:prstGeom>
          <a:noFill/>
        </p:spPr>
        <p:txBody>
          <a:bodyPr wrap="square">
            <a:spAutoFit/>
          </a:bodyPr>
          <a:lstStyle/>
          <a:p>
            <a:pPr algn="ctr"/>
            <a:r>
              <a:rPr lang="en-US" sz="5400" u="sng" dirty="0"/>
              <a:t>CALVINISM							ARMINIANISM</a:t>
            </a:r>
            <a:endParaRPr lang="en-US" sz="5400" dirty="0"/>
          </a:p>
        </p:txBody>
      </p:sp>
      <p:sp>
        <p:nvSpPr>
          <p:cNvPr id="3" name="TextBox 2">
            <a:extLst>
              <a:ext uri="{FF2B5EF4-FFF2-40B4-BE49-F238E27FC236}">
                <a16:creationId xmlns:a16="http://schemas.microsoft.com/office/drawing/2014/main" id="{E7E0E913-ABCE-4B79-9186-B13BB171E386}"/>
              </a:ext>
            </a:extLst>
          </p:cNvPr>
          <p:cNvSpPr txBox="1"/>
          <p:nvPr/>
        </p:nvSpPr>
        <p:spPr>
          <a:xfrm>
            <a:off x="4069589" y="2098441"/>
            <a:ext cx="4190724" cy="830997"/>
          </a:xfrm>
          <a:prstGeom prst="rect">
            <a:avLst/>
          </a:prstGeom>
          <a:noFill/>
        </p:spPr>
        <p:txBody>
          <a:bodyPr wrap="square">
            <a:spAutoFit/>
          </a:bodyPr>
          <a:lstStyle/>
          <a:p>
            <a:r>
              <a:rPr lang="en-US" sz="4800" u="sng" dirty="0">
                <a:solidFill>
                  <a:srgbClr val="FFC000"/>
                </a:solidFill>
              </a:rPr>
              <a:t>Foreknowledge</a:t>
            </a:r>
          </a:p>
        </p:txBody>
      </p:sp>
      <p:sp>
        <p:nvSpPr>
          <p:cNvPr id="4" name="TextBox 3">
            <a:extLst>
              <a:ext uri="{FF2B5EF4-FFF2-40B4-BE49-F238E27FC236}">
                <a16:creationId xmlns:a16="http://schemas.microsoft.com/office/drawing/2014/main" id="{465A0613-799E-4363-B908-903E96B1A1DF}"/>
              </a:ext>
            </a:extLst>
          </p:cNvPr>
          <p:cNvSpPr txBox="1"/>
          <p:nvPr/>
        </p:nvSpPr>
        <p:spPr>
          <a:xfrm>
            <a:off x="227812" y="2996929"/>
            <a:ext cx="5702472" cy="3416320"/>
          </a:xfrm>
          <a:prstGeom prst="rect">
            <a:avLst/>
          </a:prstGeom>
          <a:noFill/>
        </p:spPr>
        <p:txBody>
          <a:bodyPr wrap="square">
            <a:spAutoFit/>
          </a:bodyPr>
          <a:lstStyle/>
          <a:p>
            <a:r>
              <a:rPr lang="en-US" sz="3600" dirty="0">
                <a:latin typeface="Calibri" panose="020F0502020204030204" pitchFamily="34" charset="0"/>
                <a:ea typeface="Calibri" panose="020F0502020204030204" pitchFamily="34" charset="0"/>
                <a:cs typeface="Times New Roman" panose="02020603050405020304" pitchFamily="18" charset="0"/>
              </a:rPr>
              <a:t>The </a:t>
            </a:r>
            <a:r>
              <a:rPr lang="en-US" sz="3600" i="1" dirty="0">
                <a:latin typeface="Calibri" panose="020F0502020204030204" pitchFamily="34" charset="0"/>
                <a:ea typeface="Calibri" panose="020F0502020204030204" pitchFamily="34" charset="0"/>
                <a:cs typeface="Times New Roman" panose="02020603050405020304" pitchFamily="18" charset="0"/>
              </a:rPr>
              <a:t>relationship</a:t>
            </a:r>
            <a:r>
              <a:rPr lang="en-US" sz="3600" dirty="0">
                <a:latin typeface="Calibri" panose="020F0502020204030204" pitchFamily="34" charset="0"/>
                <a:ea typeface="Calibri" panose="020F0502020204030204" pitchFamily="34" charset="0"/>
                <a:cs typeface="Times New Roman" panose="02020603050405020304" pitchFamily="18" charset="0"/>
              </a:rPr>
              <a:t> God chooses to enter into with certain people, before the beginning of time, that He knows will result in their salvation.  It is limited to the elect. </a:t>
            </a:r>
            <a:endParaRPr lang="en-US" sz="3600" dirty="0"/>
          </a:p>
        </p:txBody>
      </p:sp>
      <p:sp>
        <p:nvSpPr>
          <p:cNvPr id="6" name="TextBox 5">
            <a:extLst>
              <a:ext uri="{FF2B5EF4-FFF2-40B4-BE49-F238E27FC236}">
                <a16:creationId xmlns:a16="http://schemas.microsoft.com/office/drawing/2014/main" id="{7517B245-160E-4333-9805-03C7ADD1DC62}"/>
              </a:ext>
            </a:extLst>
          </p:cNvPr>
          <p:cNvSpPr txBox="1"/>
          <p:nvPr/>
        </p:nvSpPr>
        <p:spPr>
          <a:xfrm>
            <a:off x="6831371" y="3061989"/>
            <a:ext cx="4794293" cy="2308324"/>
          </a:xfrm>
          <a:prstGeom prst="rect">
            <a:avLst/>
          </a:prstGeom>
          <a:noFill/>
        </p:spPr>
        <p:txBody>
          <a:bodyPr wrap="square">
            <a:spAutoFit/>
          </a:bodyPr>
          <a:lstStyle/>
          <a:p>
            <a:r>
              <a:rPr lang="en-US" sz="3600" dirty="0"/>
              <a:t>God’s knowledge in eternity of who will respond to His saving grace in time. </a:t>
            </a:r>
          </a:p>
        </p:txBody>
      </p:sp>
      <p:sp>
        <p:nvSpPr>
          <p:cNvPr id="8" name="TextBox 7">
            <a:extLst>
              <a:ext uri="{FF2B5EF4-FFF2-40B4-BE49-F238E27FC236}">
                <a16:creationId xmlns:a16="http://schemas.microsoft.com/office/drawing/2014/main" id="{EC68FDA0-4F40-430B-9348-20B41C0170D5}"/>
              </a:ext>
            </a:extLst>
          </p:cNvPr>
          <p:cNvSpPr txBox="1"/>
          <p:nvPr/>
        </p:nvSpPr>
        <p:spPr>
          <a:xfrm>
            <a:off x="4154010" y="990821"/>
            <a:ext cx="3883980" cy="830997"/>
          </a:xfrm>
          <a:prstGeom prst="rect">
            <a:avLst/>
          </a:prstGeom>
          <a:noFill/>
        </p:spPr>
        <p:txBody>
          <a:bodyPr wrap="square">
            <a:spAutoFit/>
          </a:bodyPr>
          <a:lstStyle/>
          <a:p>
            <a:r>
              <a:rPr lang="en-US" sz="4800" u="sng" dirty="0">
                <a:solidFill>
                  <a:srgbClr val="00B0F0"/>
                </a:solidFill>
              </a:rPr>
              <a:t>Predestination</a:t>
            </a:r>
          </a:p>
        </p:txBody>
      </p:sp>
    </p:spTree>
    <p:extLst>
      <p:ext uri="{BB962C8B-B14F-4D97-AF65-F5344CB8AC3E}">
        <p14:creationId xmlns:p14="http://schemas.microsoft.com/office/powerpoint/2010/main" val="276155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437965" y="0"/>
            <a:ext cx="11754035" cy="923330"/>
          </a:xfrm>
          <a:prstGeom prst="rect">
            <a:avLst/>
          </a:prstGeom>
          <a:noFill/>
        </p:spPr>
        <p:txBody>
          <a:bodyPr wrap="square">
            <a:spAutoFit/>
          </a:bodyPr>
          <a:lstStyle/>
          <a:p>
            <a:pPr algn="ctr"/>
            <a:r>
              <a:rPr lang="en-US" sz="5400" u="sng" dirty="0"/>
              <a:t>CALVINISM							ARMINIANISM</a:t>
            </a:r>
            <a:endParaRPr lang="en-US" sz="5400" dirty="0"/>
          </a:p>
        </p:txBody>
      </p:sp>
      <p:sp>
        <p:nvSpPr>
          <p:cNvPr id="3" name="TextBox 2">
            <a:extLst>
              <a:ext uri="{FF2B5EF4-FFF2-40B4-BE49-F238E27FC236}">
                <a16:creationId xmlns:a16="http://schemas.microsoft.com/office/drawing/2014/main" id="{E7E0E913-ABCE-4B79-9186-B13BB171E386}"/>
              </a:ext>
            </a:extLst>
          </p:cNvPr>
          <p:cNvSpPr txBox="1"/>
          <p:nvPr/>
        </p:nvSpPr>
        <p:spPr>
          <a:xfrm>
            <a:off x="4069589" y="2098441"/>
            <a:ext cx="4190724" cy="830997"/>
          </a:xfrm>
          <a:prstGeom prst="rect">
            <a:avLst/>
          </a:prstGeom>
          <a:noFill/>
        </p:spPr>
        <p:txBody>
          <a:bodyPr wrap="square">
            <a:spAutoFit/>
          </a:bodyPr>
          <a:lstStyle/>
          <a:p>
            <a:r>
              <a:rPr lang="en-US" sz="4800" u="sng" dirty="0">
                <a:solidFill>
                  <a:srgbClr val="FFC000"/>
                </a:solidFill>
              </a:rPr>
              <a:t>Foreknowledge</a:t>
            </a:r>
          </a:p>
        </p:txBody>
      </p:sp>
      <p:sp>
        <p:nvSpPr>
          <p:cNvPr id="4" name="TextBox 3">
            <a:extLst>
              <a:ext uri="{FF2B5EF4-FFF2-40B4-BE49-F238E27FC236}">
                <a16:creationId xmlns:a16="http://schemas.microsoft.com/office/drawing/2014/main" id="{465A0613-799E-4363-B908-903E96B1A1DF}"/>
              </a:ext>
            </a:extLst>
          </p:cNvPr>
          <p:cNvSpPr txBox="1"/>
          <p:nvPr/>
        </p:nvSpPr>
        <p:spPr>
          <a:xfrm>
            <a:off x="424293" y="4515010"/>
            <a:ext cx="5702472" cy="1754326"/>
          </a:xfrm>
          <a:prstGeom prst="rect">
            <a:avLst/>
          </a:prstGeom>
          <a:noFill/>
        </p:spPr>
        <p:txBody>
          <a:bodyPr wrap="square">
            <a:spAutoFit/>
          </a:bodyPr>
          <a:lstStyle/>
          <a:p>
            <a:r>
              <a:rPr lang="en-US" sz="3600" dirty="0"/>
              <a:t>God’s sovereign love, mercy and grace in choosing the elect. </a:t>
            </a:r>
          </a:p>
        </p:txBody>
      </p:sp>
      <p:sp>
        <p:nvSpPr>
          <p:cNvPr id="6" name="TextBox 5">
            <a:extLst>
              <a:ext uri="{FF2B5EF4-FFF2-40B4-BE49-F238E27FC236}">
                <a16:creationId xmlns:a16="http://schemas.microsoft.com/office/drawing/2014/main" id="{7517B245-160E-4333-9805-03C7ADD1DC62}"/>
              </a:ext>
            </a:extLst>
          </p:cNvPr>
          <p:cNvSpPr txBox="1"/>
          <p:nvPr/>
        </p:nvSpPr>
        <p:spPr>
          <a:xfrm>
            <a:off x="6973414" y="4580070"/>
            <a:ext cx="4794293" cy="1200329"/>
          </a:xfrm>
          <a:prstGeom prst="rect">
            <a:avLst/>
          </a:prstGeom>
          <a:noFill/>
        </p:spPr>
        <p:txBody>
          <a:bodyPr wrap="square">
            <a:spAutoFit/>
          </a:bodyPr>
          <a:lstStyle/>
          <a:p>
            <a:r>
              <a:rPr lang="en-US" sz="3600" dirty="0"/>
              <a:t>His omniscience of that aspect of the future</a:t>
            </a:r>
          </a:p>
        </p:txBody>
      </p:sp>
      <p:sp>
        <p:nvSpPr>
          <p:cNvPr id="8" name="TextBox 7">
            <a:extLst>
              <a:ext uri="{FF2B5EF4-FFF2-40B4-BE49-F238E27FC236}">
                <a16:creationId xmlns:a16="http://schemas.microsoft.com/office/drawing/2014/main" id="{EC68FDA0-4F40-430B-9348-20B41C0170D5}"/>
              </a:ext>
            </a:extLst>
          </p:cNvPr>
          <p:cNvSpPr txBox="1"/>
          <p:nvPr/>
        </p:nvSpPr>
        <p:spPr>
          <a:xfrm>
            <a:off x="4154010" y="990821"/>
            <a:ext cx="3883980" cy="830997"/>
          </a:xfrm>
          <a:prstGeom prst="rect">
            <a:avLst/>
          </a:prstGeom>
          <a:noFill/>
        </p:spPr>
        <p:txBody>
          <a:bodyPr wrap="square">
            <a:spAutoFit/>
          </a:bodyPr>
          <a:lstStyle/>
          <a:p>
            <a:r>
              <a:rPr lang="en-US" sz="4800" u="sng" dirty="0">
                <a:solidFill>
                  <a:srgbClr val="00B0F0"/>
                </a:solidFill>
              </a:rPr>
              <a:t>Predestination</a:t>
            </a:r>
          </a:p>
        </p:txBody>
      </p:sp>
      <p:sp>
        <p:nvSpPr>
          <p:cNvPr id="7" name="TextBox 6">
            <a:extLst>
              <a:ext uri="{FF2B5EF4-FFF2-40B4-BE49-F238E27FC236}">
                <a16:creationId xmlns:a16="http://schemas.microsoft.com/office/drawing/2014/main" id="{DA91256F-D198-4BD2-8E93-452832447CD9}"/>
              </a:ext>
            </a:extLst>
          </p:cNvPr>
          <p:cNvSpPr txBox="1"/>
          <p:nvPr/>
        </p:nvSpPr>
        <p:spPr>
          <a:xfrm>
            <a:off x="1044606" y="3251552"/>
            <a:ext cx="10102788" cy="830997"/>
          </a:xfrm>
          <a:prstGeom prst="rect">
            <a:avLst/>
          </a:prstGeom>
          <a:noFill/>
        </p:spPr>
        <p:txBody>
          <a:bodyPr wrap="square">
            <a:spAutoFit/>
          </a:bodyPr>
          <a:lstStyle/>
          <a:p>
            <a:pPr algn="ctr"/>
            <a:r>
              <a:rPr lang="en-US" sz="4800" u="sng" dirty="0">
                <a:solidFill>
                  <a:schemeClr val="accent1">
                    <a:lumMod val="60000"/>
                    <a:lumOff val="40000"/>
                  </a:schemeClr>
                </a:solidFill>
              </a:rPr>
              <a:t>The basis of foreknowledge</a:t>
            </a:r>
          </a:p>
        </p:txBody>
      </p:sp>
    </p:spTree>
    <p:extLst>
      <p:ext uri="{BB962C8B-B14F-4D97-AF65-F5344CB8AC3E}">
        <p14:creationId xmlns:p14="http://schemas.microsoft.com/office/powerpoint/2010/main" val="213517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P spid="8"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0" y="2413337"/>
            <a:ext cx="11754035" cy="1015663"/>
          </a:xfrm>
          <a:prstGeom prst="rect">
            <a:avLst/>
          </a:prstGeom>
          <a:noFill/>
        </p:spPr>
        <p:txBody>
          <a:bodyPr wrap="square">
            <a:spAutoFit/>
          </a:bodyPr>
          <a:lstStyle/>
          <a:p>
            <a:pPr algn="ctr"/>
            <a:r>
              <a:rPr lang="en-US" sz="6000" b="1" dirty="0"/>
              <a:t>QUESTIONS?</a:t>
            </a:r>
            <a:endParaRPr lang="en-US" sz="6000" dirty="0"/>
          </a:p>
        </p:txBody>
      </p:sp>
    </p:spTree>
    <p:extLst>
      <p:ext uri="{BB962C8B-B14F-4D97-AF65-F5344CB8AC3E}">
        <p14:creationId xmlns:p14="http://schemas.microsoft.com/office/powerpoint/2010/main" val="1851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6740307"/>
          </a:xfrm>
          <a:prstGeom prst="rect">
            <a:avLst/>
          </a:prstGeom>
          <a:noFill/>
        </p:spPr>
        <p:txBody>
          <a:bodyPr wrap="square">
            <a:spAutoFit/>
          </a:bodyPr>
          <a:lstStyle/>
          <a:p>
            <a:r>
              <a:rPr lang="en-US" sz="4800" b="1" u="sng" dirty="0"/>
              <a:t>Romans 9:6ff</a:t>
            </a:r>
          </a:p>
          <a:p>
            <a:r>
              <a:rPr lang="en-US" sz="4800" b="1" i="1" baseline="30000" dirty="0"/>
              <a:t>8 </a:t>
            </a:r>
            <a:r>
              <a:rPr lang="en-US" sz="4800" i="1" dirty="0"/>
              <a:t>This means that it is not the children of the flesh who are the children of God, but the children of the promise are counted as offspring. </a:t>
            </a:r>
            <a:r>
              <a:rPr lang="en-US" sz="4800" b="1" i="1" baseline="30000" dirty="0"/>
              <a:t>9 </a:t>
            </a:r>
            <a:r>
              <a:rPr lang="en-US" sz="4800" i="1" dirty="0"/>
              <a:t>For this is what the promise said: “About this time next year I will return, and Sarah shall have a son.” </a:t>
            </a:r>
            <a:r>
              <a:rPr lang="en-US" sz="4800" b="1" i="1" baseline="30000" dirty="0"/>
              <a:t>10 </a:t>
            </a:r>
            <a:r>
              <a:rPr lang="en-US" sz="4800" i="1" dirty="0"/>
              <a:t>And not only so, but also when Rebekah had conceived children by one man, our forefather Isaac, </a:t>
            </a:r>
            <a:endParaRPr lang="en-US" sz="4800" u="sng" dirty="0"/>
          </a:p>
        </p:txBody>
      </p:sp>
    </p:spTree>
    <p:extLst>
      <p:ext uri="{BB962C8B-B14F-4D97-AF65-F5344CB8AC3E}">
        <p14:creationId xmlns:p14="http://schemas.microsoft.com/office/powerpoint/2010/main" val="24837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6001643"/>
          </a:xfrm>
          <a:prstGeom prst="rect">
            <a:avLst/>
          </a:prstGeom>
          <a:noFill/>
        </p:spPr>
        <p:txBody>
          <a:bodyPr wrap="square">
            <a:spAutoFit/>
          </a:bodyPr>
          <a:lstStyle/>
          <a:p>
            <a:r>
              <a:rPr lang="en-US" sz="4800" b="1" u="sng" dirty="0"/>
              <a:t>Romans 9:6ff</a:t>
            </a:r>
          </a:p>
          <a:p>
            <a:r>
              <a:rPr lang="en-US" sz="4800" b="1" i="1" baseline="30000" dirty="0"/>
              <a:t>11 </a:t>
            </a:r>
            <a:r>
              <a:rPr lang="en-US" sz="4800" i="1" dirty="0"/>
              <a:t>though they were not yet born and had done nothing either good or bad—in order that God's purpose of election might continue, not because of works but because of him who calls— </a:t>
            </a:r>
            <a:r>
              <a:rPr lang="en-US" sz="4800" b="1" i="1" baseline="30000" dirty="0"/>
              <a:t>12 </a:t>
            </a:r>
            <a:r>
              <a:rPr lang="en-US" sz="4800" i="1" dirty="0"/>
              <a:t>she was told, “The older will serve the younger.” </a:t>
            </a:r>
            <a:r>
              <a:rPr lang="en-US" sz="4800" b="1" i="1" baseline="30000" dirty="0"/>
              <a:t>13 </a:t>
            </a:r>
            <a:r>
              <a:rPr lang="en-US" sz="4800" i="1" dirty="0"/>
              <a:t>As it is written, “Jacob I loved, but Esau I hated.”</a:t>
            </a:r>
            <a:endParaRPr lang="en-US" sz="4800" dirty="0"/>
          </a:p>
        </p:txBody>
      </p:sp>
    </p:spTree>
    <p:extLst>
      <p:ext uri="{BB962C8B-B14F-4D97-AF65-F5344CB8AC3E}">
        <p14:creationId xmlns:p14="http://schemas.microsoft.com/office/powerpoint/2010/main" val="293700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2308324"/>
          </a:xfrm>
          <a:prstGeom prst="rect">
            <a:avLst/>
          </a:prstGeom>
          <a:noFill/>
        </p:spPr>
        <p:txBody>
          <a:bodyPr wrap="square">
            <a:spAutoFit/>
          </a:bodyPr>
          <a:lstStyle/>
          <a:p>
            <a:r>
              <a:rPr lang="en-US" sz="4800" b="1" u="sng" dirty="0"/>
              <a:t>Romans 9:6</a:t>
            </a:r>
          </a:p>
          <a:p>
            <a:r>
              <a:rPr lang="en-US" sz="4800" b="1" i="1" dirty="0"/>
              <a:t>But it is not as though the word of God has failed.</a:t>
            </a:r>
            <a:r>
              <a:rPr lang="en-US" sz="4800" dirty="0"/>
              <a:t> </a:t>
            </a:r>
            <a:endParaRPr lang="en-US" sz="4800" b="1" u="sng" dirty="0"/>
          </a:p>
        </p:txBody>
      </p:sp>
    </p:spTree>
    <p:extLst>
      <p:ext uri="{BB962C8B-B14F-4D97-AF65-F5344CB8AC3E}">
        <p14:creationId xmlns:p14="http://schemas.microsoft.com/office/powerpoint/2010/main" val="89323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2308324"/>
          </a:xfrm>
          <a:prstGeom prst="rect">
            <a:avLst/>
          </a:prstGeom>
          <a:noFill/>
        </p:spPr>
        <p:txBody>
          <a:bodyPr wrap="square">
            <a:spAutoFit/>
          </a:bodyPr>
          <a:lstStyle/>
          <a:p>
            <a:r>
              <a:rPr lang="en-US" sz="4800" b="1" u="sng" dirty="0"/>
              <a:t>Romans 9:6</a:t>
            </a:r>
          </a:p>
          <a:p>
            <a:r>
              <a:rPr lang="en-US" sz="4800" b="1" i="1" dirty="0"/>
              <a:t>But it is not as though the word of God has failed.</a:t>
            </a:r>
            <a:r>
              <a:rPr lang="en-US" sz="4800" dirty="0"/>
              <a:t> </a:t>
            </a:r>
            <a:endParaRPr lang="en-US" sz="4800" b="1" u="sng" dirty="0"/>
          </a:p>
        </p:txBody>
      </p:sp>
      <p:sp>
        <p:nvSpPr>
          <p:cNvPr id="3" name="TextBox 2">
            <a:extLst>
              <a:ext uri="{FF2B5EF4-FFF2-40B4-BE49-F238E27FC236}">
                <a16:creationId xmlns:a16="http://schemas.microsoft.com/office/drawing/2014/main" id="{FE804BF9-6A2B-48FF-8E9C-8A99E6AFB733}"/>
              </a:ext>
            </a:extLst>
          </p:cNvPr>
          <p:cNvSpPr txBox="1"/>
          <p:nvPr/>
        </p:nvSpPr>
        <p:spPr>
          <a:xfrm>
            <a:off x="218982" y="3259585"/>
            <a:ext cx="11754035" cy="2123658"/>
          </a:xfrm>
          <a:prstGeom prst="rect">
            <a:avLst/>
          </a:prstGeom>
          <a:noFill/>
        </p:spPr>
        <p:txBody>
          <a:bodyPr wrap="square">
            <a:spAutoFit/>
          </a:bodyPr>
          <a:lstStyle/>
          <a:p>
            <a:pPr algn="ctr"/>
            <a:r>
              <a:rPr lang="en-US" sz="6600" b="1" dirty="0">
                <a:solidFill>
                  <a:srgbClr val="00B0F0"/>
                </a:solidFill>
              </a:rPr>
              <a:t>THE INTEGRITY OF </a:t>
            </a:r>
          </a:p>
          <a:p>
            <a:pPr algn="ctr"/>
            <a:r>
              <a:rPr lang="en-US" sz="6600" b="1" dirty="0">
                <a:solidFill>
                  <a:srgbClr val="00B0F0"/>
                </a:solidFill>
              </a:rPr>
              <a:t>GOD’S PROMISES</a:t>
            </a:r>
          </a:p>
        </p:txBody>
      </p:sp>
    </p:spTree>
    <p:extLst>
      <p:ext uri="{BB962C8B-B14F-4D97-AF65-F5344CB8AC3E}">
        <p14:creationId xmlns:p14="http://schemas.microsoft.com/office/powerpoint/2010/main" val="163490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3046988"/>
          </a:xfrm>
          <a:prstGeom prst="rect">
            <a:avLst/>
          </a:prstGeom>
          <a:noFill/>
        </p:spPr>
        <p:txBody>
          <a:bodyPr wrap="square">
            <a:spAutoFit/>
          </a:bodyPr>
          <a:lstStyle/>
          <a:p>
            <a:r>
              <a:rPr lang="en-US" sz="4800" b="1" u="sng" dirty="0"/>
              <a:t>Romans 9:6-7</a:t>
            </a:r>
          </a:p>
          <a:p>
            <a:r>
              <a:rPr lang="en-US" sz="4800" b="1" i="1" dirty="0"/>
              <a:t>For not all who are descended from Israel belong to Israel, </a:t>
            </a:r>
            <a:r>
              <a:rPr lang="en-US" sz="4800" b="1" i="1" baseline="30000" dirty="0"/>
              <a:t>7 </a:t>
            </a:r>
            <a:r>
              <a:rPr lang="en-US" sz="4800" b="1" i="1" dirty="0"/>
              <a:t>and not all are children of Abraham because they are his offspring.</a:t>
            </a:r>
            <a:endParaRPr lang="en-US" sz="4800" dirty="0"/>
          </a:p>
        </p:txBody>
      </p:sp>
      <p:sp>
        <p:nvSpPr>
          <p:cNvPr id="3" name="TextBox 2">
            <a:extLst>
              <a:ext uri="{FF2B5EF4-FFF2-40B4-BE49-F238E27FC236}">
                <a16:creationId xmlns:a16="http://schemas.microsoft.com/office/drawing/2014/main" id="{BAF6319C-0203-4E11-B858-2FC8F5D0BB26}"/>
              </a:ext>
            </a:extLst>
          </p:cNvPr>
          <p:cNvSpPr txBox="1"/>
          <p:nvPr/>
        </p:nvSpPr>
        <p:spPr>
          <a:xfrm>
            <a:off x="218981" y="3739446"/>
            <a:ext cx="11754035" cy="1938992"/>
          </a:xfrm>
          <a:prstGeom prst="rect">
            <a:avLst/>
          </a:prstGeom>
          <a:noFill/>
        </p:spPr>
        <p:txBody>
          <a:bodyPr wrap="square">
            <a:spAutoFit/>
          </a:bodyPr>
          <a:lstStyle/>
          <a:p>
            <a:pPr algn="ctr"/>
            <a:r>
              <a:rPr lang="en-US" sz="6000" b="1" dirty="0">
                <a:solidFill>
                  <a:srgbClr val="00B0F0"/>
                </a:solidFill>
              </a:rPr>
              <a:t>NOT EVERY DESCENDANT OF JACOB IS AN ISRAELITE</a:t>
            </a:r>
          </a:p>
        </p:txBody>
      </p:sp>
    </p:spTree>
    <p:extLst>
      <p:ext uri="{BB962C8B-B14F-4D97-AF65-F5344CB8AC3E}">
        <p14:creationId xmlns:p14="http://schemas.microsoft.com/office/powerpoint/2010/main" val="270098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218982" y="0"/>
            <a:ext cx="11754035" cy="6001643"/>
          </a:xfrm>
          <a:prstGeom prst="rect">
            <a:avLst/>
          </a:prstGeom>
          <a:noFill/>
        </p:spPr>
        <p:txBody>
          <a:bodyPr wrap="square">
            <a:spAutoFit/>
          </a:bodyPr>
          <a:lstStyle/>
          <a:p>
            <a:r>
              <a:rPr lang="en-US" sz="4800" b="1" u="sng" dirty="0"/>
              <a:t>Romans 9:7-8</a:t>
            </a:r>
          </a:p>
          <a:p>
            <a:r>
              <a:rPr lang="en-US" sz="4800" b="1" i="1" baseline="30000" dirty="0"/>
              <a:t>7 </a:t>
            </a:r>
            <a:r>
              <a:rPr lang="en-US" sz="4800" i="1" dirty="0"/>
              <a:t>and not all are children of Abraham because they are his offspring, but “Through Isaac shall your offspring be named.” </a:t>
            </a:r>
            <a:endParaRPr lang="en-US" sz="4800" dirty="0"/>
          </a:p>
          <a:p>
            <a:r>
              <a:rPr lang="en-US" sz="4800" b="1" i="1" baseline="30000" dirty="0"/>
              <a:t>8 </a:t>
            </a:r>
            <a:r>
              <a:rPr lang="en-US" sz="4800" i="1" dirty="0"/>
              <a:t>This means that it is not the children of the flesh who are the children of God, but the children of the promise are counted as offspring. </a:t>
            </a:r>
            <a:endParaRPr lang="en-US" sz="4800" dirty="0"/>
          </a:p>
        </p:txBody>
      </p:sp>
    </p:spTree>
    <p:extLst>
      <p:ext uri="{BB962C8B-B14F-4D97-AF65-F5344CB8AC3E}">
        <p14:creationId xmlns:p14="http://schemas.microsoft.com/office/powerpoint/2010/main" val="421033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DAB48D-4C0F-43EF-873B-487399AC362B}"/>
              </a:ext>
            </a:extLst>
          </p:cNvPr>
          <p:cNvSpPr txBox="1"/>
          <p:nvPr/>
        </p:nvSpPr>
        <p:spPr>
          <a:xfrm>
            <a:off x="325516" y="3429000"/>
            <a:ext cx="11754035" cy="3046988"/>
          </a:xfrm>
          <a:prstGeom prst="rect">
            <a:avLst/>
          </a:prstGeom>
          <a:noFill/>
        </p:spPr>
        <p:txBody>
          <a:bodyPr wrap="square">
            <a:spAutoFit/>
          </a:bodyPr>
          <a:lstStyle/>
          <a:p>
            <a:r>
              <a:rPr lang="en-US" sz="4800" b="1" u="sng" dirty="0"/>
              <a:t>Romans 9:8</a:t>
            </a:r>
            <a:r>
              <a:rPr lang="en-US" sz="4800" b="1" dirty="0"/>
              <a:t>—</a:t>
            </a:r>
            <a:r>
              <a:rPr lang="en-US" sz="4800" i="1" dirty="0"/>
              <a:t>This means that it is not the children of the flesh who are the children of God, but the children of the promise are counted as offspring. </a:t>
            </a:r>
            <a:endParaRPr lang="en-US" sz="4800" dirty="0"/>
          </a:p>
        </p:txBody>
      </p:sp>
      <p:sp>
        <p:nvSpPr>
          <p:cNvPr id="3" name="TextBox 2">
            <a:extLst>
              <a:ext uri="{FF2B5EF4-FFF2-40B4-BE49-F238E27FC236}">
                <a16:creationId xmlns:a16="http://schemas.microsoft.com/office/drawing/2014/main" id="{BAF6319C-0203-4E11-B858-2FC8F5D0BB26}"/>
              </a:ext>
            </a:extLst>
          </p:cNvPr>
          <p:cNvSpPr txBox="1"/>
          <p:nvPr/>
        </p:nvSpPr>
        <p:spPr>
          <a:xfrm>
            <a:off x="0" y="382012"/>
            <a:ext cx="11754035" cy="2862322"/>
          </a:xfrm>
          <a:prstGeom prst="rect">
            <a:avLst/>
          </a:prstGeom>
          <a:noFill/>
        </p:spPr>
        <p:txBody>
          <a:bodyPr wrap="square">
            <a:spAutoFit/>
          </a:bodyPr>
          <a:lstStyle/>
          <a:p>
            <a:pPr algn="ctr"/>
            <a:r>
              <a:rPr lang="en-US" sz="6000" b="1" dirty="0">
                <a:solidFill>
                  <a:srgbClr val="00B0F0"/>
                </a:solidFill>
              </a:rPr>
              <a:t>A CHILD OF THE FLESH </a:t>
            </a:r>
          </a:p>
          <a:p>
            <a:pPr algn="ctr"/>
            <a:r>
              <a:rPr lang="en-US" sz="6000" b="1" dirty="0">
                <a:solidFill>
                  <a:srgbClr val="00B0F0"/>
                </a:solidFill>
              </a:rPr>
              <a:t>verses </a:t>
            </a:r>
          </a:p>
          <a:p>
            <a:pPr algn="ctr"/>
            <a:r>
              <a:rPr lang="en-US" sz="6000" b="1" dirty="0">
                <a:solidFill>
                  <a:srgbClr val="00B0F0"/>
                </a:solidFill>
              </a:rPr>
              <a:t>A CHILD OF PROMISE</a:t>
            </a:r>
          </a:p>
        </p:txBody>
      </p:sp>
    </p:spTree>
    <p:extLst>
      <p:ext uri="{BB962C8B-B14F-4D97-AF65-F5344CB8AC3E}">
        <p14:creationId xmlns:p14="http://schemas.microsoft.com/office/powerpoint/2010/main" val="164421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2560</TotalTime>
  <Words>884</Words>
  <Application>Microsoft Office PowerPoint</Application>
  <PresentationFormat>Widescreen</PresentationFormat>
  <Paragraphs>61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Chosen…&amp; Choosing  Romans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Repsold</dc:creator>
  <cp:lastModifiedBy>John Repsold</cp:lastModifiedBy>
  <cp:revision>73</cp:revision>
  <dcterms:created xsi:type="dcterms:W3CDTF">2020-12-24T17:10:34Z</dcterms:created>
  <dcterms:modified xsi:type="dcterms:W3CDTF">2021-01-10T15:35:22Z</dcterms:modified>
</cp:coreProperties>
</file>