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0" r:id="rId3"/>
    <p:sldId id="271" r:id="rId4"/>
    <p:sldId id="268" r:id="rId5"/>
    <p:sldId id="296" r:id="rId6"/>
    <p:sldId id="272" r:id="rId7"/>
    <p:sldId id="297" r:id="rId8"/>
    <p:sldId id="279" r:id="rId9"/>
    <p:sldId id="298" r:id="rId10"/>
    <p:sldId id="280" r:id="rId11"/>
    <p:sldId id="281" r:id="rId12"/>
    <p:sldId id="303" r:id="rId13"/>
    <p:sldId id="304" r:id="rId14"/>
    <p:sldId id="294" r:id="rId15"/>
    <p:sldId id="285" r:id="rId16"/>
    <p:sldId id="286" r:id="rId17"/>
    <p:sldId id="299" r:id="rId18"/>
    <p:sldId id="300" r:id="rId19"/>
    <p:sldId id="287" r:id="rId20"/>
    <p:sldId id="301" r:id="rId21"/>
    <p:sldId id="288" r:id="rId22"/>
    <p:sldId id="289" r:id="rId23"/>
    <p:sldId id="302" r:id="rId24"/>
    <p:sldId id="290" r:id="rId25"/>
    <p:sldId id="305" r:id="rId26"/>
    <p:sldId id="292"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44" d="100"/>
          <a:sy n="44" d="100"/>
        </p:scale>
        <p:origin x="1740" y="61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289B2A5-C51E-4DD3-9589-21A7E516CD8A}" type="datetimeFigureOut">
              <a:rPr lang="en-US" smtClean="0"/>
              <a:t>8/19/2017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230B62-C5B9-43FE-BB1F-83D55E1F62AC}" type="slidenum">
              <a:rPr lang="en-US" smtClean="0"/>
              <a:t>‹#›</a:t>
            </a:fld>
            <a:endParaRPr lang="en-US"/>
          </a:p>
        </p:txBody>
      </p:sp>
    </p:spTree>
    <p:extLst>
      <p:ext uri="{BB962C8B-B14F-4D97-AF65-F5344CB8AC3E}">
        <p14:creationId xmlns:p14="http://schemas.microsoft.com/office/powerpoint/2010/main" val="15991676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89B2A5-C51E-4DD3-9589-21A7E516CD8A}" type="datetimeFigureOut">
              <a:rPr lang="en-US" smtClean="0"/>
              <a:t>8/19/2017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230B62-C5B9-43FE-BB1F-83D55E1F62AC}" type="slidenum">
              <a:rPr lang="en-US" smtClean="0"/>
              <a:t>‹#›</a:t>
            </a:fld>
            <a:endParaRPr lang="en-US"/>
          </a:p>
        </p:txBody>
      </p:sp>
    </p:spTree>
    <p:extLst>
      <p:ext uri="{BB962C8B-B14F-4D97-AF65-F5344CB8AC3E}">
        <p14:creationId xmlns:p14="http://schemas.microsoft.com/office/powerpoint/2010/main" val="23614534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89B2A5-C51E-4DD3-9589-21A7E516CD8A}" type="datetimeFigureOut">
              <a:rPr lang="en-US" smtClean="0"/>
              <a:t>8/19/2017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230B62-C5B9-43FE-BB1F-83D55E1F62AC}" type="slidenum">
              <a:rPr lang="en-US" smtClean="0"/>
              <a:t>‹#›</a:t>
            </a:fld>
            <a:endParaRPr lang="en-US"/>
          </a:p>
        </p:txBody>
      </p:sp>
    </p:spTree>
    <p:extLst>
      <p:ext uri="{BB962C8B-B14F-4D97-AF65-F5344CB8AC3E}">
        <p14:creationId xmlns:p14="http://schemas.microsoft.com/office/powerpoint/2010/main" val="1502004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89B2A5-C51E-4DD3-9589-21A7E516CD8A}" type="datetimeFigureOut">
              <a:rPr lang="en-US" smtClean="0"/>
              <a:t>8/19/2017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230B62-C5B9-43FE-BB1F-83D55E1F62AC}" type="slidenum">
              <a:rPr lang="en-US" smtClean="0"/>
              <a:t>‹#›</a:t>
            </a:fld>
            <a:endParaRPr lang="en-US"/>
          </a:p>
        </p:txBody>
      </p:sp>
    </p:spTree>
    <p:extLst>
      <p:ext uri="{BB962C8B-B14F-4D97-AF65-F5344CB8AC3E}">
        <p14:creationId xmlns:p14="http://schemas.microsoft.com/office/powerpoint/2010/main" val="37336405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289B2A5-C51E-4DD3-9589-21A7E516CD8A}" type="datetimeFigureOut">
              <a:rPr lang="en-US" smtClean="0"/>
              <a:t>8/19/2017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230B62-C5B9-43FE-BB1F-83D55E1F62AC}" type="slidenum">
              <a:rPr lang="en-US" smtClean="0"/>
              <a:t>‹#›</a:t>
            </a:fld>
            <a:endParaRPr lang="en-US"/>
          </a:p>
        </p:txBody>
      </p:sp>
    </p:spTree>
    <p:extLst>
      <p:ext uri="{BB962C8B-B14F-4D97-AF65-F5344CB8AC3E}">
        <p14:creationId xmlns:p14="http://schemas.microsoft.com/office/powerpoint/2010/main" val="22548260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289B2A5-C51E-4DD3-9589-21A7E516CD8A}" type="datetimeFigureOut">
              <a:rPr lang="en-US" smtClean="0"/>
              <a:t>8/19/2017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230B62-C5B9-43FE-BB1F-83D55E1F62AC}" type="slidenum">
              <a:rPr lang="en-US" smtClean="0"/>
              <a:t>‹#›</a:t>
            </a:fld>
            <a:endParaRPr lang="en-US"/>
          </a:p>
        </p:txBody>
      </p:sp>
    </p:spTree>
    <p:extLst>
      <p:ext uri="{BB962C8B-B14F-4D97-AF65-F5344CB8AC3E}">
        <p14:creationId xmlns:p14="http://schemas.microsoft.com/office/powerpoint/2010/main" val="33069149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289B2A5-C51E-4DD3-9589-21A7E516CD8A}" type="datetimeFigureOut">
              <a:rPr lang="en-US" smtClean="0"/>
              <a:t>8/19/2017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D230B62-C5B9-43FE-BB1F-83D55E1F62AC}" type="slidenum">
              <a:rPr lang="en-US" smtClean="0"/>
              <a:t>‹#›</a:t>
            </a:fld>
            <a:endParaRPr lang="en-US"/>
          </a:p>
        </p:txBody>
      </p:sp>
    </p:spTree>
    <p:extLst>
      <p:ext uri="{BB962C8B-B14F-4D97-AF65-F5344CB8AC3E}">
        <p14:creationId xmlns:p14="http://schemas.microsoft.com/office/powerpoint/2010/main" val="36818905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289B2A5-C51E-4DD3-9589-21A7E516CD8A}" type="datetimeFigureOut">
              <a:rPr lang="en-US" smtClean="0"/>
              <a:t>8/19/2017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D230B62-C5B9-43FE-BB1F-83D55E1F62AC}" type="slidenum">
              <a:rPr lang="en-US" smtClean="0"/>
              <a:t>‹#›</a:t>
            </a:fld>
            <a:endParaRPr lang="en-US"/>
          </a:p>
        </p:txBody>
      </p:sp>
    </p:spTree>
    <p:extLst>
      <p:ext uri="{BB962C8B-B14F-4D97-AF65-F5344CB8AC3E}">
        <p14:creationId xmlns:p14="http://schemas.microsoft.com/office/powerpoint/2010/main" val="23271088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89B2A5-C51E-4DD3-9589-21A7E516CD8A}" type="datetimeFigureOut">
              <a:rPr lang="en-US" smtClean="0"/>
              <a:t>8/19/2017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D230B62-C5B9-43FE-BB1F-83D55E1F62AC}" type="slidenum">
              <a:rPr lang="en-US" smtClean="0"/>
              <a:t>‹#›</a:t>
            </a:fld>
            <a:endParaRPr lang="en-US"/>
          </a:p>
        </p:txBody>
      </p:sp>
    </p:spTree>
    <p:extLst>
      <p:ext uri="{BB962C8B-B14F-4D97-AF65-F5344CB8AC3E}">
        <p14:creationId xmlns:p14="http://schemas.microsoft.com/office/powerpoint/2010/main" val="25581636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89B2A5-C51E-4DD3-9589-21A7E516CD8A}" type="datetimeFigureOut">
              <a:rPr lang="en-US" smtClean="0"/>
              <a:t>8/19/2017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230B62-C5B9-43FE-BB1F-83D55E1F62AC}" type="slidenum">
              <a:rPr lang="en-US" smtClean="0"/>
              <a:t>‹#›</a:t>
            </a:fld>
            <a:endParaRPr lang="en-US"/>
          </a:p>
        </p:txBody>
      </p:sp>
    </p:spTree>
    <p:extLst>
      <p:ext uri="{BB962C8B-B14F-4D97-AF65-F5344CB8AC3E}">
        <p14:creationId xmlns:p14="http://schemas.microsoft.com/office/powerpoint/2010/main" val="39495860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89B2A5-C51E-4DD3-9589-21A7E516CD8A}" type="datetimeFigureOut">
              <a:rPr lang="en-US" smtClean="0"/>
              <a:t>8/19/2017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230B62-C5B9-43FE-BB1F-83D55E1F62AC}" type="slidenum">
              <a:rPr lang="en-US" smtClean="0"/>
              <a:t>‹#›</a:t>
            </a:fld>
            <a:endParaRPr lang="en-US"/>
          </a:p>
        </p:txBody>
      </p:sp>
    </p:spTree>
    <p:extLst>
      <p:ext uri="{BB962C8B-B14F-4D97-AF65-F5344CB8AC3E}">
        <p14:creationId xmlns:p14="http://schemas.microsoft.com/office/powerpoint/2010/main" val="40039136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89B2A5-C51E-4DD3-9589-21A7E516CD8A}" type="datetimeFigureOut">
              <a:rPr lang="en-US" smtClean="0"/>
              <a:t>8/19/2017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230B62-C5B9-43FE-BB1F-83D55E1F62AC}" type="slidenum">
              <a:rPr lang="en-US" smtClean="0"/>
              <a:t>‹#›</a:t>
            </a:fld>
            <a:endParaRPr lang="en-US"/>
          </a:p>
        </p:txBody>
      </p:sp>
    </p:spTree>
    <p:extLst>
      <p:ext uri="{BB962C8B-B14F-4D97-AF65-F5344CB8AC3E}">
        <p14:creationId xmlns:p14="http://schemas.microsoft.com/office/powerpoint/2010/main" val="42048912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a:p>
        </p:txBody>
      </p:sp>
      <p:pic>
        <p:nvPicPr>
          <p:cNvPr id="1026" name="Picture 2" descr="https://love4mj.files.wordpress.com/2009/01/1982-et.jpg?w=59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846764">
            <a:off x="674191" y="897537"/>
            <a:ext cx="4088878" cy="540900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198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622196">
            <a:off x="7593214" y="1065073"/>
            <a:ext cx="4348578" cy="579292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1982 Beirut Time magazi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72032" y="1524845"/>
            <a:ext cx="4047935" cy="533315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144141" y="269425"/>
            <a:ext cx="2093843" cy="1107996"/>
          </a:xfrm>
          <a:prstGeom prst="rect">
            <a:avLst/>
          </a:prstGeom>
        </p:spPr>
        <p:txBody>
          <a:bodyPr wrap="none">
            <a:spAutoFit/>
          </a:bodyPr>
          <a:lstStyle/>
          <a:p>
            <a:r>
              <a:rPr lang="en-US" sz="66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1982</a:t>
            </a:r>
            <a:r>
              <a:rPr lang="en-US" sz="6600"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endParaRPr lang="en-US" sz="6600" dirty="0">
              <a:solidFill>
                <a:schemeClr val="bg1"/>
              </a:solidFill>
            </a:endParaRPr>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67187" y="0"/>
            <a:ext cx="3857625" cy="6858000"/>
          </a:xfrm>
          <a:prstGeom prst="rect">
            <a:avLst/>
          </a:prstGeom>
        </p:spPr>
      </p:pic>
    </p:spTree>
    <p:extLst>
      <p:ext uri="{BB962C8B-B14F-4D97-AF65-F5344CB8AC3E}">
        <p14:creationId xmlns:p14="http://schemas.microsoft.com/office/powerpoint/2010/main" val="2263949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0" presetClass="entr" presetSubtype="0" fill="hold" nodeType="withEffect">
                                  <p:stCondLst>
                                    <p:cond delay="1000"/>
                                  </p:stCondLst>
                                  <p:childTnLst>
                                    <p:set>
                                      <p:cBhvr>
                                        <p:cTn id="8" dur="1" fill="hold">
                                          <p:stCondLst>
                                            <p:cond delay="0"/>
                                          </p:stCondLst>
                                        </p:cTn>
                                        <p:tgtEl>
                                          <p:spTgt spid="1026"/>
                                        </p:tgtEl>
                                        <p:attrNameLst>
                                          <p:attrName>style.visibility</p:attrName>
                                        </p:attrNameLst>
                                      </p:cBhvr>
                                      <p:to>
                                        <p:strVal val="visible"/>
                                      </p:to>
                                    </p:set>
                                    <p:animEffect transition="in" filter="fade">
                                      <p:cBhvr>
                                        <p:cTn id="9" dur="500"/>
                                        <p:tgtEl>
                                          <p:spTgt spid="1026"/>
                                        </p:tgtEl>
                                      </p:cBhvr>
                                    </p:animEffect>
                                  </p:childTnLst>
                                </p:cTn>
                              </p:par>
                              <p:par>
                                <p:cTn id="10" presetID="10" presetClass="entr" presetSubtype="0" fill="hold" nodeType="withEffect">
                                  <p:stCondLst>
                                    <p:cond delay="2000"/>
                                  </p:stCondLst>
                                  <p:childTnLst>
                                    <p:set>
                                      <p:cBhvr>
                                        <p:cTn id="11" dur="1" fill="hold">
                                          <p:stCondLst>
                                            <p:cond delay="0"/>
                                          </p:stCondLst>
                                        </p:cTn>
                                        <p:tgtEl>
                                          <p:spTgt spid="1028"/>
                                        </p:tgtEl>
                                        <p:attrNameLst>
                                          <p:attrName>style.visibility</p:attrName>
                                        </p:attrNameLst>
                                      </p:cBhvr>
                                      <p:to>
                                        <p:strVal val="visible"/>
                                      </p:to>
                                    </p:set>
                                    <p:animEffect transition="in" filter="fade">
                                      <p:cBhvr>
                                        <p:cTn id="12" dur="500"/>
                                        <p:tgtEl>
                                          <p:spTgt spid="1028"/>
                                        </p:tgtEl>
                                      </p:cBhvr>
                                    </p:animEffect>
                                  </p:childTnLst>
                                </p:cTn>
                              </p:par>
                              <p:par>
                                <p:cTn id="13" presetID="10" presetClass="entr" presetSubtype="0" fill="hold" nodeType="withEffect">
                                  <p:stCondLst>
                                    <p:cond delay="3000"/>
                                  </p:stCondLst>
                                  <p:childTnLst>
                                    <p:set>
                                      <p:cBhvr>
                                        <p:cTn id="14" dur="1" fill="hold">
                                          <p:stCondLst>
                                            <p:cond delay="0"/>
                                          </p:stCondLst>
                                        </p:cTn>
                                        <p:tgtEl>
                                          <p:spTgt spid="1030"/>
                                        </p:tgtEl>
                                        <p:attrNameLst>
                                          <p:attrName>style.visibility</p:attrName>
                                        </p:attrNameLst>
                                      </p:cBhvr>
                                      <p:to>
                                        <p:strVal val="visible"/>
                                      </p:to>
                                    </p:set>
                                    <p:animEffect transition="in" filter="fade">
                                      <p:cBhvr>
                                        <p:cTn id="15" dur="500"/>
                                        <p:tgtEl>
                                          <p:spTgt spid="1030"/>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74320" y="261257"/>
            <a:ext cx="11536680" cy="5821680"/>
          </a:xfrm>
        </p:spPr>
        <p:txBody>
          <a:bodyPr>
            <a:noAutofit/>
          </a:bodyPr>
          <a:lstStyle/>
          <a:p>
            <a:pPr lvl="0" algn="l"/>
            <a:r>
              <a:rPr lang="en-US" b="1" u="sng" dirty="0" smtClean="0">
                <a:solidFill>
                  <a:schemeClr val="bg1"/>
                </a:solidFill>
              </a:rPr>
              <a:t>2 Questions to Discuss</a:t>
            </a:r>
            <a:r>
              <a:rPr lang="en-US" b="1" dirty="0" smtClean="0">
                <a:solidFill>
                  <a:schemeClr val="bg1"/>
                </a:solidFill>
              </a:rPr>
              <a:t/>
            </a:r>
            <a:br>
              <a:rPr lang="en-US" b="1" dirty="0" smtClean="0">
                <a:solidFill>
                  <a:schemeClr val="bg1"/>
                </a:solidFill>
              </a:rPr>
            </a:br>
            <a:r>
              <a:rPr lang="en-US" b="1" dirty="0">
                <a:solidFill>
                  <a:schemeClr val="bg1"/>
                </a:solidFill>
              </a:rPr>
              <a:t/>
            </a:r>
            <a:br>
              <a:rPr lang="en-US" b="1" dirty="0">
                <a:solidFill>
                  <a:schemeClr val="bg1"/>
                </a:solidFill>
              </a:rPr>
            </a:br>
            <a:r>
              <a:rPr lang="en-US" b="1" i="1" dirty="0" smtClean="0">
                <a:solidFill>
                  <a:schemeClr val="bg1"/>
                </a:solidFill>
              </a:rPr>
              <a:t>1.) WHAT </a:t>
            </a:r>
            <a:r>
              <a:rPr lang="en-US" b="1" i="1" dirty="0">
                <a:solidFill>
                  <a:schemeClr val="bg1"/>
                </a:solidFill>
              </a:rPr>
              <a:t>are Paul’s goals for fellow believers in </a:t>
            </a:r>
            <a:r>
              <a:rPr lang="en-US" b="1" i="1" dirty="0" smtClean="0">
                <a:solidFill>
                  <a:schemeClr val="bg1"/>
                </a:solidFill>
              </a:rPr>
              <a:t>Colossi?</a:t>
            </a:r>
            <a:r>
              <a:rPr lang="en-US" dirty="0">
                <a:solidFill>
                  <a:schemeClr val="bg1"/>
                </a:solidFill>
              </a:rPr>
              <a:t/>
            </a:r>
            <a:br>
              <a:rPr lang="en-US" dirty="0">
                <a:solidFill>
                  <a:schemeClr val="bg1"/>
                </a:solidFill>
              </a:rPr>
            </a:br>
            <a:r>
              <a:rPr lang="en-US" dirty="0" smtClean="0">
                <a:solidFill>
                  <a:schemeClr val="bg1"/>
                </a:solidFill>
              </a:rPr>
              <a:t/>
            </a:r>
            <a:br>
              <a:rPr lang="en-US" dirty="0" smtClean="0">
                <a:solidFill>
                  <a:schemeClr val="bg1"/>
                </a:solidFill>
              </a:rPr>
            </a:br>
            <a:r>
              <a:rPr lang="en-US" dirty="0" smtClean="0">
                <a:solidFill>
                  <a:schemeClr val="bg1"/>
                </a:solidFill>
              </a:rPr>
              <a:t>2.) </a:t>
            </a:r>
            <a:r>
              <a:rPr lang="en-US" b="1" i="1" dirty="0" smtClean="0">
                <a:solidFill>
                  <a:schemeClr val="bg1"/>
                </a:solidFill>
              </a:rPr>
              <a:t>HOW </a:t>
            </a:r>
            <a:r>
              <a:rPr lang="en-US" b="1" i="1" dirty="0">
                <a:solidFill>
                  <a:schemeClr val="bg1"/>
                </a:solidFill>
              </a:rPr>
              <a:t>does he say they can achieve those goals?  </a:t>
            </a:r>
            <a:endParaRPr lang="en-US"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154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43840" y="0"/>
            <a:ext cx="11536680" cy="6487886"/>
          </a:xfrm>
        </p:spPr>
        <p:txBody>
          <a:bodyPr>
            <a:noAutofit/>
          </a:bodyPr>
          <a:lstStyle/>
          <a:p>
            <a:pPr algn="l"/>
            <a:r>
              <a:rPr lang="en-US" sz="4800" b="1" u="sng" dirty="0" smtClean="0">
                <a:solidFill>
                  <a:schemeClr val="bg1"/>
                </a:solidFill>
                <a:latin typeface="+mn-lt"/>
                <a:cs typeface="Arial" panose="020B0604020202020204" pitchFamily="34" charset="0"/>
              </a:rPr>
              <a:t>COLOSSIANS </a:t>
            </a:r>
            <a:r>
              <a:rPr lang="en-US" sz="4800" b="1" u="sng" dirty="0" smtClean="0">
                <a:solidFill>
                  <a:schemeClr val="bg1"/>
                </a:solidFill>
                <a:latin typeface="+mn-lt"/>
                <a:cs typeface="Arial" panose="020B0604020202020204" pitchFamily="34" charset="0"/>
              </a:rPr>
              <a:t>2:2-4</a:t>
            </a:r>
            <a:r>
              <a:rPr lang="en-US" sz="4800" b="1" dirty="0" smtClean="0">
                <a:solidFill>
                  <a:schemeClr val="bg1"/>
                </a:solidFill>
                <a:latin typeface="+mn-lt"/>
                <a:cs typeface="Arial" panose="020B0604020202020204" pitchFamily="34" charset="0"/>
              </a:rPr>
              <a:t/>
            </a:r>
            <a:br>
              <a:rPr lang="en-US" sz="4800" b="1" dirty="0" smtClean="0">
                <a:solidFill>
                  <a:schemeClr val="bg1"/>
                </a:solidFill>
                <a:latin typeface="+mn-lt"/>
                <a:cs typeface="Arial" panose="020B0604020202020204" pitchFamily="34" charset="0"/>
              </a:rPr>
            </a:br>
            <a:r>
              <a:rPr lang="en-US" sz="4800" b="1" i="1" baseline="30000" dirty="0">
                <a:solidFill>
                  <a:schemeClr val="bg1"/>
                </a:solidFill>
                <a:latin typeface="+mn-lt"/>
              </a:rPr>
              <a:t>2 </a:t>
            </a:r>
            <a:r>
              <a:rPr lang="en-US" sz="4800" i="1" dirty="0">
                <a:solidFill>
                  <a:schemeClr val="bg1"/>
                </a:solidFill>
                <a:latin typeface="+mn-lt"/>
              </a:rPr>
              <a:t>My goal is that they may be encouraged in heart and united in love, so that they may have the full riches of complete understanding, in order that they may know the mystery of God, namely, Christ, </a:t>
            </a:r>
            <a:r>
              <a:rPr lang="en-US" sz="4800" b="1" i="1" baseline="30000" dirty="0">
                <a:solidFill>
                  <a:schemeClr val="bg1"/>
                </a:solidFill>
                <a:latin typeface="+mn-lt"/>
              </a:rPr>
              <a:t>3 </a:t>
            </a:r>
            <a:r>
              <a:rPr lang="en-US" sz="4800" i="1" dirty="0">
                <a:solidFill>
                  <a:schemeClr val="bg1"/>
                </a:solidFill>
                <a:latin typeface="+mn-lt"/>
              </a:rPr>
              <a:t>in whom are hidden all the treasures of wisdom and knowledge. </a:t>
            </a:r>
            <a:r>
              <a:rPr lang="en-US" sz="4800" b="1" i="1" baseline="30000" dirty="0">
                <a:solidFill>
                  <a:schemeClr val="bg1"/>
                </a:solidFill>
                <a:latin typeface="+mn-lt"/>
              </a:rPr>
              <a:t>4 </a:t>
            </a:r>
            <a:r>
              <a:rPr lang="en-US" sz="4800" i="1" dirty="0">
                <a:solidFill>
                  <a:schemeClr val="bg1"/>
                </a:solidFill>
                <a:latin typeface="+mn-lt"/>
              </a:rPr>
              <a:t>I tell you this so that no one may deceive you by fine-sounding arguments.</a:t>
            </a:r>
            <a:endParaRPr lang="en-US" sz="4800" i="1" dirty="0">
              <a:solidFill>
                <a:schemeClr val="bg1"/>
              </a:solidFill>
              <a:latin typeface="+mn-lt"/>
              <a:cs typeface="Arial" panose="020B0604020202020204" pitchFamily="34" charset="0"/>
            </a:endParaRPr>
          </a:p>
        </p:txBody>
      </p:sp>
    </p:spTree>
    <p:extLst>
      <p:ext uri="{BB962C8B-B14F-4D97-AF65-F5344CB8AC3E}">
        <p14:creationId xmlns:p14="http://schemas.microsoft.com/office/powerpoint/2010/main" val="43531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74320" y="261257"/>
            <a:ext cx="11536680" cy="5821680"/>
          </a:xfrm>
        </p:spPr>
        <p:txBody>
          <a:bodyPr>
            <a:noAutofit/>
          </a:bodyPr>
          <a:lstStyle/>
          <a:p>
            <a:pPr lvl="0" algn="l"/>
            <a:r>
              <a:rPr lang="en-US" b="1" u="sng" dirty="0" smtClean="0">
                <a:solidFill>
                  <a:schemeClr val="bg1"/>
                </a:solidFill>
              </a:rPr>
              <a:t>2 Questions to Discuss</a:t>
            </a:r>
            <a:r>
              <a:rPr lang="en-US" b="1" dirty="0" smtClean="0">
                <a:solidFill>
                  <a:schemeClr val="bg1"/>
                </a:solidFill>
              </a:rPr>
              <a:t/>
            </a:r>
            <a:br>
              <a:rPr lang="en-US" b="1" dirty="0" smtClean="0">
                <a:solidFill>
                  <a:schemeClr val="bg1"/>
                </a:solidFill>
              </a:rPr>
            </a:br>
            <a:r>
              <a:rPr lang="en-US" b="1" dirty="0">
                <a:solidFill>
                  <a:schemeClr val="bg1"/>
                </a:solidFill>
              </a:rPr>
              <a:t/>
            </a:r>
            <a:br>
              <a:rPr lang="en-US" b="1" dirty="0">
                <a:solidFill>
                  <a:schemeClr val="bg1"/>
                </a:solidFill>
              </a:rPr>
            </a:br>
            <a:r>
              <a:rPr lang="en-US" b="1" i="1" dirty="0" smtClean="0">
                <a:solidFill>
                  <a:schemeClr val="bg1"/>
                </a:solidFill>
              </a:rPr>
              <a:t>1.) WHAT </a:t>
            </a:r>
            <a:r>
              <a:rPr lang="en-US" b="1" i="1" dirty="0">
                <a:solidFill>
                  <a:schemeClr val="bg1"/>
                </a:solidFill>
              </a:rPr>
              <a:t>are Paul’s goals for fellow believers in </a:t>
            </a:r>
            <a:r>
              <a:rPr lang="en-US" b="1" i="1" dirty="0" smtClean="0">
                <a:solidFill>
                  <a:schemeClr val="bg1"/>
                </a:solidFill>
              </a:rPr>
              <a:t>Colossi?</a:t>
            </a:r>
            <a:r>
              <a:rPr lang="en-US" dirty="0">
                <a:solidFill>
                  <a:schemeClr val="bg1"/>
                </a:solidFill>
              </a:rPr>
              <a:t/>
            </a:r>
            <a:br>
              <a:rPr lang="en-US" dirty="0">
                <a:solidFill>
                  <a:schemeClr val="bg1"/>
                </a:solidFill>
              </a:rPr>
            </a:br>
            <a:r>
              <a:rPr lang="en-US" dirty="0" smtClean="0">
                <a:solidFill>
                  <a:schemeClr val="bg1"/>
                </a:solidFill>
              </a:rPr>
              <a:t/>
            </a:r>
            <a:br>
              <a:rPr lang="en-US" dirty="0" smtClean="0">
                <a:solidFill>
                  <a:schemeClr val="bg1"/>
                </a:solidFill>
              </a:rPr>
            </a:br>
            <a:r>
              <a:rPr lang="en-US" dirty="0" smtClean="0">
                <a:solidFill>
                  <a:schemeClr val="bg1"/>
                </a:solidFill>
              </a:rPr>
              <a:t>2.) </a:t>
            </a:r>
            <a:r>
              <a:rPr lang="en-US" b="1" i="1" dirty="0" smtClean="0">
                <a:solidFill>
                  <a:schemeClr val="bg1"/>
                </a:solidFill>
              </a:rPr>
              <a:t>HOW </a:t>
            </a:r>
            <a:r>
              <a:rPr lang="en-US" b="1" i="1" dirty="0">
                <a:solidFill>
                  <a:schemeClr val="bg1"/>
                </a:solidFill>
              </a:rPr>
              <a:t>does he say they can achieve those goals?  </a:t>
            </a:r>
            <a:endParaRPr lang="en-US"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40570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30778" y="566057"/>
            <a:ext cx="11895909" cy="5821680"/>
          </a:xfrm>
        </p:spPr>
        <p:txBody>
          <a:bodyPr>
            <a:noAutofit/>
          </a:bodyPr>
          <a:lstStyle/>
          <a:p>
            <a:pPr algn="l"/>
            <a:r>
              <a:rPr lang="en-US" sz="4800" dirty="0">
                <a:solidFill>
                  <a:schemeClr val="bg1"/>
                </a:solidFill>
              </a:rPr>
              <a:t>1.) Vs. 2—</a:t>
            </a:r>
            <a:r>
              <a:rPr lang="en-US" sz="4800" i="1" dirty="0">
                <a:solidFill>
                  <a:schemeClr val="bg1"/>
                </a:solidFill>
              </a:rPr>
              <a:t>“My goal is </a:t>
            </a:r>
            <a:r>
              <a:rPr lang="en-US" sz="4800" i="1" u="sng" dirty="0">
                <a:solidFill>
                  <a:schemeClr val="bg1"/>
                </a:solidFill>
              </a:rPr>
              <a:t>that they may be encouraged in heart….”</a:t>
            </a:r>
            <a:r>
              <a:rPr lang="en-US" sz="4800" dirty="0">
                <a:solidFill>
                  <a:schemeClr val="bg1"/>
                </a:solidFill>
              </a:rPr>
              <a:t/>
            </a:r>
            <a:br>
              <a:rPr lang="en-US" sz="4800" dirty="0">
                <a:solidFill>
                  <a:schemeClr val="bg1"/>
                </a:solidFill>
              </a:rPr>
            </a:br>
            <a:r>
              <a:rPr lang="en-US" sz="4800" dirty="0">
                <a:solidFill>
                  <a:schemeClr val="bg1"/>
                </a:solidFill>
              </a:rPr>
              <a:t>2.) Vs. 2—</a:t>
            </a:r>
            <a:r>
              <a:rPr lang="en-US" sz="4800" i="1" dirty="0">
                <a:solidFill>
                  <a:schemeClr val="bg1"/>
                </a:solidFill>
              </a:rPr>
              <a:t> ”My goal is that they may be…</a:t>
            </a:r>
            <a:r>
              <a:rPr lang="en-US" sz="4800" i="1" u="sng" dirty="0">
                <a:solidFill>
                  <a:schemeClr val="bg1"/>
                </a:solidFill>
              </a:rPr>
              <a:t>united in love….”</a:t>
            </a:r>
            <a:r>
              <a:rPr lang="en-US" sz="4800" dirty="0">
                <a:solidFill>
                  <a:schemeClr val="bg1"/>
                </a:solidFill>
              </a:rPr>
              <a:t/>
            </a:r>
            <a:br>
              <a:rPr lang="en-US" sz="4800" dirty="0">
                <a:solidFill>
                  <a:schemeClr val="bg1"/>
                </a:solidFill>
              </a:rPr>
            </a:br>
            <a:r>
              <a:rPr lang="en-US" sz="4800" dirty="0">
                <a:solidFill>
                  <a:schemeClr val="bg1"/>
                </a:solidFill>
              </a:rPr>
              <a:t>3.)  Vs. 2—</a:t>
            </a:r>
            <a:r>
              <a:rPr lang="en-US" sz="4800" i="1" dirty="0">
                <a:solidFill>
                  <a:schemeClr val="bg1"/>
                </a:solidFill>
              </a:rPr>
              <a:t>“…in order </a:t>
            </a:r>
            <a:r>
              <a:rPr lang="en-US" sz="4800" i="1" u="sng" dirty="0">
                <a:solidFill>
                  <a:schemeClr val="bg1"/>
                </a:solidFill>
              </a:rPr>
              <a:t>that they might know</a:t>
            </a:r>
            <a:r>
              <a:rPr lang="en-US" sz="4800" i="1" u="sng" dirty="0" smtClean="0">
                <a:solidFill>
                  <a:schemeClr val="bg1"/>
                </a:solidFill>
              </a:rPr>
              <a:t>… Christ</a:t>
            </a:r>
            <a:r>
              <a:rPr lang="en-US" sz="4800" i="1" dirty="0">
                <a:solidFill>
                  <a:schemeClr val="bg1"/>
                </a:solidFill>
              </a:rPr>
              <a:t>, in whom are hidden all the treasures of wisdom and knowledge.”  </a:t>
            </a:r>
            <a:r>
              <a:rPr lang="en-US" sz="4800" dirty="0">
                <a:solidFill>
                  <a:schemeClr val="bg1"/>
                </a:solidFill>
              </a:rPr>
              <a:t/>
            </a:r>
            <a:br>
              <a:rPr lang="en-US" sz="4800" dirty="0">
                <a:solidFill>
                  <a:schemeClr val="bg1"/>
                </a:solidFill>
              </a:rPr>
            </a:br>
            <a:r>
              <a:rPr lang="en-US" sz="4800" dirty="0">
                <a:solidFill>
                  <a:schemeClr val="bg1"/>
                </a:solidFill>
              </a:rPr>
              <a:t>4.)  Vs. 4—</a:t>
            </a:r>
            <a:r>
              <a:rPr lang="en-US" sz="4800" i="1" dirty="0">
                <a:solidFill>
                  <a:schemeClr val="bg1"/>
                </a:solidFill>
              </a:rPr>
              <a:t>“I tell you this </a:t>
            </a:r>
            <a:r>
              <a:rPr lang="en-US" sz="4800" i="1" u="sng" dirty="0">
                <a:solidFill>
                  <a:schemeClr val="bg1"/>
                </a:solidFill>
              </a:rPr>
              <a:t>so that no one may deceive you by fine-sounding arguments.”  </a:t>
            </a:r>
            <a:endParaRPr lang="en-US" sz="4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11249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42" name="Picture 2" descr="Image result for Paul writing from pris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99816" y="1293714"/>
            <a:ext cx="11592184" cy="2308324"/>
          </a:xfrm>
          <a:prstGeom prst="rect">
            <a:avLst/>
          </a:prstGeom>
        </p:spPr>
        <p:txBody>
          <a:bodyPr wrap="square">
            <a:spAutoFit/>
          </a:bodyPr>
          <a:lstStyle/>
          <a:p>
            <a:r>
              <a:rPr lang="en-US" sz="4800" b="1" u="sng" dirty="0" smtClean="0">
                <a:solidFill>
                  <a:schemeClr val="bg1"/>
                </a:solidFill>
              </a:rPr>
              <a:t>GOAL #1: </a:t>
            </a:r>
          </a:p>
          <a:p>
            <a:r>
              <a:rPr lang="en-US" sz="4800" b="1" dirty="0" smtClean="0">
                <a:solidFill>
                  <a:schemeClr val="bg1"/>
                </a:solidFill>
              </a:rPr>
              <a:t>Vs</a:t>
            </a:r>
            <a:r>
              <a:rPr lang="en-US" sz="4800" b="1" dirty="0">
                <a:solidFill>
                  <a:schemeClr val="bg1"/>
                </a:solidFill>
              </a:rPr>
              <a:t>. 2—</a:t>
            </a:r>
            <a:r>
              <a:rPr lang="en-US" sz="4800" b="1" i="1" dirty="0">
                <a:solidFill>
                  <a:schemeClr val="bg1"/>
                </a:solidFill>
              </a:rPr>
              <a:t>“My goal is </a:t>
            </a:r>
            <a:r>
              <a:rPr lang="en-US" sz="4800" b="1" i="1" u="sng" dirty="0">
                <a:solidFill>
                  <a:schemeClr val="bg1"/>
                </a:solidFill>
              </a:rPr>
              <a:t>that they may be encouraged in heart</a:t>
            </a:r>
            <a:r>
              <a:rPr lang="en-US" sz="4800" b="1" i="1" dirty="0" smtClean="0">
                <a:solidFill>
                  <a:schemeClr val="bg1"/>
                </a:solidFill>
              </a:rPr>
              <a:t>….”</a:t>
            </a:r>
            <a:endParaRPr lang="en-US" sz="4800" dirty="0">
              <a:solidFill>
                <a:schemeClr val="bg1"/>
              </a:solidFill>
            </a:endParaRPr>
          </a:p>
        </p:txBody>
      </p:sp>
      <p:sp>
        <p:nvSpPr>
          <p:cNvPr id="5" name="Rectangle 4"/>
          <p:cNvSpPr/>
          <p:nvPr/>
        </p:nvSpPr>
        <p:spPr>
          <a:xfrm>
            <a:off x="3902163" y="4110922"/>
            <a:ext cx="7985037" cy="2308324"/>
          </a:xfrm>
          <a:prstGeom prst="rect">
            <a:avLst/>
          </a:prstGeom>
        </p:spPr>
        <p:txBody>
          <a:bodyPr wrap="square">
            <a:spAutoFit/>
          </a:bodyPr>
          <a:lstStyle/>
          <a:p>
            <a:r>
              <a:rPr lang="en-US" sz="4800" dirty="0" smtClean="0">
                <a:solidFill>
                  <a:schemeClr val="bg1"/>
                </a:solidFill>
                <a:ea typeface="Calibri" panose="020F0502020204030204" pitchFamily="34" charset="0"/>
                <a:cs typeface="Arial" panose="020B0604020202020204" pitchFamily="34" charset="0"/>
              </a:rPr>
              <a:t>ENCOURAGE = “to </a:t>
            </a:r>
            <a:r>
              <a:rPr lang="en-US" sz="4800" dirty="0">
                <a:solidFill>
                  <a:schemeClr val="bg1"/>
                </a:solidFill>
                <a:ea typeface="Calibri" panose="020F0502020204030204" pitchFamily="34" charset="0"/>
                <a:cs typeface="Arial" panose="020B0604020202020204" pitchFamily="34" charset="0"/>
              </a:rPr>
              <a:t>comfort, </a:t>
            </a:r>
            <a:r>
              <a:rPr lang="en-US" sz="4800" dirty="0" smtClean="0">
                <a:solidFill>
                  <a:schemeClr val="bg1"/>
                </a:solidFill>
                <a:ea typeface="Calibri" panose="020F0502020204030204" pitchFamily="34" charset="0"/>
                <a:cs typeface="Arial" panose="020B0604020202020204" pitchFamily="34" charset="0"/>
              </a:rPr>
              <a:t>give encouragement </a:t>
            </a:r>
            <a:r>
              <a:rPr lang="en-US" sz="4800" dirty="0">
                <a:solidFill>
                  <a:schemeClr val="bg1"/>
                </a:solidFill>
                <a:ea typeface="Calibri" panose="020F0502020204030204" pitchFamily="34" charset="0"/>
                <a:cs typeface="Arial" panose="020B0604020202020204" pitchFamily="34" charset="0"/>
              </a:rPr>
              <a:t>or strengthen.”  </a:t>
            </a:r>
            <a:endParaRPr lang="en-US" sz="4800" dirty="0">
              <a:solidFill>
                <a:schemeClr val="bg1"/>
              </a:solidFill>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50314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24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0" presetClass="entr" presetSubtype="0" fill="hold" grpId="0" nodeType="withEffect">
                                  <p:stCondLst>
                                    <p:cond delay="200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a:xfrm>
            <a:off x="326572" y="435430"/>
            <a:ext cx="11625942" cy="6001643"/>
          </a:xfrm>
          <a:prstGeom prst="rect">
            <a:avLst/>
          </a:prstGeom>
        </p:spPr>
        <p:txBody>
          <a:bodyPr wrap="square">
            <a:spAutoFit/>
          </a:bodyPr>
          <a:lstStyle/>
          <a:p>
            <a:r>
              <a:rPr lang="en-US" sz="4800" b="1" dirty="0" smtClean="0">
                <a:solidFill>
                  <a:schemeClr val="bg1"/>
                </a:solidFill>
              </a:rPr>
              <a:t>2 Corinthians 1:3-5</a:t>
            </a:r>
            <a:r>
              <a:rPr lang="en-US" sz="4800" dirty="0" smtClean="0">
                <a:solidFill>
                  <a:schemeClr val="bg1"/>
                </a:solidFill>
              </a:rPr>
              <a:t> </a:t>
            </a:r>
          </a:p>
          <a:p>
            <a:r>
              <a:rPr lang="en-US" sz="4800" i="1" dirty="0" smtClean="0">
                <a:solidFill>
                  <a:schemeClr val="bg1"/>
                </a:solidFill>
              </a:rPr>
              <a:t>“…</a:t>
            </a:r>
            <a:r>
              <a:rPr lang="en-US" sz="4800" i="1" u="sng" dirty="0" smtClean="0">
                <a:solidFill>
                  <a:schemeClr val="bg1"/>
                </a:solidFill>
              </a:rPr>
              <a:t>the </a:t>
            </a:r>
            <a:r>
              <a:rPr lang="en-US" sz="4800" i="1" u="sng" dirty="0">
                <a:solidFill>
                  <a:schemeClr val="bg1"/>
                </a:solidFill>
              </a:rPr>
              <a:t>Father of compassion</a:t>
            </a:r>
            <a:r>
              <a:rPr lang="en-US" sz="4800" i="1" dirty="0">
                <a:solidFill>
                  <a:schemeClr val="bg1"/>
                </a:solidFill>
              </a:rPr>
              <a:t> and </a:t>
            </a:r>
            <a:r>
              <a:rPr lang="en-US" sz="4800" i="1" u="sng" dirty="0">
                <a:solidFill>
                  <a:schemeClr val="bg1"/>
                </a:solidFill>
              </a:rPr>
              <a:t>the God of all comfort</a:t>
            </a:r>
            <a:r>
              <a:rPr lang="en-US" sz="4800" i="1" dirty="0">
                <a:solidFill>
                  <a:schemeClr val="bg1"/>
                </a:solidFill>
              </a:rPr>
              <a:t>, </a:t>
            </a:r>
            <a:r>
              <a:rPr lang="en-US" sz="4800" b="1" i="1" baseline="30000" dirty="0">
                <a:solidFill>
                  <a:schemeClr val="bg1"/>
                </a:solidFill>
              </a:rPr>
              <a:t>4 </a:t>
            </a:r>
            <a:r>
              <a:rPr lang="en-US" sz="4800" i="1" u="sng" dirty="0">
                <a:solidFill>
                  <a:schemeClr val="bg1"/>
                </a:solidFill>
              </a:rPr>
              <a:t>who comforts us</a:t>
            </a:r>
            <a:r>
              <a:rPr lang="en-US" sz="4800" i="1" dirty="0">
                <a:solidFill>
                  <a:schemeClr val="bg1"/>
                </a:solidFill>
              </a:rPr>
              <a:t> in all our troubles, so that we can comfort those in any trouble </a:t>
            </a:r>
            <a:r>
              <a:rPr lang="en-US" sz="4800" i="1" u="sng" dirty="0">
                <a:solidFill>
                  <a:schemeClr val="bg1"/>
                </a:solidFill>
              </a:rPr>
              <a:t>with the comfort we ourselves receive from God</a:t>
            </a:r>
            <a:r>
              <a:rPr lang="en-US" sz="4800" i="1" dirty="0">
                <a:solidFill>
                  <a:schemeClr val="bg1"/>
                </a:solidFill>
              </a:rPr>
              <a:t>. </a:t>
            </a:r>
            <a:r>
              <a:rPr lang="en-US" sz="4800" b="1" i="1" baseline="30000" dirty="0">
                <a:solidFill>
                  <a:schemeClr val="bg1"/>
                </a:solidFill>
              </a:rPr>
              <a:t>5 </a:t>
            </a:r>
            <a:r>
              <a:rPr lang="en-US" sz="4800" i="1" dirty="0">
                <a:solidFill>
                  <a:schemeClr val="bg1"/>
                </a:solidFill>
              </a:rPr>
              <a:t>For just as we share abundantly in the sufferings of Christ, so also </a:t>
            </a:r>
            <a:r>
              <a:rPr lang="en-US" sz="4800" i="1" u="sng" dirty="0">
                <a:solidFill>
                  <a:schemeClr val="bg1"/>
                </a:solidFill>
              </a:rPr>
              <a:t>our comfort abounds through Christ.” </a:t>
            </a:r>
            <a:endParaRPr lang="en-US" sz="4800" b="1" dirty="0">
              <a:solidFill>
                <a:schemeClr val="bg1"/>
              </a:solidFill>
              <a:effectLst>
                <a:outerShdw blurRad="38100" dist="38100" dir="2700000" algn="tl">
                  <a:srgbClr val="000000">
                    <a:alpha val="43137"/>
                  </a:srgbClr>
                </a:outerShdw>
              </a:effectLst>
              <a:latin typeface="Bookman Old Style" panose="020506040505050202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86923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a:xfrm>
            <a:off x="317864" y="0"/>
            <a:ext cx="11369040" cy="1754326"/>
          </a:xfrm>
          <a:prstGeom prst="rect">
            <a:avLst/>
          </a:prstGeom>
        </p:spPr>
        <p:txBody>
          <a:bodyPr wrap="square">
            <a:spAutoFit/>
          </a:bodyPr>
          <a:lstStyle/>
          <a:p>
            <a:pPr algn="ctr"/>
            <a:r>
              <a:rPr lang="en-US" sz="5400" b="1" i="1" dirty="0" smtClean="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According to the Bible, </a:t>
            </a:r>
          </a:p>
          <a:p>
            <a:pPr algn="ctr"/>
            <a:r>
              <a:rPr lang="en-US" sz="5400" b="1" i="1" dirty="0" smtClean="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where does comfort come from?  </a:t>
            </a:r>
            <a:endParaRPr lang="en-US" sz="5400" b="1" i="1" dirty="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p:txBody>
      </p:sp>
      <p:sp>
        <p:nvSpPr>
          <p:cNvPr id="3" name="Rectangle 2"/>
          <p:cNvSpPr/>
          <p:nvPr/>
        </p:nvSpPr>
        <p:spPr>
          <a:xfrm>
            <a:off x="317864" y="1754326"/>
            <a:ext cx="11874136" cy="5078313"/>
          </a:xfrm>
          <a:prstGeom prst="rect">
            <a:avLst/>
          </a:prstGeom>
        </p:spPr>
        <p:txBody>
          <a:bodyPr wrap="square">
            <a:spAutoFit/>
          </a:bodyPr>
          <a:lstStyle/>
          <a:p>
            <a:r>
              <a:rPr lang="en-US" sz="5400" b="1" dirty="0" smtClean="0">
                <a:solidFill>
                  <a:schemeClr val="bg1"/>
                </a:solidFill>
              </a:rPr>
              <a:t>A.) </a:t>
            </a:r>
            <a:r>
              <a:rPr lang="en-US" sz="5400" b="1" dirty="0">
                <a:solidFill>
                  <a:schemeClr val="bg1"/>
                </a:solidFill>
              </a:rPr>
              <a:t>The Word of </a:t>
            </a:r>
            <a:r>
              <a:rPr lang="en-US" sz="5400" b="1" dirty="0" smtClean="0">
                <a:solidFill>
                  <a:schemeClr val="bg1"/>
                </a:solidFill>
              </a:rPr>
              <a:t>God—Romans 15:4</a:t>
            </a:r>
          </a:p>
          <a:p>
            <a:r>
              <a:rPr lang="en-US" sz="5400" i="1" dirty="0" smtClean="0">
                <a:solidFill>
                  <a:schemeClr val="bg1"/>
                </a:solidFill>
              </a:rPr>
              <a:t>“For </a:t>
            </a:r>
            <a:r>
              <a:rPr lang="en-US" sz="5400" i="1" dirty="0">
                <a:solidFill>
                  <a:schemeClr val="bg1"/>
                </a:solidFill>
              </a:rPr>
              <a:t>everything that was written in the past was written to teach us, so that through the endurance taught in the </a:t>
            </a:r>
            <a:r>
              <a:rPr lang="en-US" sz="5400" i="1" u="sng" dirty="0">
                <a:solidFill>
                  <a:schemeClr val="bg1"/>
                </a:solidFill>
              </a:rPr>
              <a:t>Scriptures</a:t>
            </a:r>
            <a:r>
              <a:rPr lang="en-US" sz="5400" i="1" dirty="0">
                <a:solidFill>
                  <a:schemeClr val="bg1"/>
                </a:solidFill>
              </a:rPr>
              <a:t> and </a:t>
            </a:r>
            <a:r>
              <a:rPr lang="en-US" sz="5400" i="1" u="sng" dirty="0">
                <a:solidFill>
                  <a:schemeClr val="bg1"/>
                </a:solidFill>
              </a:rPr>
              <a:t>the encouragement they provide</a:t>
            </a:r>
            <a:r>
              <a:rPr lang="en-US" sz="5400" i="1" dirty="0">
                <a:solidFill>
                  <a:schemeClr val="bg1"/>
                </a:solidFill>
              </a:rPr>
              <a:t> we might have hope</a:t>
            </a:r>
            <a:r>
              <a:rPr lang="en-US" sz="5400" i="1" dirty="0" smtClean="0">
                <a:solidFill>
                  <a:schemeClr val="bg1"/>
                </a:solidFill>
              </a:rPr>
              <a:t>.”</a:t>
            </a:r>
            <a:endParaRPr lang="en-US" sz="5400" dirty="0">
              <a:solidFill>
                <a:schemeClr val="bg1"/>
              </a:solidFill>
            </a:endParaRPr>
          </a:p>
        </p:txBody>
      </p:sp>
    </p:spTree>
    <p:extLst>
      <p:ext uri="{BB962C8B-B14F-4D97-AF65-F5344CB8AC3E}">
        <p14:creationId xmlns:p14="http://schemas.microsoft.com/office/powerpoint/2010/main" val="204371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a:xfrm>
            <a:off x="317864" y="0"/>
            <a:ext cx="11369040" cy="1754326"/>
          </a:xfrm>
          <a:prstGeom prst="rect">
            <a:avLst/>
          </a:prstGeom>
        </p:spPr>
        <p:txBody>
          <a:bodyPr wrap="square">
            <a:spAutoFit/>
          </a:bodyPr>
          <a:lstStyle/>
          <a:p>
            <a:pPr algn="ctr"/>
            <a:r>
              <a:rPr lang="en-US" sz="5400" b="1" i="1" dirty="0" smtClean="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According to the Bible, </a:t>
            </a:r>
          </a:p>
          <a:p>
            <a:pPr algn="ctr"/>
            <a:r>
              <a:rPr lang="en-US" sz="5400" b="1" i="1" dirty="0" smtClean="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where does comfort come from?  </a:t>
            </a:r>
            <a:endParaRPr lang="en-US" sz="5400" b="1" i="1" dirty="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p:txBody>
      </p:sp>
      <p:sp>
        <p:nvSpPr>
          <p:cNvPr id="3" name="Rectangle 2"/>
          <p:cNvSpPr/>
          <p:nvPr/>
        </p:nvSpPr>
        <p:spPr>
          <a:xfrm>
            <a:off x="317864" y="1754326"/>
            <a:ext cx="11874136" cy="5078313"/>
          </a:xfrm>
          <a:prstGeom prst="rect">
            <a:avLst/>
          </a:prstGeom>
        </p:spPr>
        <p:txBody>
          <a:bodyPr wrap="square">
            <a:spAutoFit/>
          </a:bodyPr>
          <a:lstStyle/>
          <a:p>
            <a:r>
              <a:rPr lang="en-US" sz="5400" b="1" dirty="0">
                <a:solidFill>
                  <a:schemeClr val="bg1"/>
                </a:solidFill>
              </a:rPr>
              <a:t>B</a:t>
            </a:r>
            <a:r>
              <a:rPr lang="en-US" sz="5400" b="1" dirty="0" smtClean="0">
                <a:solidFill>
                  <a:schemeClr val="bg1"/>
                </a:solidFill>
              </a:rPr>
              <a:t>.) </a:t>
            </a:r>
            <a:r>
              <a:rPr lang="en-US" sz="5400" b="1" dirty="0">
                <a:solidFill>
                  <a:schemeClr val="bg1"/>
                </a:solidFill>
              </a:rPr>
              <a:t>Teachings/exhortations/prophecies that correspond to the Word of </a:t>
            </a:r>
            <a:r>
              <a:rPr lang="en-US" sz="5400" b="1" dirty="0" smtClean="0">
                <a:solidFill>
                  <a:schemeClr val="bg1"/>
                </a:solidFill>
              </a:rPr>
              <a:t>God</a:t>
            </a:r>
          </a:p>
          <a:p>
            <a:r>
              <a:rPr lang="en-US" sz="5400" b="1" dirty="0" smtClean="0">
                <a:solidFill>
                  <a:schemeClr val="bg1"/>
                </a:solidFill>
              </a:rPr>
              <a:t>I Corinthians 14:31–</a:t>
            </a:r>
            <a:r>
              <a:rPr lang="en-US" sz="5400" b="1" baseline="30000" dirty="0" smtClean="0">
                <a:solidFill>
                  <a:schemeClr val="bg1"/>
                </a:solidFill>
              </a:rPr>
              <a:t> “</a:t>
            </a:r>
            <a:r>
              <a:rPr lang="en-US" sz="5400" i="1" dirty="0" smtClean="0">
                <a:solidFill>
                  <a:schemeClr val="bg1"/>
                </a:solidFill>
              </a:rPr>
              <a:t>For </a:t>
            </a:r>
            <a:r>
              <a:rPr lang="en-US" sz="5400" i="1" dirty="0">
                <a:solidFill>
                  <a:schemeClr val="bg1"/>
                </a:solidFill>
              </a:rPr>
              <a:t>you can all prophesy in turn so that everyone may be instructed and </a:t>
            </a:r>
            <a:r>
              <a:rPr lang="en-US" sz="5400" i="1" u="sng" dirty="0">
                <a:solidFill>
                  <a:schemeClr val="bg1"/>
                </a:solidFill>
              </a:rPr>
              <a:t>encouraged</a:t>
            </a:r>
            <a:r>
              <a:rPr lang="en-US" sz="5400" i="1" dirty="0" smtClean="0">
                <a:solidFill>
                  <a:schemeClr val="bg1"/>
                </a:solidFill>
              </a:rPr>
              <a:t>.”</a:t>
            </a:r>
            <a:endParaRPr lang="en-US" sz="5400" dirty="0">
              <a:solidFill>
                <a:schemeClr val="bg1"/>
              </a:solidFill>
            </a:endParaRPr>
          </a:p>
          <a:p>
            <a:endParaRPr lang="en-US" sz="5400" dirty="0">
              <a:solidFill>
                <a:schemeClr val="bg1"/>
              </a:solidFill>
            </a:endParaRPr>
          </a:p>
        </p:txBody>
      </p:sp>
    </p:spTree>
    <p:extLst>
      <p:ext uri="{BB962C8B-B14F-4D97-AF65-F5344CB8AC3E}">
        <p14:creationId xmlns:p14="http://schemas.microsoft.com/office/powerpoint/2010/main" val="534591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a:xfrm>
            <a:off x="317864" y="0"/>
            <a:ext cx="11369040" cy="1754326"/>
          </a:xfrm>
          <a:prstGeom prst="rect">
            <a:avLst/>
          </a:prstGeom>
        </p:spPr>
        <p:txBody>
          <a:bodyPr wrap="square">
            <a:spAutoFit/>
          </a:bodyPr>
          <a:lstStyle/>
          <a:p>
            <a:pPr algn="ctr"/>
            <a:r>
              <a:rPr lang="en-US" sz="5400" b="1" i="1" dirty="0" smtClean="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According to the Bible, </a:t>
            </a:r>
          </a:p>
          <a:p>
            <a:pPr algn="ctr"/>
            <a:r>
              <a:rPr lang="en-US" sz="5400" b="1" i="1" dirty="0" smtClean="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where does comfort come from?  </a:t>
            </a:r>
            <a:endParaRPr lang="en-US" sz="5400" b="1" i="1" dirty="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p:txBody>
      </p:sp>
      <p:sp>
        <p:nvSpPr>
          <p:cNvPr id="3" name="Rectangle 2"/>
          <p:cNvSpPr/>
          <p:nvPr/>
        </p:nvSpPr>
        <p:spPr>
          <a:xfrm>
            <a:off x="317864" y="1972040"/>
            <a:ext cx="11874136" cy="4247317"/>
          </a:xfrm>
          <a:prstGeom prst="rect">
            <a:avLst/>
          </a:prstGeom>
        </p:spPr>
        <p:txBody>
          <a:bodyPr wrap="square">
            <a:spAutoFit/>
          </a:bodyPr>
          <a:lstStyle/>
          <a:p>
            <a:r>
              <a:rPr lang="en-US" sz="5400" b="1" dirty="0">
                <a:solidFill>
                  <a:schemeClr val="bg1"/>
                </a:solidFill>
              </a:rPr>
              <a:t>C</a:t>
            </a:r>
            <a:r>
              <a:rPr lang="en-US" sz="5400" b="1" dirty="0" smtClean="0">
                <a:solidFill>
                  <a:schemeClr val="bg1"/>
                </a:solidFill>
              </a:rPr>
              <a:t>.) </a:t>
            </a:r>
            <a:r>
              <a:rPr lang="en-US" sz="5400" b="1" dirty="0">
                <a:solidFill>
                  <a:schemeClr val="bg1"/>
                </a:solidFill>
              </a:rPr>
              <a:t>The FAITH of </a:t>
            </a:r>
            <a:r>
              <a:rPr lang="en-US" sz="5400" b="1" dirty="0" smtClean="0">
                <a:solidFill>
                  <a:schemeClr val="bg1"/>
                </a:solidFill>
              </a:rPr>
              <a:t>others—</a:t>
            </a:r>
          </a:p>
          <a:p>
            <a:r>
              <a:rPr lang="en-US" sz="5400" b="1" dirty="0" smtClean="0">
                <a:solidFill>
                  <a:schemeClr val="bg1"/>
                </a:solidFill>
              </a:rPr>
              <a:t>1 </a:t>
            </a:r>
            <a:r>
              <a:rPr lang="en-US" sz="5400" b="1" dirty="0">
                <a:solidFill>
                  <a:schemeClr val="bg1"/>
                </a:solidFill>
              </a:rPr>
              <a:t>Thessalonians 3:7--</a:t>
            </a:r>
            <a:r>
              <a:rPr lang="en-US" sz="5400" dirty="0">
                <a:solidFill>
                  <a:schemeClr val="bg1"/>
                </a:solidFill>
              </a:rPr>
              <a:t> </a:t>
            </a:r>
            <a:r>
              <a:rPr lang="en-US" sz="5400" i="1" dirty="0">
                <a:solidFill>
                  <a:schemeClr val="bg1"/>
                </a:solidFill>
              </a:rPr>
              <a:t>Therefore, brothers and sisters, in all our distress and persecution we were </a:t>
            </a:r>
            <a:r>
              <a:rPr lang="en-US" sz="5400" i="1" u="sng" dirty="0">
                <a:solidFill>
                  <a:schemeClr val="bg1"/>
                </a:solidFill>
              </a:rPr>
              <a:t>encouraged</a:t>
            </a:r>
            <a:r>
              <a:rPr lang="en-US" sz="5400" i="1" dirty="0">
                <a:solidFill>
                  <a:schemeClr val="bg1"/>
                </a:solidFill>
              </a:rPr>
              <a:t> about you </a:t>
            </a:r>
            <a:r>
              <a:rPr lang="en-US" sz="5400" i="1" u="sng" dirty="0">
                <a:solidFill>
                  <a:schemeClr val="bg1"/>
                </a:solidFill>
              </a:rPr>
              <a:t>because of your faith</a:t>
            </a:r>
            <a:r>
              <a:rPr lang="en-US" sz="5400" i="1" dirty="0">
                <a:solidFill>
                  <a:schemeClr val="bg1"/>
                </a:solidFill>
              </a:rPr>
              <a:t>.</a:t>
            </a:r>
            <a:r>
              <a:rPr lang="en-US" sz="5400" dirty="0">
                <a:solidFill>
                  <a:schemeClr val="bg1"/>
                </a:solidFill>
              </a:rPr>
              <a:t> </a:t>
            </a:r>
          </a:p>
        </p:txBody>
      </p:sp>
    </p:spTree>
    <p:extLst>
      <p:ext uri="{BB962C8B-B14F-4D97-AF65-F5344CB8AC3E}">
        <p14:creationId xmlns:p14="http://schemas.microsoft.com/office/powerpoint/2010/main" val="2516954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8194" name="Picture 2" descr="Image result for arm in a sl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8261" y="591003"/>
            <a:ext cx="5766254" cy="57662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4412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1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dirty="0"/>
          </a:p>
        </p:txBody>
      </p:sp>
      <p:pic>
        <p:nvPicPr>
          <p:cNvPr id="2058" name="Picture 10" descr="Image result for soccer stadium go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94747"/>
            <a:ext cx="12192000" cy="4863253"/>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Image result for Gopher at apple tre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7910" y="-534534"/>
            <a:ext cx="81153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2359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05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060"/>
                                        </p:tgtEl>
                                        <p:attrNameLst>
                                          <p:attrName>style.visibility</p:attrName>
                                        </p:attrNameLst>
                                      </p:cBhvr>
                                      <p:to>
                                        <p:strVal val="visible"/>
                                      </p:to>
                                    </p:set>
                                    <p:animEffect transition="in" filter="fade">
                                      <p:cBhvr>
                                        <p:cTn id="11" dur="500"/>
                                        <p:tgtEl>
                                          <p:spTgt spid="20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a:xfrm>
            <a:off x="317864" y="0"/>
            <a:ext cx="11369040" cy="1754326"/>
          </a:xfrm>
          <a:prstGeom prst="rect">
            <a:avLst/>
          </a:prstGeom>
        </p:spPr>
        <p:txBody>
          <a:bodyPr wrap="square">
            <a:spAutoFit/>
          </a:bodyPr>
          <a:lstStyle/>
          <a:p>
            <a:pPr algn="ctr"/>
            <a:r>
              <a:rPr lang="en-US" sz="5400" b="1" i="1" dirty="0" smtClean="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According to the Bible, </a:t>
            </a:r>
          </a:p>
          <a:p>
            <a:pPr algn="ctr"/>
            <a:r>
              <a:rPr lang="en-US" sz="5400" b="1" i="1" dirty="0" smtClean="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where does comfort come from?  </a:t>
            </a:r>
            <a:endParaRPr lang="en-US" sz="5400" b="1" i="1" dirty="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p:txBody>
      </p:sp>
      <p:sp>
        <p:nvSpPr>
          <p:cNvPr id="3" name="Rectangle 2"/>
          <p:cNvSpPr/>
          <p:nvPr/>
        </p:nvSpPr>
        <p:spPr>
          <a:xfrm>
            <a:off x="152400" y="1754326"/>
            <a:ext cx="12039600" cy="4832092"/>
          </a:xfrm>
          <a:prstGeom prst="rect">
            <a:avLst/>
          </a:prstGeom>
        </p:spPr>
        <p:txBody>
          <a:bodyPr wrap="square">
            <a:spAutoFit/>
          </a:bodyPr>
          <a:lstStyle/>
          <a:p>
            <a:r>
              <a:rPr lang="en-US" sz="4400" b="1" u="sng" dirty="0" smtClean="0">
                <a:solidFill>
                  <a:schemeClr val="bg1"/>
                </a:solidFill>
              </a:rPr>
              <a:t>D.) Expressions of Love from Believers, 2</a:t>
            </a:r>
            <a:r>
              <a:rPr lang="en-US" sz="4400" b="1" u="sng" baseline="30000" dirty="0" smtClean="0">
                <a:solidFill>
                  <a:schemeClr val="bg1"/>
                </a:solidFill>
              </a:rPr>
              <a:t>nd</a:t>
            </a:r>
            <a:r>
              <a:rPr lang="en-US" sz="4400" b="1" u="sng" dirty="0" smtClean="0">
                <a:solidFill>
                  <a:schemeClr val="bg1"/>
                </a:solidFill>
              </a:rPr>
              <a:t>  Cor. 7:6</a:t>
            </a:r>
          </a:p>
          <a:p>
            <a:r>
              <a:rPr lang="en-US" sz="4400" i="1" dirty="0" smtClean="0">
                <a:solidFill>
                  <a:schemeClr val="bg1"/>
                </a:solidFill>
              </a:rPr>
              <a:t>“But </a:t>
            </a:r>
            <a:r>
              <a:rPr lang="en-US" sz="4400" i="1" dirty="0">
                <a:solidFill>
                  <a:schemeClr val="bg1"/>
                </a:solidFill>
              </a:rPr>
              <a:t>God, who comforts the downcast, comforted us by the coming of Titus,</a:t>
            </a:r>
            <a:r>
              <a:rPr lang="en-US" sz="4400" i="1" dirty="0">
                <a:solidFill>
                  <a:schemeClr val="bg1"/>
                </a:solidFill>
              </a:rPr>
              <a:t> </a:t>
            </a:r>
            <a:r>
              <a:rPr lang="en-US" sz="4400" b="1" i="1" baseline="30000" dirty="0">
                <a:solidFill>
                  <a:schemeClr val="bg1"/>
                </a:solidFill>
              </a:rPr>
              <a:t>7 </a:t>
            </a:r>
            <a:r>
              <a:rPr lang="en-US" sz="4400" i="1" dirty="0">
                <a:solidFill>
                  <a:schemeClr val="bg1"/>
                </a:solidFill>
              </a:rPr>
              <a:t>and not only by his coming but also by the comfort you had given him. He told us about your longing for me, your deep sorrow, your ardent concern for me, so that my joy was greater than ever</a:t>
            </a:r>
            <a:r>
              <a:rPr lang="en-US" sz="4400" i="1" dirty="0" smtClean="0">
                <a:solidFill>
                  <a:schemeClr val="bg1"/>
                </a:solidFill>
              </a:rPr>
              <a:t>.”</a:t>
            </a:r>
            <a:r>
              <a:rPr lang="en-US" sz="4400" dirty="0" smtClean="0">
                <a:solidFill>
                  <a:schemeClr val="bg1"/>
                </a:solidFill>
              </a:rPr>
              <a:t> </a:t>
            </a:r>
            <a:endParaRPr lang="en-US" sz="4400" dirty="0">
              <a:solidFill>
                <a:schemeClr val="bg1"/>
              </a:solidFill>
            </a:endParaRPr>
          </a:p>
        </p:txBody>
      </p:sp>
    </p:spTree>
    <p:extLst>
      <p:ext uri="{BB962C8B-B14F-4D97-AF65-F5344CB8AC3E}">
        <p14:creationId xmlns:p14="http://schemas.microsoft.com/office/powerpoint/2010/main" val="4284527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9218" name="Picture 2" descr="Image result for God comforts 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3346" y="1123949"/>
            <a:ext cx="7648575" cy="573405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749569" y="154453"/>
            <a:ext cx="10702203" cy="1938992"/>
          </a:xfrm>
          <a:prstGeom prst="rect">
            <a:avLst/>
          </a:prstGeom>
        </p:spPr>
        <p:txBody>
          <a:bodyPr wrap="square">
            <a:spAutoFit/>
          </a:bodyPr>
          <a:lstStyle/>
          <a:p>
            <a:pPr algn="ctr"/>
            <a:r>
              <a:rPr lang="en-US" sz="60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How has God comforted you in suffering </a:t>
            </a:r>
            <a:r>
              <a:rPr lang="en-US" sz="6000" dirty="0">
                <a:solidFill>
                  <a:schemeClr val="bg1"/>
                </a:solidFill>
                <a:latin typeface="Calibri" panose="020F0502020204030204" pitchFamily="34" charset="0"/>
                <a:ea typeface="Calibri" panose="020F0502020204030204" pitchFamily="34" charset="0"/>
                <a:cs typeface="Times New Roman" panose="02020603050405020304" pitchFamily="18" charset="0"/>
              </a:rPr>
              <a:t>(of any kind)</a:t>
            </a:r>
            <a:r>
              <a:rPr lang="en-US" sz="60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a:t>
            </a:r>
            <a:r>
              <a:rPr lang="en-US" sz="6000"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endParaRPr lang="en-US" sz="6000" dirty="0">
              <a:solidFill>
                <a:schemeClr val="bg1"/>
              </a:solidFill>
            </a:endParaRPr>
          </a:p>
        </p:txBody>
      </p:sp>
    </p:spTree>
    <p:extLst>
      <p:ext uri="{BB962C8B-B14F-4D97-AF65-F5344CB8AC3E}">
        <p14:creationId xmlns:p14="http://schemas.microsoft.com/office/powerpoint/2010/main" val="2589337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2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p:cNvSpPr/>
          <p:nvPr/>
        </p:nvSpPr>
        <p:spPr>
          <a:xfrm>
            <a:off x="174174" y="714103"/>
            <a:ext cx="11887200" cy="5519460"/>
          </a:xfrm>
          <a:prstGeom prst="rect">
            <a:avLst/>
          </a:prstGeom>
        </p:spPr>
        <p:txBody>
          <a:bodyPr wrap="square">
            <a:spAutoFit/>
          </a:bodyPr>
          <a:lstStyle/>
          <a:p>
            <a:pPr marL="914400" indent="-914400" fontAlgn="base">
              <a:spcAft>
                <a:spcPts val="960"/>
              </a:spcAft>
              <a:buAutoNum type="arabicPeriod"/>
            </a:pPr>
            <a:r>
              <a:rPr lang="en-US" sz="4800" dirty="0" smtClean="0">
                <a:solidFill>
                  <a:schemeClr val="bg1"/>
                </a:solidFill>
              </a:rPr>
              <a:t>Share your name.</a:t>
            </a:r>
          </a:p>
          <a:p>
            <a:pPr marL="914400" indent="-914400" fontAlgn="base">
              <a:spcAft>
                <a:spcPts val="960"/>
              </a:spcAft>
              <a:buAutoNum type="arabicPeriod"/>
            </a:pPr>
            <a:r>
              <a:rPr lang="en-US" sz="4800" dirty="0" smtClean="0">
                <a:solidFill>
                  <a:schemeClr val="bg1"/>
                </a:solidFill>
              </a:rPr>
              <a:t>Share about </a:t>
            </a:r>
            <a:r>
              <a:rPr lang="en-US" sz="4800" dirty="0">
                <a:solidFill>
                  <a:schemeClr val="bg1"/>
                </a:solidFill>
              </a:rPr>
              <a:t>some area/issue/incident of your life where you could use more strength, some encouragement or some comfort</a:t>
            </a:r>
            <a:r>
              <a:rPr lang="en-US" sz="4800" dirty="0" smtClean="0">
                <a:solidFill>
                  <a:schemeClr val="bg1"/>
                </a:solidFill>
              </a:rPr>
              <a:t>.</a:t>
            </a:r>
          </a:p>
          <a:p>
            <a:pPr marL="914400" indent="-914400" fontAlgn="base">
              <a:spcAft>
                <a:spcPts val="960"/>
              </a:spcAft>
              <a:buAutoNum type="arabicPeriod"/>
            </a:pPr>
            <a:r>
              <a:rPr lang="en-US" sz="4800" dirty="0" smtClean="0">
                <a:solidFill>
                  <a:schemeClr val="bg1"/>
                </a:solidFill>
                <a:ea typeface="Times New Roman" panose="02020603050405020304" pitchFamily="18" charset="0"/>
              </a:rPr>
              <a:t>Share prayer or some other gift of strength, encouragement or comfort.</a:t>
            </a:r>
            <a:endParaRPr lang="en-US" sz="4800" dirty="0">
              <a:solidFill>
                <a:schemeClr val="bg1"/>
              </a:solidFill>
              <a:effectLst/>
              <a:ea typeface="Times New Roman" panose="02020603050405020304" pitchFamily="18" charset="0"/>
            </a:endParaRPr>
          </a:p>
        </p:txBody>
      </p:sp>
    </p:spTree>
    <p:extLst>
      <p:ext uri="{BB962C8B-B14F-4D97-AF65-F5344CB8AC3E}">
        <p14:creationId xmlns:p14="http://schemas.microsoft.com/office/powerpoint/2010/main" val="101769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42" name="Picture 2" descr="Image result for Paul writing from pris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99816" y="1293714"/>
            <a:ext cx="11592184" cy="3046988"/>
          </a:xfrm>
          <a:prstGeom prst="rect">
            <a:avLst/>
          </a:prstGeom>
        </p:spPr>
        <p:txBody>
          <a:bodyPr wrap="square">
            <a:spAutoFit/>
          </a:bodyPr>
          <a:lstStyle/>
          <a:p>
            <a:r>
              <a:rPr lang="en-US" sz="4800" b="1" u="sng" dirty="0" smtClean="0">
                <a:solidFill>
                  <a:schemeClr val="bg1"/>
                </a:solidFill>
              </a:rPr>
              <a:t>GOAL #2: </a:t>
            </a:r>
            <a:r>
              <a:rPr lang="en-US" sz="4800" b="1" dirty="0" smtClean="0">
                <a:solidFill>
                  <a:schemeClr val="bg1"/>
                </a:solidFill>
              </a:rPr>
              <a:t>  </a:t>
            </a:r>
          </a:p>
          <a:p>
            <a:r>
              <a:rPr lang="en-US" sz="4800" b="1" dirty="0" smtClean="0">
                <a:solidFill>
                  <a:schemeClr val="bg1"/>
                </a:solidFill>
              </a:rPr>
              <a:t>Vs. 2--“</a:t>
            </a:r>
            <a:r>
              <a:rPr lang="en-US" sz="4800" b="1" i="1" dirty="0" smtClean="0">
                <a:solidFill>
                  <a:schemeClr val="bg1"/>
                </a:solidFill>
              </a:rPr>
              <a:t>My </a:t>
            </a:r>
            <a:r>
              <a:rPr lang="en-US" sz="4800" b="1" i="1" dirty="0">
                <a:solidFill>
                  <a:schemeClr val="bg1"/>
                </a:solidFill>
              </a:rPr>
              <a:t>goal is that they may be encouraged in heart and </a:t>
            </a:r>
            <a:r>
              <a:rPr lang="en-US" sz="4800" b="1" i="1" u="sng" dirty="0">
                <a:solidFill>
                  <a:schemeClr val="bg1"/>
                </a:solidFill>
              </a:rPr>
              <a:t>united in love</a:t>
            </a:r>
            <a:r>
              <a:rPr lang="en-US" sz="4800" b="1" i="1" dirty="0">
                <a:solidFill>
                  <a:schemeClr val="bg1"/>
                </a:solidFill>
              </a:rPr>
              <a:t>….”</a:t>
            </a:r>
            <a:endParaRPr lang="en-US" sz="4800" b="1" dirty="0">
              <a:solidFill>
                <a:schemeClr val="bg1"/>
              </a:solidFill>
            </a:endParaRPr>
          </a:p>
          <a:p>
            <a:endParaRPr lang="en-US" sz="4800" b="1" u="sng" dirty="0" smtClean="0">
              <a:solidFill>
                <a:schemeClr val="bg1"/>
              </a:solidFill>
            </a:endParaRPr>
          </a:p>
        </p:txBody>
      </p:sp>
      <p:sp>
        <p:nvSpPr>
          <p:cNvPr id="5" name="Rectangle 4"/>
          <p:cNvSpPr/>
          <p:nvPr/>
        </p:nvSpPr>
        <p:spPr>
          <a:xfrm>
            <a:off x="599817" y="3681314"/>
            <a:ext cx="11287384" cy="3046988"/>
          </a:xfrm>
          <a:prstGeom prst="rect">
            <a:avLst/>
          </a:prstGeom>
        </p:spPr>
        <p:txBody>
          <a:bodyPr wrap="square">
            <a:spAutoFit/>
          </a:bodyPr>
          <a:lstStyle/>
          <a:p>
            <a:r>
              <a:rPr lang="en-US" sz="4800" i="1" dirty="0" smtClean="0">
                <a:solidFill>
                  <a:schemeClr val="bg1"/>
                </a:solidFill>
              </a:rPr>
              <a:t>2:29--“They </a:t>
            </a:r>
            <a:r>
              <a:rPr lang="en-US" sz="4800" i="1" dirty="0">
                <a:solidFill>
                  <a:schemeClr val="bg1"/>
                </a:solidFill>
              </a:rPr>
              <a:t>have lost connection with the head, from whom the whole body, supported and </a:t>
            </a:r>
            <a:r>
              <a:rPr lang="en-US" sz="4800" i="1" u="sng" dirty="0">
                <a:solidFill>
                  <a:schemeClr val="bg1"/>
                </a:solidFill>
              </a:rPr>
              <a:t>held together</a:t>
            </a:r>
            <a:r>
              <a:rPr lang="en-US" sz="4800" i="1" dirty="0">
                <a:solidFill>
                  <a:schemeClr val="bg1"/>
                </a:solidFill>
              </a:rPr>
              <a:t> by its ligaments and sinews, grows as God causes it to grow</a:t>
            </a:r>
            <a:r>
              <a:rPr lang="en-US" sz="4800" i="1" dirty="0" smtClean="0">
                <a:solidFill>
                  <a:schemeClr val="bg1"/>
                </a:solidFill>
              </a:rPr>
              <a:t>.”</a:t>
            </a:r>
            <a:endParaRPr lang="en-US" sz="4800" dirty="0">
              <a:solidFill>
                <a:schemeClr val="bg1"/>
              </a:solidFill>
            </a:endParaRPr>
          </a:p>
        </p:txBody>
      </p:sp>
    </p:spTree>
    <p:extLst>
      <p:ext uri="{BB962C8B-B14F-4D97-AF65-F5344CB8AC3E}">
        <p14:creationId xmlns:p14="http://schemas.microsoft.com/office/powerpoint/2010/main" val="3578141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24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p:cNvSpPr/>
          <p:nvPr/>
        </p:nvSpPr>
        <p:spPr>
          <a:xfrm>
            <a:off x="4376057" y="456031"/>
            <a:ext cx="7815943" cy="6812121"/>
          </a:xfrm>
          <a:prstGeom prst="rect">
            <a:avLst/>
          </a:prstGeom>
        </p:spPr>
        <p:txBody>
          <a:bodyPr wrap="square">
            <a:spAutoFit/>
          </a:bodyPr>
          <a:lstStyle/>
          <a:p>
            <a:pPr fontAlgn="base">
              <a:spcAft>
                <a:spcPts val="960"/>
              </a:spcAft>
            </a:pPr>
            <a:r>
              <a:rPr lang="en-US" sz="6000" b="1" i="1" dirty="0">
                <a:solidFill>
                  <a:schemeClr val="bg1"/>
                </a:solidFill>
              </a:rPr>
              <a:t>“Our Father, which art in heaven</a:t>
            </a:r>
            <a:r>
              <a:rPr lang="en-US" sz="6000" b="1" i="1" dirty="0" smtClean="0">
                <a:solidFill>
                  <a:schemeClr val="bg1"/>
                </a:solidFill>
              </a:rPr>
              <a:t>…</a:t>
            </a:r>
          </a:p>
          <a:p>
            <a:pPr fontAlgn="base">
              <a:spcAft>
                <a:spcPts val="960"/>
              </a:spcAft>
            </a:pPr>
            <a:r>
              <a:rPr lang="en-US" sz="6000" b="1" i="1" dirty="0" smtClean="0">
                <a:solidFill>
                  <a:schemeClr val="bg1"/>
                </a:solidFill>
              </a:rPr>
              <a:t>Forgive </a:t>
            </a:r>
            <a:r>
              <a:rPr lang="en-US" sz="6000" b="1" i="1" dirty="0">
                <a:solidFill>
                  <a:schemeClr val="bg1"/>
                </a:solidFill>
              </a:rPr>
              <a:t>us our trespasses as we forgive those who </a:t>
            </a:r>
            <a:r>
              <a:rPr lang="en-US" sz="6000" b="1" i="1" dirty="0" smtClean="0">
                <a:solidFill>
                  <a:schemeClr val="bg1"/>
                </a:solidFill>
              </a:rPr>
              <a:t>have trespassed </a:t>
            </a:r>
            <a:r>
              <a:rPr lang="en-US" sz="6000" b="1" i="1" dirty="0">
                <a:solidFill>
                  <a:schemeClr val="bg1"/>
                </a:solidFill>
              </a:rPr>
              <a:t>against us.”</a:t>
            </a:r>
            <a:endParaRPr lang="en-US" sz="6000" dirty="0">
              <a:solidFill>
                <a:schemeClr val="bg1"/>
              </a:solidFill>
            </a:endParaRPr>
          </a:p>
          <a:p>
            <a:pPr fontAlgn="base">
              <a:spcAft>
                <a:spcPts val="960"/>
              </a:spcAft>
            </a:pPr>
            <a:endParaRPr lang="en-US" sz="6000" u="sng" dirty="0">
              <a:solidFill>
                <a:schemeClr val="bg1"/>
              </a:solidFill>
              <a:effectLst/>
              <a:latin typeface="Georgia" panose="02040502050405020303" pitchFamily="18" charset="0"/>
              <a:ea typeface="Times New Roman" panose="02020603050405020304" pitchFamily="18" charset="0"/>
            </a:endParaRPr>
          </a:p>
        </p:txBody>
      </p:sp>
      <p:pic>
        <p:nvPicPr>
          <p:cNvPr id="10242"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6031"/>
            <a:ext cx="4131789" cy="5900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0586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p:cNvSpPr/>
          <p:nvPr/>
        </p:nvSpPr>
        <p:spPr>
          <a:xfrm>
            <a:off x="174174" y="714102"/>
            <a:ext cx="11625940" cy="1569660"/>
          </a:xfrm>
          <a:prstGeom prst="rect">
            <a:avLst/>
          </a:prstGeom>
        </p:spPr>
        <p:txBody>
          <a:bodyPr wrap="square">
            <a:spAutoFit/>
          </a:bodyPr>
          <a:lstStyle/>
          <a:p>
            <a:pPr marL="914400" indent="-914400" fontAlgn="base">
              <a:spcAft>
                <a:spcPts val="960"/>
              </a:spcAft>
              <a:buFont typeface="Arial" panose="020B0604020202020204" pitchFamily="34" charset="0"/>
              <a:buChar char="•"/>
            </a:pPr>
            <a:r>
              <a:rPr lang="en-US" sz="4800" b="1" dirty="0" smtClean="0">
                <a:solidFill>
                  <a:schemeClr val="bg1"/>
                </a:solidFill>
              </a:rPr>
              <a:t>What makes it hard to “be knit together in love” just on a Sunday-only basis?</a:t>
            </a:r>
          </a:p>
        </p:txBody>
      </p:sp>
      <p:sp>
        <p:nvSpPr>
          <p:cNvPr id="3" name="Rectangle 2"/>
          <p:cNvSpPr/>
          <p:nvPr/>
        </p:nvSpPr>
        <p:spPr>
          <a:xfrm>
            <a:off x="174174" y="2721429"/>
            <a:ext cx="11887200" cy="1569660"/>
          </a:xfrm>
          <a:prstGeom prst="rect">
            <a:avLst/>
          </a:prstGeom>
        </p:spPr>
        <p:txBody>
          <a:bodyPr wrap="square">
            <a:spAutoFit/>
          </a:bodyPr>
          <a:lstStyle/>
          <a:p>
            <a:pPr marL="914400" indent="-914400" fontAlgn="base">
              <a:spcAft>
                <a:spcPts val="960"/>
              </a:spcAft>
              <a:buFont typeface="Arial" panose="020B0604020202020204" pitchFamily="34" charset="0"/>
              <a:buChar char="•"/>
            </a:pPr>
            <a:r>
              <a:rPr lang="en-US" sz="4800" b="1" dirty="0">
                <a:solidFill>
                  <a:schemeClr val="bg1"/>
                </a:solidFill>
                <a:ea typeface="Times New Roman" panose="02020603050405020304" pitchFamily="18" charset="0"/>
              </a:rPr>
              <a:t>How CAN we love each other in just a Sunday worship setting?  </a:t>
            </a:r>
            <a:endParaRPr lang="en-US" sz="4800" b="1" dirty="0">
              <a:solidFill>
                <a:schemeClr val="bg1"/>
              </a:solidFill>
              <a:ea typeface="Times New Roman" panose="02020603050405020304" pitchFamily="18" charset="0"/>
            </a:endParaRPr>
          </a:p>
        </p:txBody>
      </p:sp>
    </p:spTree>
    <p:extLst>
      <p:ext uri="{BB962C8B-B14F-4D97-AF65-F5344CB8AC3E}">
        <p14:creationId xmlns:p14="http://schemas.microsoft.com/office/powerpoint/2010/main" val="2234370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1266" name="Picture 2" descr="Image result for forgive as we forgive oth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978" y="279627"/>
            <a:ext cx="6613713" cy="5468032"/>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Image result for united in lov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1169" y="3222171"/>
            <a:ext cx="6288431" cy="32221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6142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126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1268"/>
                                        </p:tgtEl>
                                        <p:attrNameLst>
                                          <p:attrName>style.visibility</p:attrName>
                                        </p:attrNameLst>
                                      </p:cBhvr>
                                      <p:to>
                                        <p:strVal val="visible"/>
                                      </p:to>
                                    </p:set>
                                    <p:animEffect transition="in" filter="fade">
                                      <p:cBhvr>
                                        <p:cTn id="11" dur="500"/>
                                        <p:tgtEl>
                                          <p:spTgt spid="112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078" name="Picture 6"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67809" y="-813051"/>
            <a:ext cx="7024191" cy="549291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husband helping wif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611972"/>
            <a:ext cx="8087673" cy="424602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Image result for Goal of marri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67809" y="689"/>
            <a:ext cx="7024191" cy="46798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8077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07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076"/>
                                        </p:tgtEl>
                                        <p:attrNameLst>
                                          <p:attrName>style.visibility</p:attrName>
                                        </p:attrNameLst>
                                      </p:cBhvr>
                                      <p:to>
                                        <p:strVal val="visible"/>
                                      </p:to>
                                    </p:set>
                                    <p:animEffect transition="in" filter="fade">
                                      <p:cBhvr>
                                        <p:cTn id="11" dur="500"/>
                                        <p:tgtEl>
                                          <p:spTgt spid="3076"/>
                                        </p:tgtEl>
                                      </p:cBhvr>
                                    </p:animEffect>
                                  </p:childTnLst>
                                </p:cTn>
                              </p:par>
                              <p:par>
                                <p:cTn id="12" presetID="10" presetClass="entr" presetSubtype="0" fill="hold" nodeType="withEffect">
                                  <p:stCondLst>
                                    <p:cond delay="200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058091"/>
            <a:ext cx="11536680" cy="5821680"/>
          </a:xfrm>
        </p:spPr>
        <p:txBody>
          <a:bodyPr>
            <a:noAutofit/>
          </a:bodyPr>
          <a:lstStyle/>
          <a:p>
            <a:pPr algn="l"/>
            <a:r>
              <a:rPr lang="en-US" sz="4800" b="1" u="sng" dirty="0" smtClean="0">
                <a:solidFill>
                  <a:schemeClr val="bg1"/>
                </a:solidFill>
                <a:latin typeface="Arial" panose="020B0604020202020204" pitchFamily="34" charset="0"/>
                <a:cs typeface="Arial" panose="020B0604020202020204" pitchFamily="34" charset="0"/>
              </a:rPr>
              <a:t>COLOSSIANS </a:t>
            </a:r>
            <a:r>
              <a:rPr lang="en-US" sz="4800" b="1" u="sng" dirty="0" smtClean="0">
                <a:solidFill>
                  <a:schemeClr val="bg1"/>
                </a:solidFill>
                <a:latin typeface="Arial" panose="020B0604020202020204" pitchFamily="34" charset="0"/>
                <a:cs typeface="Arial" panose="020B0604020202020204" pitchFamily="34" charset="0"/>
              </a:rPr>
              <a:t>2:2-3</a:t>
            </a:r>
            <a:br>
              <a:rPr lang="en-US" sz="4800" b="1" u="sng" dirty="0" smtClean="0">
                <a:solidFill>
                  <a:schemeClr val="bg1"/>
                </a:solidFill>
                <a:latin typeface="Arial" panose="020B0604020202020204" pitchFamily="34" charset="0"/>
                <a:cs typeface="Arial" panose="020B0604020202020204" pitchFamily="34" charset="0"/>
              </a:rPr>
            </a:br>
            <a:r>
              <a:rPr lang="en-US" sz="4800" dirty="0" smtClean="0">
                <a:solidFill>
                  <a:schemeClr val="bg1"/>
                </a:solidFill>
                <a:latin typeface="Arial" panose="020B0604020202020204" pitchFamily="34" charset="0"/>
                <a:cs typeface="Arial" panose="020B0604020202020204" pitchFamily="34" charset="0"/>
              </a:rPr>
              <a:t/>
            </a:r>
            <a:br>
              <a:rPr lang="en-US" sz="4800" dirty="0" smtClean="0">
                <a:solidFill>
                  <a:schemeClr val="bg1"/>
                </a:solidFill>
                <a:latin typeface="Arial" panose="020B0604020202020204" pitchFamily="34" charset="0"/>
                <a:cs typeface="Arial" panose="020B0604020202020204" pitchFamily="34" charset="0"/>
              </a:rPr>
            </a:br>
            <a:r>
              <a:rPr lang="en-US" sz="4800" i="1" dirty="0">
                <a:solidFill>
                  <a:schemeClr val="bg1"/>
                </a:solidFill>
                <a:latin typeface="Arial" panose="020B0604020202020204" pitchFamily="34" charset="0"/>
                <a:cs typeface="Arial" panose="020B0604020202020204" pitchFamily="34" charset="0"/>
              </a:rPr>
              <a:t>“My goal is </a:t>
            </a:r>
            <a:r>
              <a:rPr lang="en-US" sz="4800" i="1" dirty="0" smtClean="0">
                <a:solidFill>
                  <a:schemeClr val="bg1"/>
                </a:solidFill>
                <a:latin typeface="Arial" panose="020B0604020202020204" pitchFamily="34" charset="0"/>
                <a:cs typeface="Arial" panose="020B0604020202020204" pitchFamily="34" charset="0"/>
              </a:rPr>
              <a:t>that they </a:t>
            </a:r>
            <a:r>
              <a:rPr lang="en-US" sz="4800" i="1" dirty="0">
                <a:solidFill>
                  <a:schemeClr val="bg1"/>
                </a:solidFill>
                <a:latin typeface="Arial" panose="020B0604020202020204" pitchFamily="34" charset="0"/>
                <a:cs typeface="Arial" panose="020B0604020202020204" pitchFamily="34" charset="0"/>
              </a:rPr>
              <a:t>may be encouraged in heart and united in love, so that </a:t>
            </a:r>
            <a:r>
              <a:rPr lang="en-US" sz="4800" i="1" dirty="0" smtClean="0">
                <a:solidFill>
                  <a:schemeClr val="bg1"/>
                </a:solidFill>
                <a:latin typeface="Arial" panose="020B0604020202020204" pitchFamily="34" charset="0"/>
                <a:cs typeface="Arial" panose="020B0604020202020204" pitchFamily="34" charset="0"/>
              </a:rPr>
              <a:t>they </a:t>
            </a:r>
            <a:r>
              <a:rPr lang="en-US" sz="4800" i="1" dirty="0">
                <a:solidFill>
                  <a:schemeClr val="bg1"/>
                </a:solidFill>
                <a:latin typeface="Arial" panose="020B0604020202020204" pitchFamily="34" charset="0"/>
                <a:cs typeface="Arial" panose="020B0604020202020204" pitchFamily="34" charset="0"/>
              </a:rPr>
              <a:t>may have the full riches of complete understanding, in order that </a:t>
            </a:r>
            <a:r>
              <a:rPr lang="en-US" sz="4800" i="1" dirty="0" smtClean="0">
                <a:solidFill>
                  <a:schemeClr val="bg1"/>
                </a:solidFill>
                <a:latin typeface="Arial" panose="020B0604020202020204" pitchFamily="34" charset="0"/>
                <a:cs typeface="Arial" panose="020B0604020202020204" pitchFamily="34" charset="0"/>
              </a:rPr>
              <a:t>they </a:t>
            </a:r>
            <a:r>
              <a:rPr lang="en-US" sz="4800" i="1" dirty="0">
                <a:solidFill>
                  <a:schemeClr val="bg1"/>
                </a:solidFill>
                <a:latin typeface="Arial" panose="020B0604020202020204" pitchFamily="34" charset="0"/>
                <a:cs typeface="Arial" panose="020B0604020202020204" pitchFamily="34" charset="0"/>
              </a:rPr>
              <a:t>may know the mystery of God, namely, Christ, in whom are hidden all the treasures of wisdom and knowledge.”</a:t>
            </a:r>
            <a:r>
              <a:rPr lang="en-US" sz="4800" dirty="0">
                <a:solidFill>
                  <a:schemeClr val="bg1"/>
                </a:solidFill>
                <a:latin typeface="Arial" panose="020B0604020202020204" pitchFamily="34" charset="0"/>
                <a:cs typeface="Arial" panose="020B0604020202020204" pitchFamily="34" charset="0"/>
              </a:rPr>
              <a:t/>
            </a:r>
            <a:br>
              <a:rPr lang="en-US" sz="4800" dirty="0">
                <a:solidFill>
                  <a:schemeClr val="bg1"/>
                </a:solidFill>
                <a:latin typeface="Arial" panose="020B0604020202020204" pitchFamily="34" charset="0"/>
                <a:cs typeface="Arial" panose="020B0604020202020204" pitchFamily="34" charset="0"/>
              </a:rPr>
            </a:br>
            <a:endParaRPr lang="en-US" sz="4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29822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123406"/>
            <a:ext cx="11536680" cy="5821680"/>
          </a:xfrm>
        </p:spPr>
        <p:txBody>
          <a:bodyPr>
            <a:noAutofit/>
          </a:bodyPr>
          <a:lstStyle/>
          <a:p>
            <a:pPr algn="l"/>
            <a:r>
              <a:rPr lang="en-US" sz="4800" b="1" u="sng" dirty="0" smtClean="0">
                <a:solidFill>
                  <a:schemeClr val="bg1"/>
                </a:solidFill>
                <a:latin typeface="Arial" panose="020B0604020202020204" pitchFamily="34" charset="0"/>
                <a:cs typeface="Arial" panose="020B0604020202020204" pitchFamily="34" charset="0"/>
              </a:rPr>
              <a:t>COLOSSIANS </a:t>
            </a:r>
            <a:r>
              <a:rPr lang="en-US" sz="4800" b="1" u="sng" dirty="0" smtClean="0">
                <a:solidFill>
                  <a:schemeClr val="bg1"/>
                </a:solidFill>
                <a:latin typeface="Arial" panose="020B0604020202020204" pitchFamily="34" charset="0"/>
                <a:cs typeface="Arial" panose="020B0604020202020204" pitchFamily="34" charset="0"/>
              </a:rPr>
              <a:t>2:2-3</a:t>
            </a:r>
            <a:br>
              <a:rPr lang="en-US" sz="4800" b="1" u="sng" dirty="0" smtClean="0">
                <a:solidFill>
                  <a:schemeClr val="bg1"/>
                </a:solidFill>
                <a:latin typeface="Arial" panose="020B0604020202020204" pitchFamily="34" charset="0"/>
                <a:cs typeface="Arial" panose="020B0604020202020204" pitchFamily="34" charset="0"/>
              </a:rPr>
            </a:br>
            <a:r>
              <a:rPr lang="en-US" sz="4800" dirty="0" smtClean="0">
                <a:solidFill>
                  <a:schemeClr val="bg1"/>
                </a:solidFill>
                <a:latin typeface="Arial" panose="020B0604020202020204" pitchFamily="34" charset="0"/>
                <a:cs typeface="Arial" panose="020B0604020202020204" pitchFamily="34" charset="0"/>
              </a:rPr>
              <a:t/>
            </a:r>
            <a:br>
              <a:rPr lang="en-US" sz="4800" dirty="0" smtClean="0">
                <a:solidFill>
                  <a:schemeClr val="bg1"/>
                </a:solidFill>
                <a:latin typeface="Arial" panose="020B0604020202020204" pitchFamily="34" charset="0"/>
                <a:cs typeface="Arial" panose="020B0604020202020204" pitchFamily="34" charset="0"/>
              </a:rPr>
            </a:br>
            <a:r>
              <a:rPr lang="en-US" sz="4800" i="1" dirty="0">
                <a:solidFill>
                  <a:schemeClr val="bg1"/>
                </a:solidFill>
                <a:latin typeface="Arial" panose="020B0604020202020204" pitchFamily="34" charset="0"/>
                <a:cs typeface="Arial" panose="020B0604020202020204" pitchFamily="34" charset="0"/>
              </a:rPr>
              <a:t>“My goal is </a:t>
            </a:r>
            <a:r>
              <a:rPr lang="en-US" sz="4800" i="1" dirty="0" smtClean="0">
                <a:solidFill>
                  <a:srgbClr val="FFFF00"/>
                </a:solidFill>
                <a:latin typeface="Arial" panose="020B0604020202020204" pitchFamily="34" charset="0"/>
                <a:cs typeface="Arial" panose="020B0604020202020204" pitchFamily="34" charset="0"/>
              </a:rPr>
              <a:t>that</a:t>
            </a:r>
            <a:r>
              <a:rPr lang="en-US" sz="4800" i="1" dirty="0" smtClean="0">
                <a:solidFill>
                  <a:schemeClr val="bg1"/>
                </a:solidFill>
                <a:latin typeface="Arial" panose="020B0604020202020204" pitchFamily="34" charset="0"/>
                <a:cs typeface="Arial" panose="020B0604020202020204" pitchFamily="34" charset="0"/>
              </a:rPr>
              <a:t> they </a:t>
            </a:r>
            <a:r>
              <a:rPr lang="en-US" sz="4800" i="1" dirty="0">
                <a:solidFill>
                  <a:schemeClr val="bg1"/>
                </a:solidFill>
                <a:latin typeface="Arial" panose="020B0604020202020204" pitchFamily="34" charset="0"/>
                <a:cs typeface="Arial" panose="020B0604020202020204" pitchFamily="34" charset="0"/>
              </a:rPr>
              <a:t>may be encouraged in heart and united in love, so that </a:t>
            </a:r>
            <a:r>
              <a:rPr lang="en-US" sz="4800" i="1" dirty="0" smtClean="0">
                <a:solidFill>
                  <a:schemeClr val="bg1"/>
                </a:solidFill>
                <a:latin typeface="Arial" panose="020B0604020202020204" pitchFamily="34" charset="0"/>
                <a:cs typeface="Arial" panose="020B0604020202020204" pitchFamily="34" charset="0"/>
              </a:rPr>
              <a:t>they </a:t>
            </a:r>
            <a:r>
              <a:rPr lang="en-US" sz="4800" i="1" dirty="0">
                <a:solidFill>
                  <a:schemeClr val="bg1"/>
                </a:solidFill>
                <a:latin typeface="Arial" panose="020B0604020202020204" pitchFamily="34" charset="0"/>
                <a:cs typeface="Arial" panose="020B0604020202020204" pitchFamily="34" charset="0"/>
              </a:rPr>
              <a:t>may have the full riches of complete understanding, in order that </a:t>
            </a:r>
            <a:r>
              <a:rPr lang="en-US" sz="4800" i="1" dirty="0" smtClean="0">
                <a:solidFill>
                  <a:schemeClr val="bg1"/>
                </a:solidFill>
                <a:latin typeface="Arial" panose="020B0604020202020204" pitchFamily="34" charset="0"/>
                <a:cs typeface="Arial" panose="020B0604020202020204" pitchFamily="34" charset="0"/>
              </a:rPr>
              <a:t>they </a:t>
            </a:r>
            <a:r>
              <a:rPr lang="en-US" sz="4800" i="1" dirty="0">
                <a:solidFill>
                  <a:schemeClr val="bg1"/>
                </a:solidFill>
                <a:latin typeface="Arial" panose="020B0604020202020204" pitchFamily="34" charset="0"/>
                <a:cs typeface="Arial" panose="020B0604020202020204" pitchFamily="34" charset="0"/>
              </a:rPr>
              <a:t>may know the mystery of God, namely, Christ, in whom are hidden all the treasures of wisdom and knowledge.”</a:t>
            </a:r>
            <a:r>
              <a:rPr lang="en-US" sz="4800" dirty="0">
                <a:solidFill>
                  <a:schemeClr val="bg1"/>
                </a:solidFill>
                <a:latin typeface="Arial" panose="020B0604020202020204" pitchFamily="34" charset="0"/>
                <a:cs typeface="Arial" panose="020B0604020202020204" pitchFamily="34" charset="0"/>
              </a:rPr>
              <a:t/>
            </a:r>
            <a:br>
              <a:rPr lang="en-US" sz="4800" dirty="0">
                <a:solidFill>
                  <a:schemeClr val="bg1"/>
                </a:solidFill>
                <a:latin typeface="Arial" panose="020B0604020202020204" pitchFamily="34" charset="0"/>
                <a:cs typeface="Arial" panose="020B0604020202020204" pitchFamily="34" charset="0"/>
              </a:rPr>
            </a:br>
            <a:endParaRPr lang="en-US" sz="4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1944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474344" y="303497"/>
            <a:ext cx="9144000" cy="2387600"/>
          </a:xfrm>
        </p:spPr>
        <p:txBody>
          <a:bodyPr>
            <a:normAutofit fontScale="90000"/>
          </a:bodyPr>
          <a:lstStyle/>
          <a:p>
            <a:r>
              <a:rPr lang="en-US" b="1" i="1" dirty="0">
                <a:solidFill>
                  <a:schemeClr val="bg1"/>
                </a:solidFill>
              </a:rPr>
              <a:t>“What do you think should be the goal of doing church on Sundays?”</a:t>
            </a:r>
            <a:r>
              <a:rPr lang="en-US" dirty="0">
                <a:solidFill>
                  <a:schemeClr val="bg1"/>
                </a:solidFill>
              </a:rPr>
              <a:t> </a:t>
            </a:r>
            <a:endParaRPr lang="en-US" dirty="0">
              <a:solidFill>
                <a:schemeClr val="bg1"/>
              </a:solidFill>
            </a:endParaRPr>
          </a:p>
        </p:txBody>
      </p:sp>
      <p:sp>
        <p:nvSpPr>
          <p:cNvPr id="3" name="Subtitle 2"/>
          <p:cNvSpPr>
            <a:spLocks noGrp="1"/>
          </p:cNvSpPr>
          <p:nvPr>
            <p:ph type="subTitle" idx="1"/>
          </p:nvPr>
        </p:nvSpPr>
        <p:spPr>
          <a:xfrm>
            <a:off x="5663819" y="4176215"/>
            <a:ext cx="5031475" cy="2036928"/>
          </a:xfrm>
        </p:spPr>
        <p:txBody>
          <a:bodyPr>
            <a:normAutofit/>
          </a:bodyPr>
          <a:lstStyle/>
          <a:p>
            <a:r>
              <a:rPr lang="en-US" sz="4800" dirty="0" smtClean="0">
                <a:solidFill>
                  <a:schemeClr val="bg1"/>
                </a:solidFill>
              </a:rPr>
              <a:t>[Groups of 5-6]</a:t>
            </a:r>
            <a:endParaRPr lang="en-US" sz="4800" dirty="0">
              <a:solidFill>
                <a:schemeClr val="bg1"/>
              </a:solidFill>
            </a:endParaRPr>
          </a:p>
        </p:txBody>
      </p:sp>
      <p:pic>
        <p:nvPicPr>
          <p:cNvPr id="4" name="Picture 2" descr="Image result for man asking question clip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75514"/>
            <a:ext cx="4948688" cy="39824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2322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5122" name="Picture 2" descr="Image result for small thinki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712" y="1991029"/>
            <a:ext cx="6245225" cy="4996180"/>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Image result for helping elderl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75519" y="2156847"/>
            <a:ext cx="4918399" cy="3274839"/>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Image result for praying for anoth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36971" y="4412932"/>
            <a:ext cx="4855029" cy="2487701"/>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Image result for talking over lunch"/>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712" y="-49041"/>
            <a:ext cx="5139869" cy="2891177"/>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Image result for listening to someon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21676" y="-49041"/>
            <a:ext cx="4502741" cy="30018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6008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1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5126"/>
                                        </p:tgtEl>
                                        <p:attrNameLst>
                                          <p:attrName>style.visibility</p:attrName>
                                        </p:attrNameLst>
                                      </p:cBhvr>
                                      <p:to>
                                        <p:strVal val="visible"/>
                                      </p:to>
                                    </p:set>
                                    <p:animEffect transition="in" filter="fade">
                                      <p:cBhvr>
                                        <p:cTn id="11" dur="500"/>
                                        <p:tgtEl>
                                          <p:spTgt spid="5126"/>
                                        </p:tgtEl>
                                      </p:cBhvr>
                                    </p:animEffect>
                                  </p:childTnLst>
                                </p:cTn>
                              </p:par>
                              <p:par>
                                <p:cTn id="12" presetID="42" presetClass="entr" presetSubtype="0" fill="hold" nodeType="withEffect">
                                  <p:stCondLst>
                                    <p:cond delay="1000"/>
                                  </p:stCondLst>
                                  <p:childTnLst>
                                    <p:set>
                                      <p:cBhvr>
                                        <p:cTn id="13" dur="1" fill="hold">
                                          <p:stCondLst>
                                            <p:cond delay="0"/>
                                          </p:stCondLst>
                                        </p:cTn>
                                        <p:tgtEl>
                                          <p:spTgt spid="5130"/>
                                        </p:tgtEl>
                                        <p:attrNameLst>
                                          <p:attrName>style.visibility</p:attrName>
                                        </p:attrNameLst>
                                      </p:cBhvr>
                                      <p:to>
                                        <p:strVal val="visible"/>
                                      </p:to>
                                    </p:set>
                                    <p:animEffect transition="in" filter="fade">
                                      <p:cBhvr>
                                        <p:cTn id="14" dur="1000"/>
                                        <p:tgtEl>
                                          <p:spTgt spid="5130"/>
                                        </p:tgtEl>
                                      </p:cBhvr>
                                    </p:animEffect>
                                    <p:anim calcmode="lin" valueType="num">
                                      <p:cBhvr>
                                        <p:cTn id="15" dur="1000" fill="hold"/>
                                        <p:tgtEl>
                                          <p:spTgt spid="5130"/>
                                        </p:tgtEl>
                                        <p:attrNameLst>
                                          <p:attrName>ppt_x</p:attrName>
                                        </p:attrNameLst>
                                      </p:cBhvr>
                                      <p:tavLst>
                                        <p:tav tm="0">
                                          <p:val>
                                            <p:strVal val="#ppt_x"/>
                                          </p:val>
                                        </p:tav>
                                        <p:tav tm="100000">
                                          <p:val>
                                            <p:strVal val="#ppt_x"/>
                                          </p:val>
                                        </p:tav>
                                      </p:tavLst>
                                    </p:anim>
                                    <p:anim calcmode="lin" valueType="num">
                                      <p:cBhvr>
                                        <p:cTn id="16" dur="1000" fill="hold"/>
                                        <p:tgtEl>
                                          <p:spTgt spid="5130"/>
                                        </p:tgtEl>
                                        <p:attrNameLst>
                                          <p:attrName>ppt_y</p:attrName>
                                        </p:attrNameLst>
                                      </p:cBhvr>
                                      <p:tavLst>
                                        <p:tav tm="0">
                                          <p:val>
                                            <p:strVal val="#ppt_y+.1"/>
                                          </p:val>
                                        </p:tav>
                                        <p:tav tm="100000">
                                          <p:val>
                                            <p:strVal val="#ppt_y"/>
                                          </p:val>
                                        </p:tav>
                                      </p:tavLst>
                                    </p:anim>
                                  </p:childTnLst>
                                </p:cTn>
                              </p:par>
                              <p:par>
                                <p:cTn id="17" presetID="47" presetClass="entr" presetSubtype="0" fill="hold" nodeType="withEffect">
                                  <p:stCondLst>
                                    <p:cond delay="2000"/>
                                  </p:stCondLst>
                                  <p:childTnLst>
                                    <p:set>
                                      <p:cBhvr>
                                        <p:cTn id="18" dur="1" fill="hold">
                                          <p:stCondLst>
                                            <p:cond delay="0"/>
                                          </p:stCondLst>
                                        </p:cTn>
                                        <p:tgtEl>
                                          <p:spTgt spid="5124"/>
                                        </p:tgtEl>
                                        <p:attrNameLst>
                                          <p:attrName>style.visibility</p:attrName>
                                        </p:attrNameLst>
                                      </p:cBhvr>
                                      <p:to>
                                        <p:strVal val="visible"/>
                                      </p:to>
                                    </p:set>
                                    <p:animEffect transition="in" filter="fade">
                                      <p:cBhvr>
                                        <p:cTn id="19" dur="1000"/>
                                        <p:tgtEl>
                                          <p:spTgt spid="5124"/>
                                        </p:tgtEl>
                                      </p:cBhvr>
                                    </p:animEffect>
                                    <p:anim calcmode="lin" valueType="num">
                                      <p:cBhvr>
                                        <p:cTn id="20" dur="1000" fill="hold"/>
                                        <p:tgtEl>
                                          <p:spTgt spid="5124"/>
                                        </p:tgtEl>
                                        <p:attrNameLst>
                                          <p:attrName>ppt_x</p:attrName>
                                        </p:attrNameLst>
                                      </p:cBhvr>
                                      <p:tavLst>
                                        <p:tav tm="0">
                                          <p:val>
                                            <p:strVal val="#ppt_x"/>
                                          </p:val>
                                        </p:tav>
                                        <p:tav tm="100000">
                                          <p:val>
                                            <p:strVal val="#ppt_x"/>
                                          </p:val>
                                        </p:tav>
                                      </p:tavLst>
                                    </p:anim>
                                    <p:anim calcmode="lin" valueType="num">
                                      <p:cBhvr>
                                        <p:cTn id="21" dur="1000" fill="hold"/>
                                        <p:tgtEl>
                                          <p:spTgt spid="5124"/>
                                        </p:tgtEl>
                                        <p:attrNameLst>
                                          <p:attrName>ppt_y</p:attrName>
                                        </p:attrNameLst>
                                      </p:cBhvr>
                                      <p:tavLst>
                                        <p:tav tm="0">
                                          <p:val>
                                            <p:strVal val="#ppt_y-.1"/>
                                          </p:val>
                                        </p:tav>
                                        <p:tav tm="100000">
                                          <p:val>
                                            <p:strVal val="#ppt_y"/>
                                          </p:val>
                                        </p:tav>
                                      </p:tavLst>
                                    </p:anim>
                                  </p:childTnLst>
                                </p:cTn>
                              </p:par>
                              <p:par>
                                <p:cTn id="22" presetID="10" presetClass="entr" presetSubtype="0" fill="hold" nodeType="withEffect">
                                  <p:stCondLst>
                                    <p:cond delay="3000"/>
                                  </p:stCondLst>
                                  <p:childTnLst>
                                    <p:set>
                                      <p:cBhvr>
                                        <p:cTn id="23" dur="1" fill="hold">
                                          <p:stCondLst>
                                            <p:cond delay="0"/>
                                          </p:stCondLst>
                                        </p:cTn>
                                        <p:tgtEl>
                                          <p:spTgt spid="5128"/>
                                        </p:tgtEl>
                                        <p:attrNameLst>
                                          <p:attrName>style.visibility</p:attrName>
                                        </p:attrNameLst>
                                      </p:cBhvr>
                                      <p:to>
                                        <p:strVal val="visible"/>
                                      </p:to>
                                    </p:set>
                                    <p:animEffect transition="in" filter="fade">
                                      <p:cBhvr>
                                        <p:cTn id="24" dur="500"/>
                                        <p:tgtEl>
                                          <p:spTgt spid="5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6146" name="Picture 2" descr="Image result for map of colossae laodicea and hierapol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69" y="-18601"/>
            <a:ext cx="12356834" cy="7057128"/>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p:cNvSpPr/>
          <p:nvPr/>
        </p:nvSpPr>
        <p:spPr>
          <a:xfrm>
            <a:off x="4397829" y="4209143"/>
            <a:ext cx="493485" cy="740228"/>
          </a:xfrm>
          <a:prstGeom prst="ellipse">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602223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146"/>
                                        </p:tgtEl>
                                        <p:attrNameLst>
                                          <p:attrName>style.visibility</p:attrName>
                                        </p:attrNameLst>
                                      </p:cBhvr>
                                      <p:to>
                                        <p:strVal val="visible"/>
                                      </p:to>
                                    </p:set>
                                  </p:childTnLst>
                                </p:cTn>
                              </p:par>
                              <p:par>
                                <p:cTn id="7" presetID="10" presetClass="entr" presetSubtype="0" fill="hold" grpId="0" nodeType="withEffect">
                                  <p:stCondLst>
                                    <p:cond delay="1000"/>
                                  </p:stCondLst>
                                  <p:childTnLst>
                                    <p:set>
                                      <p:cBhvr>
                                        <p:cTn id="8" dur="1" fill="hold">
                                          <p:stCondLst>
                                            <p:cond delay="0"/>
                                          </p:stCondLst>
                                        </p:cTn>
                                        <p:tgtEl>
                                          <p:spTgt spid="6"/>
                                        </p:tgtEl>
                                        <p:attrNameLst>
                                          <p:attrName>style.visibility</p:attrName>
                                        </p:attrNameLst>
                                      </p:cBhvr>
                                      <p:to>
                                        <p:strVal val="visible"/>
                                      </p:to>
                                    </p:set>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 y="0"/>
            <a:ext cx="11865429" cy="1950238"/>
          </a:xfrm>
        </p:spPr>
        <p:txBody>
          <a:bodyPr/>
          <a:lstStyle/>
          <a:p>
            <a:r>
              <a:rPr lang="en-US" dirty="0" smtClean="0">
                <a:solidFill>
                  <a:schemeClr val="bg1"/>
                </a:solidFill>
              </a:rPr>
              <a:t>What are two goals do you have for God’s people in Spokane?  </a:t>
            </a:r>
            <a:endParaRPr lang="en-US" dirty="0">
              <a:solidFill>
                <a:schemeClr val="bg1"/>
              </a:solidFill>
            </a:endParaRPr>
          </a:p>
        </p:txBody>
      </p:sp>
      <p:sp>
        <p:nvSpPr>
          <p:cNvPr id="3" name="Subtitle 2"/>
          <p:cNvSpPr>
            <a:spLocks noGrp="1"/>
          </p:cNvSpPr>
          <p:nvPr>
            <p:ph type="subTitle" idx="1"/>
          </p:nvPr>
        </p:nvSpPr>
        <p:spPr/>
        <p:txBody>
          <a:bodyPr/>
          <a:lstStyle/>
          <a:p>
            <a:endParaRPr lang="en-US"/>
          </a:p>
        </p:txBody>
      </p:sp>
      <p:pic>
        <p:nvPicPr>
          <p:cNvPr id="7170" name="Picture 2" descr="Image result for Spoka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68" y="1950238"/>
            <a:ext cx="12232368" cy="77879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1463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170"/>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3504</TotalTime>
  <Words>392</Words>
  <Application>Microsoft Office PowerPoint</Application>
  <PresentationFormat>Widescreen</PresentationFormat>
  <Paragraphs>42</Paragraphs>
  <Slides>26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Bookman Old Style</vt:lpstr>
      <vt:lpstr>Calibri</vt:lpstr>
      <vt:lpstr>Calibri Light</vt:lpstr>
      <vt:lpstr>Georgia</vt:lpstr>
      <vt:lpstr>Times New Roman</vt:lpstr>
      <vt:lpstr>Office Theme</vt:lpstr>
      <vt:lpstr>PowerPoint Presentation</vt:lpstr>
      <vt:lpstr>PowerPoint Presentation</vt:lpstr>
      <vt:lpstr>PowerPoint Presentation</vt:lpstr>
      <vt:lpstr>COLOSSIANS 2:2-3  “My goal is that they may be encouraged in heart and united in love, so that they may have the full riches of complete understanding, in order that they may know the mystery of God, namely, Christ, in whom are hidden all the treasures of wisdom and knowledge.” </vt:lpstr>
      <vt:lpstr>COLOSSIANS 2:2-3  “My goal is that they may be encouraged in heart and united in love, so that they may have the full riches of complete understanding, in order that they may know the mystery of God, namely, Christ, in whom are hidden all the treasures of wisdom and knowledge.” </vt:lpstr>
      <vt:lpstr>“What do you think should be the goal of doing church on Sundays?” </vt:lpstr>
      <vt:lpstr>PowerPoint Presentation</vt:lpstr>
      <vt:lpstr>PowerPoint Presentation</vt:lpstr>
      <vt:lpstr>What are two goals do you have for God’s people in Spokane?  </vt:lpstr>
      <vt:lpstr>2 Questions to Discuss  1.) WHAT are Paul’s goals for fellow believers in Colossi?  2.) HOW does he say they can achieve those goals?  </vt:lpstr>
      <vt:lpstr>COLOSSIANS 2:2-4 2 My goal is that they may be encouraged in heart and united in love, so that they may have the full riches of complete understanding, in order that they may know the mystery of God, namely, Christ, 3 in whom are hidden all the treasures of wisdom and knowledge. 4 I tell you this so that no one may deceive you by fine-sounding arguments.</vt:lpstr>
      <vt:lpstr>2 Questions to Discuss  1.) WHAT are Paul’s goals for fellow believers in Colossi?  2.) HOW does he say they can achieve those goals?  </vt:lpstr>
      <vt:lpstr>1.) Vs. 2—“My goal is that they may be encouraged in heart….” 2.) Vs. 2— ”My goal is that they may be…united in love….” 3.)  Vs. 2—“…in order that they might know… Christ, in whom are hidden all the treasures of wisdom and knowledge.”   4.)  Vs. 4—“I tell you this so that no one may deceive you by fine-sounding arguments.”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88</cp:revision>
  <dcterms:created xsi:type="dcterms:W3CDTF">2017-07-22T03:57:01Z</dcterms:created>
  <dcterms:modified xsi:type="dcterms:W3CDTF">2017-08-20T15:47:00Z</dcterms:modified>
</cp:coreProperties>
</file>