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85" r:id="rId4"/>
    <p:sldId id="259" r:id="rId5"/>
    <p:sldId id="260" r:id="rId6"/>
    <p:sldId id="286" r:id="rId7"/>
    <p:sldId id="261" r:id="rId8"/>
    <p:sldId id="262" r:id="rId9"/>
    <p:sldId id="288" r:id="rId10"/>
    <p:sldId id="287" r:id="rId11"/>
    <p:sldId id="289" r:id="rId12"/>
    <p:sldId id="290" r:id="rId13"/>
    <p:sldId id="263" r:id="rId14"/>
    <p:sldId id="291" r:id="rId15"/>
    <p:sldId id="264" r:id="rId16"/>
    <p:sldId id="292" r:id="rId17"/>
    <p:sldId id="293" r:id="rId18"/>
    <p:sldId id="265" r:id="rId19"/>
    <p:sldId id="298" r:id="rId20"/>
    <p:sldId id="294" r:id="rId21"/>
    <p:sldId id="266" r:id="rId22"/>
    <p:sldId id="268" r:id="rId23"/>
    <p:sldId id="295" r:id="rId24"/>
    <p:sldId id="269"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p:scale>
          <a:sx n="40" d="100"/>
          <a:sy n="40" d="100"/>
        </p:scale>
        <p:origin x="177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August 23,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4632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August 23,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5533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August 23,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8871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August 23,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0050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August 23,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184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August 23,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7519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August 23,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333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August 23,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0691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August 23,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0779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August 23,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4953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August 23,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3947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Sunday, August 23,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93484793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DCDAED-C8A7-4994-A1DD-0C59D5D3972B}"/>
              </a:ext>
            </a:extLst>
          </p:cNvPr>
          <p:cNvPicPr>
            <a:picLocks noChangeAspect="1"/>
          </p:cNvPicPr>
          <p:nvPr/>
        </p:nvPicPr>
        <p:blipFill rotWithShape="1">
          <a:blip r:embed="rId2"/>
          <a:srcRect t="1454" b="11336"/>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3A7A6-D64F-4681-974E-714B551750B1}"/>
              </a:ext>
            </a:extLst>
          </p:cNvPr>
          <p:cNvSpPr>
            <a:spLocks noGrp="1"/>
          </p:cNvSpPr>
          <p:nvPr>
            <p:ph type="ctrTitle"/>
          </p:nvPr>
        </p:nvSpPr>
        <p:spPr>
          <a:xfrm>
            <a:off x="246742" y="200933"/>
            <a:ext cx="11436626" cy="4996710"/>
          </a:xfrm>
        </p:spPr>
        <p:txBody>
          <a:bodyPr anchor="b">
            <a:noAutofit/>
          </a:bodyPr>
          <a:lstStyle/>
          <a:p>
            <a:pPr marL="0" marR="0" algn="ctr">
              <a:spcBef>
                <a:spcPts val="0"/>
              </a:spcBef>
              <a:spcAft>
                <a:spcPts val="0"/>
              </a:spcAft>
            </a:pPr>
            <a:r>
              <a:rPr lang="en-US" sz="8000" b="1" dirty="0">
                <a:effectLst/>
                <a:latin typeface="Century" panose="02040604050505020304" pitchFamily="18" charset="0"/>
                <a:ea typeface="Calibri" panose="020F0502020204030204" pitchFamily="34" charset="0"/>
                <a:cs typeface="Times New Roman" panose="02020603050405020304" pitchFamily="18" charset="0"/>
              </a:rPr>
              <a:t>Our Second Marriage</a:t>
            </a:r>
            <a:br>
              <a:rPr lang="en-US" sz="8000" dirty="0">
                <a:effectLst/>
                <a:latin typeface="Century" panose="02040604050505020304" pitchFamily="18" charset="0"/>
                <a:ea typeface="Calibri" panose="020F0502020204030204" pitchFamily="34" charset="0"/>
                <a:cs typeface="Times New Roman" panose="02020603050405020304" pitchFamily="18" charset="0"/>
              </a:rPr>
            </a:br>
            <a:br>
              <a:rPr lang="en-US" sz="8000" dirty="0">
                <a:effectLst/>
                <a:latin typeface="Century" panose="02040604050505020304" pitchFamily="18" charset="0"/>
                <a:ea typeface="Calibri" panose="020F0502020204030204" pitchFamily="34" charset="0"/>
                <a:cs typeface="Times New Roman" panose="02020603050405020304" pitchFamily="18" charset="0"/>
              </a:rPr>
            </a:br>
            <a:r>
              <a:rPr lang="en-US" sz="6600" dirty="0">
                <a:effectLst/>
                <a:latin typeface="Century" panose="02040604050505020304" pitchFamily="18" charset="0"/>
                <a:ea typeface="Calibri" panose="020F0502020204030204" pitchFamily="34" charset="0"/>
                <a:cs typeface="Times New Roman" panose="02020603050405020304" pitchFamily="18" charset="0"/>
              </a:rPr>
              <a:t>Romans 7:1-6</a:t>
            </a:r>
            <a:br>
              <a:rPr lang="en-US" sz="6600" dirty="0">
                <a:effectLst/>
                <a:latin typeface="Century" panose="02040604050505020304" pitchFamily="18" charset="0"/>
                <a:ea typeface="Calibri" panose="020F0502020204030204" pitchFamily="34" charset="0"/>
                <a:cs typeface="Times New Roman" panose="02020603050405020304" pitchFamily="18" charset="0"/>
              </a:rPr>
            </a:br>
            <a:r>
              <a:rPr lang="en-US" sz="6600" dirty="0">
                <a:effectLst/>
                <a:latin typeface="Century" panose="02040604050505020304" pitchFamily="18" charset="0"/>
                <a:ea typeface="Calibri" panose="020F0502020204030204" pitchFamily="34" charset="0"/>
                <a:cs typeface="Times New Roman" panose="02020603050405020304" pitchFamily="18" charset="0"/>
              </a:rPr>
              <a:t>August 23, 2020</a:t>
            </a:r>
            <a:endParaRPr lang="en-US" sz="6600" dirty="0">
              <a:latin typeface="Century" panose="02040604050505020304" pitchFamily="18" charset="0"/>
            </a:endParaRPr>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4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p:txBody>
          <a:bodyPr/>
          <a:lstStyle/>
          <a:p>
            <a:endParaRPr lang="en-US"/>
          </a:p>
        </p:txBody>
      </p:sp>
      <p:pic>
        <p:nvPicPr>
          <p:cNvPr id="7170" name="Picture 2" descr="See the source image">
            <a:extLst>
              <a:ext uri="{FF2B5EF4-FFF2-40B4-BE49-F238E27FC236}">
                <a16:creationId xmlns:a16="http://schemas.microsoft.com/office/drawing/2014/main" id="{6AD73E32-61D0-427F-AA1A-A8F0E16C6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268" y="503449"/>
            <a:ext cx="9018896" cy="602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p:txBody>
          <a:bodyPr/>
          <a:lstStyle/>
          <a:p>
            <a:endParaRPr lang="en-US"/>
          </a:p>
        </p:txBody>
      </p:sp>
      <p:pic>
        <p:nvPicPr>
          <p:cNvPr id="9218" name="Picture 2" descr="See the source image">
            <a:extLst>
              <a:ext uri="{FF2B5EF4-FFF2-40B4-BE49-F238E27FC236}">
                <a16:creationId xmlns:a16="http://schemas.microsoft.com/office/drawing/2014/main" id="{B193B97E-4D91-48B8-A6E8-41E0AA67B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p:txBody>
          <a:bodyPr/>
          <a:lstStyle/>
          <a:p>
            <a:endParaRPr lang="en-US"/>
          </a:p>
        </p:txBody>
      </p:sp>
      <p:pic>
        <p:nvPicPr>
          <p:cNvPr id="10242" name="Picture 2" descr="See the source image">
            <a:extLst>
              <a:ext uri="{FF2B5EF4-FFF2-40B4-BE49-F238E27FC236}">
                <a16:creationId xmlns:a16="http://schemas.microsoft.com/office/drawing/2014/main" id="{98BB8586-B39E-4F70-920E-63B158EF0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77751"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65043" y="225288"/>
            <a:ext cx="11555896" cy="6135756"/>
          </a:xfrm>
        </p:spPr>
        <p:txBody>
          <a:bodyPr>
            <a:normAutofit fontScale="90000"/>
          </a:bodyPr>
          <a:lstStyle/>
          <a:p>
            <a:r>
              <a:rPr lang="en-US" b="1" u="sng" dirty="0">
                <a:latin typeface="Arial" panose="020B0604020202020204" pitchFamily="34" charset="0"/>
                <a:cs typeface="Arial" panose="020B0604020202020204" pitchFamily="34" charset="0"/>
              </a:rPr>
              <a:t>ROMANS 7:1</a:t>
            </a:r>
            <a:br>
              <a:rPr lang="en-US"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Or do you not know, brothers—for I am speaking to those who know the law—that the law is binding on a person only as long as he lives?</a:t>
            </a:r>
            <a:endParaRPr lang="en-US" sz="4400" b="1" u="sng"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94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p:txBody>
          <a:bodyPr/>
          <a:lstStyle/>
          <a:p>
            <a:endParaRPr lang="en-US"/>
          </a:p>
        </p:txBody>
      </p:sp>
      <p:pic>
        <p:nvPicPr>
          <p:cNvPr id="11266" name="Picture 2" descr="See the source image">
            <a:extLst>
              <a:ext uri="{FF2B5EF4-FFF2-40B4-BE49-F238E27FC236}">
                <a16:creationId xmlns:a16="http://schemas.microsoft.com/office/drawing/2014/main" id="{D524A186-629B-44E0-B52A-EFE16DC73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2" cy="713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25288" y="225288"/>
            <a:ext cx="11820938" cy="6135756"/>
          </a:xfrm>
        </p:spPr>
        <p:txBody>
          <a:bodyPr>
            <a:noAutofit/>
          </a:bodyPr>
          <a:lstStyle/>
          <a:p>
            <a:r>
              <a:rPr lang="en-US" sz="4400" b="1" u="sng" dirty="0">
                <a:latin typeface="Arial" panose="020B0604020202020204" pitchFamily="34" charset="0"/>
                <a:cs typeface="Arial" panose="020B0604020202020204" pitchFamily="34" charset="0"/>
              </a:rPr>
              <a:t>ROMANS 7:2-3</a:t>
            </a:r>
            <a:br>
              <a:rPr lang="en-US" sz="4400" dirty="0">
                <a:latin typeface="Arial" panose="020B0604020202020204" pitchFamily="34" charset="0"/>
                <a:cs typeface="Arial" panose="020B0604020202020204" pitchFamily="34" charset="0"/>
              </a:rPr>
            </a:br>
            <a:r>
              <a:rPr lang="en-US" sz="4400" b="1" i="1" dirty="0">
                <a:latin typeface="Arial" panose="020B0604020202020204" pitchFamily="34" charset="0"/>
                <a:cs typeface="Arial" panose="020B0604020202020204" pitchFamily="34" charset="0"/>
              </a:rPr>
              <a:t> </a:t>
            </a:r>
            <a:r>
              <a:rPr lang="en-US" sz="4400" b="1" i="1" baseline="30000" dirty="0">
                <a:latin typeface="Arial" panose="020B0604020202020204" pitchFamily="34" charset="0"/>
                <a:cs typeface="Arial" panose="020B0604020202020204" pitchFamily="34" charset="0"/>
              </a:rPr>
              <a:t>2 </a:t>
            </a:r>
            <a:r>
              <a:rPr lang="en-US" sz="4400" b="1" i="1" dirty="0">
                <a:latin typeface="Arial" panose="020B0604020202020204" pitchFamily="34" charset="0"/>
                <a:cs typeface="Arial" panose="020B0604020202020204" pitchFamily="34" charset="0"/>
              </a:rPr>
              <a:t>For a married woman is bound by law to her husband while he lives, but if her husband dies she is released from the law of marriage. </a:t>
            </a:r>
            <a:r>
              <a:rPr lang="en-US" sz="4400" b="1" i="1" baseline="30000" dirty="0">
                <a:latin typeface="Arial" panose="020B0604020202020204" pitchFamily="34" charset="0"/>
                <a:cs typeface="Arial" panose="020B0604020202020204" pitchFamily="34" charset="0"/>
              </a:rPr>
              <a:t>3 </a:t>
            </a:r>
            <a:r>
              <a:rPr lang="en-US" sz="4400" b="1" i="1" dirty="0">
                <a:latin typeface="Arial" panose="020B0604020202020204" pitchFamily="34" charset="0"/>
                <a:cs typeface="Arial" panose="020B0604020202020204" pitchFamily="34" charset="0"/>
              </a:rPr>
              <a:t>Accordingly, she will be called an adulteress if she lives with another man while her husband is alive. But if her husband dies, she is free from that law, and if she marries another man she is not an adulteress.</a:t>
            </a: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9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25288" y="225288"/>
            <a:ext cx="11701669" cy="6135756"/>
          </a:xfrm>
        </p:spPr>
        <p:txBody>
          <a:bodyPr>
            <a:noAutofit/>
          </a:bodyPr>
          <a:lstStyle/>
          <a:p>
            <a:r>
              <a:rPr lang="en-US" sz="4800" b="1" u="sng" dirty="0">
                <a:latin typeface="Arial" panose="020B0604020202020204" pitchFamily="34" charset="0"/>
                <a:cs typeface="Arial" panose="020B0604020202020204" pitchFamily="34" charset="0"/>
              </a:rPr>
              <a:t>ROMANS 7:4</a:t>
            </a:r>
            <a:br>
              <a:rPr lang="en-US" sz="4800" dirty="0">
                <a:latin typeface="Arial" panose="020B0604020202020204" pitchFamily="34" charset="0"/>
                <a:cs typeface="Arial" panose="020B0604020202020204" pitchFamily="34" charset="0"/>
              </a:rPr>
            </a:br>
            <a:r>
              <a:rPr lang="en-US" sz="4800" b="1" i="1" baseline="30000" dirty="0">
                <a:latin typeface="Arial" panose="020B0604020202020204" pitchFamily="34" charset="0"/>
                <a:cs typeface="Arial" panose="020B0604020202020204" pitchFamily="34" charset="0"/>
              </a:rPr>
              <a:t>4 </a:t>
            </a:r>
            <a:r>
              <a:rPr lang="en-US" sz="4800" b="1" i="1" dirty="0">
                <a:latin typeface="Arial" panose="020B0604020202020204" pitchFamily="34" charset="0"/>
                <a:cs typeface="Arial" panose="020B0604020202020204" pitchFamily="34" charset="0"/>
              </a:rPr>
              <a:t>Likewise, my brothers, you also have died to the law through the body of Christ, so that you may belong to another, to him who has been raised from the dead, in order that we may bear fruit for God.</a:t>
            </a:r>
            <a:endParaRPr lang="en-US" sz="4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8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25288" y="225288"/>
            <a:ext cx="11701669" cy="6135756"/>
          </a:xfrm>
        </p:spPr>
        <p:txBody>
          <a:bodyPr>
            <a:noAutofit/>
          </a:bodyPr>
          <a:lstStyle/>
          <a:p>
            <a:r>
              <a:rPr lang="en-US" sz="4800" b="1" u="sng" dirty="0">
                <a:latin typeface="Arial" panose="020B0604020202020204" pitchFamily="34" charset="0"/>
                <a:cs typeface="Arial" panose="020B0604020202020204" pitchFamily="34" charset="0"/>
              </a:rPr>
              <a:t>ROMANS 7:4</a:t>
            </a:r>
            <a:br>
              <a:rPr lang="en-US" sz="4800" dirty="0">
                <a:latin typeface="Arial" panose="020B0604020202020204" pitchFamily="34" charset="0"/>
                <a:cs typeface="Arial" panose="020B0604020202020204" pitchFamily="34" charset="0"/>
              </a:rPr>
            </a:br>
            <a:r>
              <a:rPr lang="en-US" sz="4800" b="1" i="1" baseline="30000" dirty="0">
                <a:latin typeface="Arial" panose="020B0604020202020204" pitchFamily="34" charset="0"/>
                <a:cs typeface="Arial" panose="020B0604020202020204" pitchFamily="34" charset="0"/>
              </a:rPr>
              <a:t>4 </a:t>
            </a:r>
            <a:r>
              <a:rPr lang="en-US" sz="4800" b="1" i="1" dirty="0">
                <a:latin typeface="Arial" panose="020B0604020202020204" pitchFamily="34" charset="0"/>
                <a:cs typeface="Arial" panose="020B0604020202020204" pitchFamily="34" charset="0"/>
              </a:rPr>
              <a:t>Likewise, my brothers, you also have died to the law through the body of Christ, so that you may </a:t>
            </a:r>
            <a:r>
              <a:rPr lang="en-US" sz="4800" b="1" i="1" u="sng" dirty="0">
                <a:latin typeface="Arial" panose="020B0604020202020204" pitchFamily="34" charset="0"/>
                <a:cs typeface="Arial" panose="020B0604020202020204" pitchFamily="34" charset="0"/>
              </a:rPr>
              <a:t>belong to another,</a:t>
            </a:r>
            <a:r>
              <a:rPr lang="en-US" sz="4800" b="1" i="1" dirty="0">
                <a:latin typeface="Arial" panose="020B0604020202020204" pitchFamily="34" charset="0"/>
                <a:cs typeface="Arial" panose="020B0604020202020204" pitchFamily="34" charset="0"/>
              </a:rPr>
              <a:t> to him who has been raised from the dead, in order that we may bear fruit for God.</a:t>
            </a:r>
            <a:endParaRPr lang="en-US" sz="4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5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7CC74A-E35C-4118-98C5-C2051531A46A}"/>
              </a:ext>
            </a:extLst>
          </p:cNvPr>
          <p:cNvSpPr>
            <a:spLocks noGrp="1"/>
          </p:cNvSpPr>
          <p:nvPr>
            <p:ph type="ctrTitle"/>
          </p:nvPr>
        </p:nvSpPr>
        <p:spPr/>
        <p:txBody>
          <a:bodyPr/>
          <a:lstStyle/>
          <a:p>
            <a:endParaRPr lang="en-US"/>
          </a:p>
        </p:txBody>
      </p:sp>
      <p:pic>
        <p:nvPicPr>
          <p:cNvPr id="12290" name="Picture 2" descr="See the source image">
            <a:extLst>
              <a:ext uri="{FF2B5EF4-FFF2-40B4-BE49-F238E27FC236}">
                <a16:creationId xmlns:a16="http://schemas.microsoft.com/office/drawing/2014/main" id="{38259CCC-7396-4D4F-BFCB-E669E05A8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590" y="369899"/>
            <a:ext cx="9430820" cy="628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25288" y="225288"/>
            <a:ext cx="11701669" cy="6135756"/>
          </a:xfrm>
        </p:spPr>
        <p:txBody>
          <a:bodyPr>
            <a:noAutofit/>
          </a:bodyPr>
          <a:lstStyle/>
          <a:p>
            <a:r>
              <a:rPr lang="en-US" sz="4800" b="1" u="sng" dirty="0">
                <a:latin typeface="Arial" panose="020B0604020202020204" pitchFamily="34" charset="0"/>
                <a:cs typeface="Arial" panose="020B0604020202020204" pitchFamily="34" charset="0"/>
              </a:rPr>
              <a:t>ROMANS 7:4</a:t>
            </a:r>
            <a:br>
              <a:rPr lang="en-US" sz="4800" dirty="0">
                <a:latin typeface="Arial" panose="020B0604020202020204" pitchFamily="34" charset="0"/>
                <a:cs typeface="Arial" panose="020B0604020202020204" pitchFamily="34" charset="0"/>
              </a:rPr>
            </a:br>
            <a:r>
              <a:rPr lang="en-US" sz="4800" b="1" i="1" baseline="30000" dirty="0">
                <a:latin typeface="Arial" panose="020B0604020202020204" pitchFamily="34" charset="0"/>
                <a:cs typeface="Arial" panose="020B0604020202020204" pitchFamily="34" charset="0"/>
              </a:rPr>
              <a:t>4 </a:t>
            </a:r>
            <a:r>
              <a:rPr lang="en-US" sz="4800" b="1" i="1" dirty="0">
                <a:latin typeface="Arial" panose="020B0604020202020204" pitchFamily="34" charset="0"/>
                <a:cs typeface="Arial" panose="020B0604020202020204" pitchFamily="34" charset="0"/>
              </a:rPr>
              <a:t>Likewise, my brothers, you also have died to the law through the body of Christ, so that you may </a:t>
            </a:r>
            <a:r>
              <a:rPr lang="en-US" sz="4800" b="1" i="1" u="sng" dirty="0">
                <a:latin typeface="Arial" panose="020B0604020202020204" pitchFamily="34" charset="0"/>
                <a:cs typeface="Arial" panose="020B0604020202020204" pitchFamily="34" charset="0"/>
              </a:rPr>
              <a:t>belong to another,</a:t>
            </a:r>
            <a:r>
              <a:rPr lang="en-US" sz="4800" b="1" i="1" dirty="0">
                <a:latin typeface="Arial" panose="020B0604020202020204" pitchFamily="34" charset="0"/>
                <a:cs typeface="Arial" panose="020B0604020202020204" pitchFamily="34" charset="0"/>
              </a:rPr>
              <a:t> to him who has been raised from the dead, in order that we may bear fruit for God.</a:t>
            </a:r>
            <a:endParaRPr lang="en-US" sz="4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4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A246A8A1-A237-43E2-9C01-55F8D384A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D3A7A6-D64F-4681-974E-714B551750B1}"/>
              </a:ext>
            </a:extLst>
          </p:cNvPr>
          <p:cNvSpPr>
            <a:spLocks noGrp="1"/>
          </p:cNvSpPr>
          <p:nvPr>
            <p:ph type="ctrTitle"/>
          </p:nvPr>
        </p:nvSpPr>
        <p:spPr>
          <a:xfrm>
            <a:off x="755375" y="1092614"/>
            <a:ext cx="11436626" cy="3982969"/>
          </a:xfrm>
        </p:spPr>
        <p:txBody>
          <a:bodyPr anchor="b">
            <a:noAutofit/>
          </a:bodyPr>
          <a:lstStyle/>
          <a:p>
            <a:pPr>
              <a:spcBef>
                <a:spcPts val="0"/>
              </a:spcBef>
            </a:pP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Marriage…</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&gt;binding or liberating?</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&gt;limiting or freeing?</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&gt;confining or expansive?</a:t>
            </a:r>
            <a:endParaRPr lang="en-US" sz="6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See the source image">
            <a:extLst>
              <a:ext uri="{FF2B5EF4-FFF2-40B4-BE49-F238E27FC236}">
                <a16:creationId xmlns:a16="http://schemas.microsoft.com/office/drawing/2014/main" id="{98BB8586-B39E-4F70-920E-63B158EF0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277751" cy="95530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a:xfrm>
            <a:off x="1743869" y="1821881"/>
            <a:ext cx="8281987" cy="2954655"/>
          </a:xfrm>
        </p:spPr>
        <p:txBody>
          <a:bodyPr/>
          <a:lstStyle/>
          <a:p>
            <a:pPr algn="ctr"/>
            <a:r>
              <a:rPr lang="en-US" dirty="0">
                <a:latin typeface="Arial" panose="020B0604020202020204" pitchFamily="34" charset="0"/>
                <a:cs typeface="Arial" panose="020B0604020202020204" pitchFamily="34" charset="0"/>
              </a:rPr>
              <a:t>What part of the O.T. Law are Christians obliged to keep?  </a:t>
            </a:r>
          </a:p>
        </p:txBody>
      </p:sp>
    </p:spTree>
    <p:extLst>
      <p:ext uri="{BB962C8B-B14F-4D97-AF65-F5344CB8AC3E}">
        <p14:creationId xmlns:p14="http://schemas.microsoft.com/office/powerpoint/2010/main" val="2422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734AEEC-3467-4D77-A770-F942095A2D33}"/>
              </a:ext>
            </a:extLst>
          </p:cNvPr>
          <p:cNvSpPr>
            <a:spLocks noGrp="1"/>
          </p:cNvSpPr>
          <p:nvPr>
            <p:ph type="ctrTitle"/>
          </p:nvPr>
        </p:nvSpPr>
        <p:spPr/>
        <p:txBody>
          <a:bodyPr/>
          <a:lstStyle/>
          <a:p>
            <a:endParaRPr lang="en-US"/>
          </a:p>
        </p:txBody>
      </p:sp>
      <p:pic>
        <p:nvPicPr>
          <p:cNvPr id="13314" name="Picture 2" descr="See the source image">
            <a:extLst>
              <a:ext uri="{FF2B5EF4-FFF2-40B4-BE49-F238E27FC236}">
                <a16:creationId xmlns:a16="http://schemas.microsoft.com/office/drawing/2014/main" id="{A2D15571-5831-4C76-9584-08F64500F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5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317C24-0B7D-4CE7-9B1E-95911F6724DE}"/>
              </a:ext>
            </a:extLst>
          </p:cNvPr>
          <p:cNvSpPr>
            <a:spLocks noGrp="1"/>
          </p:cNvSpPr>
          <p:nvPr>
            <p:ph type="ctrTitle"/>
          </p:nvPr>
        </p:nvSpPr>
        <p:spPr/>
        <p:txBody>
          <a:bodyPr/>
          <a:lstStyle/>
          <a:p>
            <a:endParaRPr lang="en-US"/>
          </a:p>
        </p:txBody>
      </p:sp>
      <p:pic>
        <p:nvPicPr>
          <p:cNvPr id="14338" name="Picture 2" descr="See the source image">
            <a:extLst>
              <a:ext uri="{FF2B5EF4-FFF2-40B4-BE49-F238E27FC236}">
                <a16:creationId xmlns:a16="http://schemas.microsoft.com/office/drawing/2014/main" id="{221E8F24-C657-44E4-B295-7EDE6341F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20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See the source image">
            <a:extLst>
              <a:ext uri="{FF2B5EF4-FFF2-40B4-BE49-F238E27FC236}">
                <a16:creationId xmlns:a16="http://schemas.microsoft.com/office/drawing/2014/main" id="{18418691-FE38-45C0-B93E-C2E42DF12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12192001" cy="75604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B317C24-0B7D-4CE7-9B1E-95911F6724DE}"/>
              </a:ext>
            </a:extLst>
          </p:cNvPr>
          <p:cNvSpPr>
            <a:spLocks noGrp="1"/>
          </p:cNvSpPr>
          <p:nvPr>
            <p:ph type="ctrTitle"/>
          </p:nvPr>
        </p:nvSpPr>
        <p:spPr>
          <a:xfrm>
            <a:off x="1626602" y="782896"/>
            <a:ext cx="8281987" cy="2954655"/>
          </a:xfrm>
        </p:spPr>
        <p:txBody>
          <a:bodyPr/>
          <a:lstStyle/>
          <a:p>
            <a:r>
              <a:rPr lang="en-US" dirty="0">
                <a:latin typeface="Arial" panose="020B0604020202020204" pitchFamily="34" charset="0"/>
                <a:cs typeface="Arial" panose="020B0604020202020204" pitchFamily="34" charset="0"/>
              </a:rPr>
              <a:t>John 13:34-35</a:t>
            </a:r>
          </a:p>
        </p:txBody>
      </p:sp>
    </p:spTree>
    <p:extLst>
      <p:ext uri="{BB962C8B-B14F-4D97-AF65-F5344CB8AC3E}">
        <p14:creationId xmlns:p14="http://schemas.microsoft.com/office/powerpoint/2010/main" val="4638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65043" y="225288"/>
            <a:ext cx="11555896" cy="6135756"/>
          </a:xfrm>
        </p:spPr>
        <p:txBody>
          <a:bodyPr>
            <a:noAutofit/>
          </a:bodyPr>
          <a:lstStyle/>
          <a:p>
            <a:r>
              <a:rPr lang="en-US" sz="4400" b="1" u="sng" dirty="0">
                <a:latin typeface="Arial" panose="020B0604020202020204" pitchFamily="34" charset="0"/>
                <a:cs typeface="Arial" panose="020B0604020202020204" pitchFamily="34" charset="0"/>
              </a:rPr>
              <a:t>Ephesians 3</a:t>
            </a:r>
            <a:br>
              <a:rPr lang="en-US" sz="4400" dirty="0">
                <a:latin typeface="Arial" panose="020B0604020202020204" pitchFamily="34" charset="0"/>
                <a:cs typeface="Arial" panose="020B0604020202020204" pitchFamily="34" charset="0"/>
              </a:rPr>
            </a:br>
            <a:r>
              <a:rPr lang="en-US" sz="4400" b="1" i="1" baseline="30000" dirty="0">
                <a:latin typeface="Arial" panose="020B0604020202020204" pitchFamily="34" charset="0"/>
                <a:cs typeface="Arial" panose="020B0604020202020204" pitchFamily="34" charset="0"/>
              </a:rPr>
              <a:t>17 </a:t>
            </a:r>
            <a:r>
              <a:rPr lang="en-US" sz="4400" b="1" i="1" dirty="0">
                <a:latin typeface="Arial" panose="020B0604020202020204" pitchFamily="34" charset="0"/>
                <a:cs typeface="Arial" panose="020B0604020202020204" pitchFamily="34" charset="0"/>
              </a:rPr>
              <a:t>…that Christ may dwell in your hearts through faith—that you, being </a:t>
            </a:r>
            <a:r>
              <a:rPr lang="en-US" sz="4400" b="1" i="1" u="sng" dirty="0">
                <a:latin typeface="Arial" panose="020B0604020202020204" pitchFamily="34" charset="0"/>
                <a:cs typeface="Arial" panose="020B0604020202020204" pitchFamily="34" charset="0"/>
              </a:rPr>
              <a:t>rooted and grounded in love</a:t>
            </a:r>
            <a:r>
              <a:rPr lang="en-US" sz="4400" b="1" i="1" dirty="0">
                <a:latin typeface="Arial" panose="020B0604020202020204" pitchFamily="34" charset="0"/>
                <a:cs typeface="Arial" panose="020B0604020202020204" pitchFamily="34" charset="0"/>
              </a:rPr>
              <a:t>, </a:t>
            </a:r>
            <a:r>
              <a:rPr lang="en-US" sz="4400" b="1" i="1" baseline="30000" dirty="0">
                <a:latin typeface="Arial" panose="020B0604020202020204" pitchFamily="34" charset="0"/>
                <a:cs typeface="Arial" panose="020B0604020202020204" pitchFamily="34" charset="0"/>
              </a:rPr>
              <a:t>18 </a:t>
            </a:r>
            <a:r>
              <a:rPr lang="en-US" sz="4400" b="1" i="1" dirty="0">
                <a:latin typeface="Arial" panose="020B0604020202020204" pitchFamily="34" charset="0"/>
                <a:cs typeface="Arial" panose="020B0604020202020204" pitchFamily="34" charset="0"/>
              </a:rPr>
              <a:t>may have strength to comprehend with all the saints what is </a:t>
            </a:r>
            <a:r>
              <a:rPr lang="en-US" sz="4400" b="1" i="1" u="sng" dirty="0">
                <a:latin typeface="Arial" panose="020B0604020202020204" pitchFamily="34" charset="0"/>
                <a:cs typeface="Arial" panose="020B0604020202020204" pitchFamily="34" charset="0"/>
              </a:rPr>
              <a:t>the breadth and length and height and depth,</a:t>
            </a:r>
            <a:r>
              <a:rPr lang="en-US" sz="4400" b="1" i="1" u="sng" baseline="30000" dirty="0">
                <a:latin typeface="Arial" panose="020B0604020202020204" pitchFamily="34" charset="0"/>
                <a:cs typeface="Arial" panose="020B0604020202020204" pitchFamily="34" charset="0"/>
              </a:rPr>
              <a:t> 19 </a:t>
            </a:r>
            <a:r>
              <a:rPr lang="en-US" sz="4400" b="1" i="1" u="sng" dirty="0">
                <a:latin typeface="Arial" panose="020B0604020202020204" pitchFamily="34" charset="0"/>
                <a:cs typeface="Arial" panose="020B0604020202020204" pitchFamily="34" charset="0"/>
              </a:rPr>
              <a:t>and to know the love of Christ</a:t>
            </a:r>
            <a:r>
              <a:rPr lang="en-US" sz="4400" b="1" i="1" dirty="0">
                <a:latin typeface="Arial" panose="020B0604020202020204" pitchFamily="34" charset="0"/>
                <a:cs typeface="Arial" panose="020B0604020202020204" pitchFamily="34" charset="0"/>
              </a:rPr>
              <a:t> that surpasses knowledge, that you may be filled with all the fullness of God.</a:t>
            </a:r>
            <a:br>
              <a:rPr lang="en-US" sz="4400" dirty="0">
                <a:latin typeface="Arial" panose="020B0604020202020204" pitchFamily="34" charset="0"/>
                <a:cs typeface="Arial" panose="020B0604020202020204" pitchFamily="34" charset="0"/>
              </a:rPr>
            </a:br>
            <a:endParaRPr lang="en-US" sz="4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51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65043" y="225288"/>
            <a:ext cx="11555896" cy="6135756"/>
          </a:xfrm>
        </p:spPr>
        <p:txBody>
          <a:bodyPr>
            <a:noAutofit/>
          </a:bodyPr>
          <a:lstStyle/>
          <a:p>
            <a:r>
              <a:rPr lang="en-US" sz="4800" b="1" u="sng" dirty="0">
                <a:latin typeface="Arial" panose="020B0604020202020204" pitchFamily="34" charset="0"/>
                <a:cs typeface="Arial" panose="020B0604020202020204" pitchFamily="34" charset="0"/>
              </a:rPr>
              <a:t>Romans 7</a:t>
            </a:r>
            <a:br>
              <a:rPr lang="en-US" sz="4800" dirty="0">
                <a:latin typeface="Arial" panose="020B0604020202020204" pitchFamily="34" charset="0"/>
                <a:cs typeface="Arial" panose="020B0604020202020204" pitchFamily="34" charset="0"/>
              </a:rPr>
            </a:br>
            <a:r>
              <a:rPr lang="en-US" sz="4800" b="1" i="1" baseline="30000" dirty="0">
                <a:latin typeface="Arial" panose="020B0604020202020204" pitchFamily="34" charset="0"/>
                <a:cs typeface="Arial" panose="020B0604020202020204" pitchFamily="34" charset="0"/>
              </a:rPr>
              <a:t>5 </a:t>
            </a:r>
            <a:r>
              <a:rPr lang="en-US" sz="4800" b="1" i="1" dirty="0">
                <a:latin typeface="Arial" panose="020B0604020202020204" pitchFamily="34" charset="0"/>
                <a:cs typeface="Arial" panose="020B0604020202020204" pitchFamily="34" charset="0"/>
              </a:rPr>
              <a:t>For while we were living in the flesh, our sinful passions, aroused by the law, were at work in our members to bear fruit for death.</a:t>
            </a:r>
            <a:endParaRPr lang="en-US" sz="4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9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265043" y="225288"/>
            <a:ext cx="11555896" cy="6135756"/>
          </a:xfrm>
        </p:spPr>
        <p:txBody>
          <a:bodyPr>
            <a:noAutofit/>
          </a:bodyPr>
          <a:lstStyle/>
          <a:p>
            <a:r>
              <a:rPr lang="en-US" sz="4800" b="1" u="sng" dirty="0">
                <a:latin typeface="Arial" panose="020B0604020202020204" pitchFamily="34" charset="0"/>
                <a:cs typeface="Arial" panose="020B0604020202020204" pitchFamily="34" charset="0"/>
              </a:rPr>
              <a:t>Romans 7</a:t>
            </a:r>
            <a:br>
              <a:rPr lang="en-US" sz="4800" dirty="0">
                <a:latin typeface="Arial" panose="020B0604020202020204" pitchFamily="34" charset="0"/>
                <a:cs typeface="Arial" panose="020B0604020202020204" pitchFamily="34" charset="0"/>
              </a:rPr>
            </a:br>
            <a:r>
              <a:rPr lang="en-US" sz="4800" b="1" i="1" dirty="0">
                <a:latin typeface="Arial" panose="020B0604020202020204" pitchFamily="34" charset="0"/>
                <a:cs typeface="Arial" panose="020B0604020202020204" pitchFamily="34" charset="0"/>
              </a:rPr>
              <a:t> </a:t>
            </a:r>
            <a:r>
              <a:rPr lang="en-US" sz="4800" b="1" i="1" baseline="30000" dirty="0">
                <a:latin typeface="Arial" panose="020B0604020202020204" pitchFamily="34" charset="0"/>
                <a:cs typeface="Arial" panose="020B0604020202020204" pitchFamily="34" charset="0"/>
              </a:rPr>
              <a:t>6 </a:t>
            </a:r>
            <a:r>
              <a:rPr lang="en-US" sz="4800" b="1" i="1" dirty="0">
                <a:latin typeface="Arial" panose="020B0604020202020204" pitchFamily="34" charset="0"/>
                <a:cs typeface="Arial" panose="020B0604020202020204" pitchFamily="34" charset="0"/>
              </a:rPr>
              <a:t>But now we are released from the law, having died to that which held us captive, so that we serve in the new way of the Spirit and not in the old way of the written code.</a:t>
            </a:r>
            <a:endParaRPr lang="en-US" sz="4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2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CED137FF-FEEF-48AF-BFD7-FEAC26DBF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D3A7A6-D64F-4681-974E-714B551750B1}"/>
              </a:ext>
            </a:extLst>
          </p:cNvPr>
          <p:cNvSpPr>
            <a:spLocks noGrp="1"/>
          </p:cNvSpPr>
          <p:nvPr>
            <p:ph type="ctrTitle"/>
          </p:nvPr>
        </p:nvSpPr>
        <p:spPr>
          <a:xfrm>
            <a:off x="596349" y="350493"/>
            <a:ext cx="11436626" cy="3982969"/>
          </a:xfrm>
        </p:spPr>
        <p:txBody>
          <a:bodyPr anchor="b">
            <a:noAutofit/>
          </a:bodyPr>
          <a:lstStyle/>
          <a:p>
            <a:pPr>
              <a:spcBef>
                <a:spcPts val="0"/>
              </a:spcBef>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your spiritual experience…</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&gt;binding or liberating?</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&gt;limiting or freeing?</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&gt;confining or expansive?</a:t>
            </a:r>
            <a:endParaRPr lang="en-US"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4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See the source image">
            <a:extLst>
              <a:ext uri="{FF2B5EF4-FFF2-40B4-BE49-F238E27FC236}">
                <a16:creationId xmlns:a16="http://schemas.microsoft.com/office/drawing/2014/main" id="{39A4FD0B-CA19-443D-B17A-E2D525798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92765" y="-2"/>
            <a:ext cx="12006470" cy="1804956"/>
          </a:xfrm>
        </p:spPr>
        <p:txBody>
          <a:bodyPr>
            <a:noAutofit/>
          </a:bodyPr>
          <a:lstStyle/>
          <a:p>
            <a:r>
              <a:rPr lang="en-US" sz="8800" dirty="0">
                <a:latin typeface="Arial" panose="020B0604020202020204" pitchFamily="34" charset="0"/>
                <a:cs typeface="Arial" panose="020B0604020202020204" pitchFamily="34" charset="0"/>
              </a:rPr>
              <a:t>Our relationship to sin…</a:t>
            </a:r>
          </a:p>
        </p:txBody>
      </p:sp>
    </p:spTree>
    <p:extLst>
      <p:ext uri="{BB962C8B-B14F-4D97-AF65-F5344CB8AC3E}">
        <p14:creationId xmlns:p14="http://schemas.microsoft.com/office/powerpoint/2010/main" val="155438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C741512-FA87-4A49-80E5-FD3775F989F2}"/>
              </a:ext>
            </a:extLst>
          </p:cNvPr>
          <p:cNvSpPr>
            <a:spLocks noGrp="1"/>
          </p:cNvSpPr>
          <p:nvPr>
            <p:ph type="ctrTitle"/>
          </p:nvPr>
        </p:nvSpPr>
        <p:spPr/>
        <p:txBody>
          <a:bodyPr/>
          <a:lstStyle/>
          <a:p>
            <a:endParaRPr lang="en-US"/>
          </a:p>
        </p:txBody>
      </p:sp>
      <p:pic>
        <p:nvPicPr>
          <p:cNvPr id="4098" name="Picture 2" descr="See the source image">
            <a:extLst>
              <a:ext uri="{FF2B5EF4-FFF2-40B4-BE49-F238E27FC236}">
                <a16:creationId xmlns:a16="http://schemas.microsoft.com/office/drawing/2014/main" id="{6469749D-A48C-4812-89C1-5729AC45D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438399"/>
            <a:ext cx="59055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9F55F429-6700-42D5-BEA1-372779ECD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6568"/>
            <a:ext cx="6286501"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See the source image">
            <a:extLst>
              <a:ext uri="{FF2B5EF4-FFF2-40B4-BE49-F238E27FC236}">
                <a16:creationId xmlns:a16="http://schemas.microsoft.com/office/drawing/2014/main" id="{39A4FD0B-CA19-443D-B17A-E2D525798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0EF44EF-28BE-425C-9F41-08EFC5B0221E}"/>
              </a:ext>
            </a:extLst>
          </p:cNvPr>
          <p:cNvSpPr>
            <a:spLocks noGrp="1"/>
          </p:cNvSpPr>
          <p:nvPr>
            <p:ph type="ctrTitle"/>
          </p:nvPr>
        </p:nvSpPr>
        <p:spPr>
          <a:xfrm>
            <a:off x="92765" y="-2"/>
            <a:ext cx="12006470" cy="1804956"/>
          </a:xfrm>
        </p:spPr>
        <p:txBody>
          <a:bodyPr>
            <a:noAutofit/>
          </a:bodyPr>
          <a:lstStyle/>
          <a:p>
            <a:r>
              <a:rPr lang="en-US" sz="8800" dirty="0">
                <a:latin typeface="Arial" panose="020B0604020202020204" pitchFamily="34" charset="0"/>
                <a:cs typeface="Arial" panose="020B0604020202020204" pitchFamily="34" charset="0"/>
              </a:rPr>
              <a:t>Our relationship to LAW</a:t>
            </a:r>
          </a:p>
        </p:txBody>
      </p:sp>
      <p:sp>
        <p:nvSpPr>
          <p:cNvPr id="2" name="TextBox 1">
            <a:extLst>
              <a:ext uri="{FF2B5EF4-FFF2-40B4-BE49-F238E27FC236}">
                <a16:creationId xmlns:a16="http://schemas.microsoft.com/office/drawing/2014/main" id="{A1857330-EA23-48C0-B52D-671F35F8FFFF}"/>
              </a:ext>
            </a:extLst>
          </p:cNvPr>
          <p:cNvSpPr txBox="1"/>
          <p:nvPr/>
        </p:nvSpPr>
        <p:spPr>
          <a:xfrm>
            <a:off x="9528313" y="1737364"/>
            <a:ext cx="1921565"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X</a:t>
            </a:r>
          </a:p>
        </p:txBody>
      </p:sp>
      <p:sp>
        <p:nvSpPr>
          <p:cNvPr id="3" name="TextBox 2">
            <a:extLst>
              <a:ext uri="{FF2B5EF4-FFF2-40B4-BE49-F238E27FC236}">
                <a16:creationId xmlns:a16="http://schemas.microsoft.com/office/drawing/2014/main" id="{1778F546-620D-4B2A-9FD4-901A0C5654F2}"/>
              </a:ext>
            </a:extLst>
          </p:cNvPr>
          <p:cNvSpPr txBox="1"/>
          <p:nvPr/>
        </p:nvSpPr>
        <p:spPr>
          <a:xfrm>
            <a:off x="9528313" y="3474728"/>
            <a:ext cx="1921565" cy="2031325"/>
          </a:xfrm>
          <a:prstGeom prst="rect">
            <a:avLst/>
          </a:prstGeom>
          <a:noFill/>
        </p:spPr>
        <p:txBody>
          <a:bodyPr wrap="square" rtlCol="0">
            <a:spAutoFit/>
          </a:bodyPr>
          <a:lstStyle/>
          <a:p>
            <a:r>
              <a:rPr lang="en-US" sz="12600" dirty="0">
                <a:solidFill>
                  <a:schemeClr val="bg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41409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FB35DC-5C84-400E-A613-1ED31D6C068E}"/>
              </a:ext>
            </a:extLst>
          </p:cNvPr>
          <p:cNvSpPr>
            <a:spLocks noGrp="1"/>
          </p:cNvSpPr>
          <p:nvPr>
            <p:ph type="ctrTitle"/>
          </p:nvPr>
        </p:nvSpPr>
        <p:spPr/>
        <p:txBody>
          <a:bodyPr/>
          <a:lstStyle/>
          <a:p>
            <a:endParaRPr lang="en-US"/>
          </a:p>
        </p:txBody>
      </p:sp>
      <p:pic>
        <p:nvPicPr>
          <p:cNvPr id="5124" name="Picture 4" descr="See the source image">
            <a:extLst>
              <a:ext uri="{FF2B5EF4-FFF2-40B4-BE49-F238E27FC236}">
                <a16:creationId xmlns:a16="http://schemas.microsoft.com/office/drawing/2014/main" id="{41A42C4C-893A-4428-97EF-724F9C8A7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p:txBody>
          <a:bodyPr/>
          <a:lstStyle/>
          <a:p>
            <a:endParaRPr lang="en-US"/>
          </a:p>
        </p:txBody>
      </p:sp>
      <p:pic>
        <p:nvPicPr>
          <p:cNvPr id="6148" name="Picture 4">
            <a:extLst>
              <a:ext uri="{FF2B5EF4-FFF2-40B4-BE49-F238E27FC236}">
                <a16:creationId xmlns:a16="http://schemas.microsoft.com/office/drawing/2014/main" id="{B481D599-6044-4FC0-8C47-22B8FAD8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300038"/>
            <a:ext cx="8572500" cy="625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639A2C-57BB-4FD0-9357-CD8B8552C188}"/>
              </a:ext>
            </a:extLst>
          </p:cNvPr>
          <p:cNvSpPr>
            <a:spLocks noGrp="1"/>
          </p:cNvSpPr>
          <p:nvPr>
            <p:ph type="ctrTitle"/>
          </p:nvPr>
        </p:nvSpPr>
        <p:spPr>
          <a:xfrm>
            <a:off x="6096001" y="3797037"/>
            <a:ext cx="6108076" cy="2954655"/>
          </a:xfrm>
        </p:spPr>
        <p:txBody>
          <a:bodyPr>
            <a:noAutofit/>
          </a:bodyPr>
          <a:lstStyle/>
          <a:p>
            <a:r>
              <a:rPr lang="en-US" sz="6600" dirty="0">
                <a:latin typeface="Arial" panose="020B0604020202020204" pitchFamily="34" charset="0"/>
                <a:cs typeface="Arial" panose="020B0604020202020204" pitchFamily="34" charset="0"/>
              </a:rPr>
              <a:t>&lt;Dietary</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&lt;Religious</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&lt;Civil</a:t>
            </a:r>
          </a:p>
        </p:txBody>
      </p:sp>
      <p:pic>
        <p:nvPicPr>
          <p:cNvPr id="6148" name="Picture 4">
            <a:extLst>
              <a:ext uri="{FF2B5EF4-FFF2-40B4-BE49-F238E27FC236}">
                <a16:creationId xmlns:a16="http://schemas.microsoft.com/office/drawing/2014/main" id="{B481D599-6044-4FC0-8C47-22B8FAD8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6" y="2466767"/>
            <a:ext cx="6015386" cy="4391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e the source image">
            <a:extLst>
              <a:ext uri="{FF2B5EF4-FFF2-40B4-BE49-F238E27FC236}">
                <a16:creationId xmlns:a16="http://schemas.microsoft.com/office/drawing/2014/main" id="{5AD50427-B8F5-4C69-896A-0AE959AC4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907" y="-1"/>
            <a:ext cx="6561297" cy="369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DFloatVTI">
  <a:themeElements>
    <a:clrScheme name="AnalogousFromDarkSeedLeftStep">
      <a:dk1>
        <a:srgbClr val="000000"/>
      </a:dk1>
      <a:lt1>
        <a:srgbClr val="FFFFFF"/>
      </a:lt1>
      <a:dk2>
        <a:srgbClr val="243241"/>
      </a:dk2>
      <a:lt2>
        <a:srgbClr val="E6E8E2"/>
      </a:lt2>
      <a:accent1>
        <a:srgbClr val="703BD5"/>
      </a:accent1>
      <a:accent2>
        <a:srgbClr val="454FCB"/>
      </a:accent2>
      <a:accent3>
        <a:srgbClr val="3B87D5"/>
      </a:accent3>
      <a:accent4>
        <a:srgbClr val="29B5C3"/>
      </a:accent4>
      <a:accent5>
        <a:srgbClr val="33B88D"/>
      </a:accent5>
      <a:accent6>
        <a:srgbClr val="27BB4D"/>
      </a:accent6>
      <a:hlink>
        <a:srgbClr val="309283"/>
      </a:hlink>
      <a:folHlink>
        <a:srgbClr val="7F7F7F"/>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1154</TotalTime>
  <Words>509</Words>
  <Application>Microsoft Office PowerPoint</Application>
  <PresentationFormat>Widescreen</PresentationFormat>
  <Paragraphs>18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vt:lpstr>
      <vt:lpstr>Gill Sans MT</vt:lpstr>
      <vt:lpstr>Walbaum Display</vt:lpstr>
      <vt:lpstr>3DFloatVTI</vt:lpstr>
      <vt:lpstr>Our Second Marriage  Romans 7:1-6 August 23, 2020</vt:lpstr>
      <vt:lpstr>Is Marriage… &gt;binding or liberating? &gt;limiting or freeing? &gt;confining or expansive?</vt:lpstr>
      <vt:lpstr>Is your spiritual experience… &gt;binding or liberating? &gt;limiting or freeing? &gt;confining or expansive?</vt:lpstr>
      <vt:lpstr>Our relationship to sin…</vt:lpstr>
      <vt:lpstr>PowerPoint Presentation</vt:lpstr>
      <vt:lpstr>Our relationship to LAW</vt:lpstr>
      <vt:lpstr>PowerPoint Presentation</vt:lpstr>
      <vt:lpstr>PowerPoint Presentation</vt:lpstr>
      <vt:lpstr>&lt;Dietary &lt;Religious &lt;Civil</vt:lpstr>
      <vt:lpstr>PowerPoint Presentation</vt:lpstr>
      <vt:lpstr>PowerPoint Presentation</vt:lpstr>
      <vt:lpstr>PowerPoint Presentation</vt:lpstr>
      <vt:lpstr>ROMANS 7:1 Or do you not know, brothers—for I am speaking to those who know the law—that the law is binding on a person only as long as he lives?</vt:lpstr>
      <vt:lpstr>PowerPoint Presentation</vt:lpstr>
      <vt:lpstr>ROMANS 7:2-3  2 For a married woman is bound by law to her husband while he lives, but if her husband dies she is released from the law of marriage. 3 Accordingly, she will be called an adulteress if she lives with another man while her husband is alive. But if her husband dies, she is free from that law, and if she marries another man she is not an adulteress.</vt:lpstr>
      <vt:lpstr>ROMANS 7:4 4 Likewise, my brothers, you also have died to the law through the body of Christ, so that you may belong to another, to him who has been raised from the dead, in order that we may bear fruit for God.</vt:lpstr>
      <vt:lpstr>ROMANS 7:4 4 Likewise, my brothers, you also have died to the law through the body of Christ, so that you may belong to another, to him who has been raised from the dead, in order that we may bear fruit for God.</vt:lpstr>
      <vt:lpstr>PowerPoint Presentation</vt:lpstr>
      <vt:lpstr>ROMANS 7:4 4 Likewise, my brothers, you also have died to the law through the body of Christ, so that you may belong to another, to him who has been raised from the dead, in order that we may bear fruit for God.</vt:lpstr>
      <vt:lpstr>What part of the O.T. Law are Christians obliged to keep?  </vt:lpstr>
      <vt:lpstr>PowerPoint Presentation</vt:lpstr>
      <vt:lpstr>PowerPoint Presentation</vt:lpstr>
      <vt:lpstr>John 13:34-35</vt:lpstr>
      <vt:lpstr>Ephesians 3 17 …that Christ may dwell in your hearts through faith—that you, being rooted and grounded in love, 18 may have strength to comprehend with all the saints what is the breadth and length and height and depth, 19 and to know the love of Christ that surpasses knowledge, that you may be filled with all the fullness of God. </vt:lpstr>
      <vt:lpstr>Romans 7 5 For while we were living in the flesh, our sinful passions, aroused by the law, were at work in our members to bear fruit for death.</vt:lpstr>
      <vt:lpstr>Romans 7  6 But now we are released from the law, having died to that which held us captive, so that we serve in the new way of the Spirit and not in the old way of the written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&amp; Death Living (Parable of a Pandemic)  Romans 6:1-14 August 9, 2020</dc:title>
  <dc:creator>John Repsold</dc:creator>
  <cp:lastModifiedBy>John Repsold</cp:lastModifiedBy>
  <cp:revision>37</cp:revision>
  <dcterms:created xsi:type="dcterms:W3CDTF">2020-08-08T21:19:20Z</dcterms:created>
  <dcterms:modified xsi:type="dcterms:W3CDTF">2020-08-23T15:26:49Z</dcterms:modified>
</cp:coreProperties>
</file>