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6" r:id="rId5"/>
    <p:sldId id="259" r:id="rId6"/>
    <p:sldId id="260" r:id="rId7"/>
    <p:sldId id="287" r:id="rId8"/>
    <p:sldId id="261" r:id="rId9"/>
    <p:sldId id="263" r:id="rId10"/>
    <p:sldId id="264" r:id="rId11"/>
    <p:sldId id="265" r:id="rId12"/>
    <p:sldId id="266" r:id="rId13"/>
    <p:sldId id="267" r:id="rId14"/>
    <p:sldId id="268" r:id="rId15"/>
    <p:sldId id="288" r:id="rId16"/>
    <p:sldId id="269" r:id="rId17"/>
    <p:sldId id="270" r:id="rId18"/>
    <p:sldId id="271" r:id="rId19"/>
    <p:sldId id="272" r:id="rId20"/>
    <p:sldId id="274" r:id="rId21"/>
    <p:sldId id="273" r:id="rId22"/>
    <p:sldId id="262"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00"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153524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384372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366693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E8298D8C-33EE-4075-80F4-79A6E363849E}" type="datetimeFigureOut">
              <a:rPr lang="en-US" smtClean="0"/>
              <a:t>11/23/2018</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
        <p:nvSpPr>
          <p:cNvPr id="9" name="Slide Number Placeholder 5"/>
          <p:cNvSpPr>
            <a:spLocks noGrp="1"/>
          </p:cNvSpPr>
          <p:nvPr>
            <p:ph type="sldNum" sz="quarter" idx="17"/>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316894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3986307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cxnSp>
        <p:nvCxnSpPr>
          <p:cNvPr id="9" name="Straight Connector 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fld id="{E8298D8C-33EE-4075-80F4-79A6E363849E}" type="datetimeFigureOut">
              <a:rPr lang="en-US" smtClean="0"/>
              <a:t>11/23/2018</a:t>
            </a:fld>
            <a:endParaRPr lang="en-US"/>
          </a:p>
        </p:txBody>
      </p:sp>
      <p:sp>
        <p:nvSpPr>
          <p:cNvPr id="12" name="Footer Placeholder 4"/>
          <p:cNvSpPr>
            <a:spLocks noGrp="1"/>
          </p:cNvSpPr>
          <p:nvPr>
            <p:ph type="ftr" sz="quarter" idx="19"/>
          </p:nvPr>
        </p:nvSpPr>
        <p:spPr/>
        <p:txBody>
          <a:bodyPr/>
          <a:lstStyle>
            <a:lvl1pPr>
              <a:defRPr/>
            </a:lvl1pPr>
          </a:lstStyle>
          <a:p>
            <a:endParaRPr lang="en-US"/>
          </a:p>
        </p:txBody>
      </p:sp>
      <p:sp>
        <p:nvSpPr>
          <p:cNvPr id="13" name="Slide Number Placeholder 5"/>
          <p:cNvSpPr>
            <a:spLocks noGrp="1"/>
          </p:cNvSpPr>
          <p:nvPr>
            <p:ph type="sldNum" sz="quarter" idx="20"/>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2304577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fld id="{E8298D8C-33EE-4075-80F4-79A6E363849E}" type="datetimeFigureOut">
              <a:rPr lang="en-US" smtClean="0"/>
              <a:t>11/23/2018</a:t>
            </a:fld>
            <a:endParaRPr lang="en-US"/>
          </a:p>
        </p:txBody>
      </p:sp>
      <p:sp>
        <p:nvSpPr>
          <p:cNvPr id="16" name="Footer Placeholder 4"/>
          <p:cNvSpPr>
            <a:spLocks noGrp="1"/>
          </p:cNvSpPr>
          <p:nvPr>
            <p:ph type="ftr" sz="quarter" idx="24"/>
          </p:nvPr>
        </p:nvSpPr>
        <p:spPr/>
        <p:txBody>
          <a:bodyPr/>
          <a:lstStyle>
            <a:lvl1pPr>
              <a:defRPr/>
            </a:lvl1pPr>
          </a:lstStyle>
          <a:p>
            <a:endParaRPr lang="en-US"/>
          </a:p>
        </p:txBody>
      </p:sp>
      <p:sp>
        <p:nvSpPr>
          <p:cNvPr id="17" name="Slide Number Placeholder 5"/>
          <p:cNvSpPr>
            <a:spLocks noGrp="1"/>
          </p:cNvSpPr>
          <p:nvPr>
            <p:ph type="sldNum" sz="quarter" idx="25"/>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3288849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417256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221404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299201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3518502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405348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178567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428851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225375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194441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8298D8C-33EE-4075-80F4-79A6E363849E}" type="datetimeFigureOut">
              <a:rPr lang="en-US" smtClean="0"/>
              <a:t>11/23/2018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404947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0">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2">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smtClean="0"/>
          </a:p>
        </p:txBody>
      </p:sp>
      <p:sp>
        <p:nvSpPr>
          <p:cNvPr id="1035" name="Text Placeholder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defRPr>
            </a:lvl1pPr>
          </a:lstStyle>
          <a:p>
            <a:fld id="{E8298D8C-33EE-4075-80F4-79A6E363849E}" type="datetimeFigureOut">
              <a:rPr lang="en-US" smtClean="0"/>
              <a:t>11/23/2018</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hangingPunct="1">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hangingPunct="1">
              <a:defRPr sz="2800" b="0" i="0" smtClean="0">
                <a:solidFill>
                  <a:schemeClr val="tx1">
                    <a:tint val="75000"/>
                  </a:schemeClr>
                </a:solidFill>
              </a:defRPr>
            </a:lvl1pPr>
          </a:lstStyle>
          <a:p>
            <a:fld id="{DA56E9D1-DC8A-4F6F-A1F7-838257D1761A}" type="slidenum">
              <a:rPr lang="en-US" smtClean="0"/>
              <a:t>‹#›</a:t>
            </a:fld>
            <a:endParaRPr lang="en-US"/>
          </a:p>
        </p:txBody>
      </p:sp>
    </p:spTree>
    <p:extLst>
      <p:ext uri="{BB962C8B-B14F-4D97-AF65-F5344CB8AC3E}">
        <p14:creationId xmlns:p14="http://schemas.microsoft.com/office/powerpoint/2010/main" val="26615486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83" y="0"/>
            <a:ext cx="10234863" cy="6857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49646" y="4370997"/>
            <a:ext cx="8228536" cy="1015663"/>
          </a:xfrm>
          <a:prstGeom prst="rect">
            <a:avLst/>
          </a:prstGeom>
        </p:spPr>
        <p:txBody>
          <a:bodyPr wrap="none">
            <a:spAutoFit/>
          </a:bodyPr>
          <a:lstStyle/>
          <a:p>
            <a:pPr algn="ctr"/>
            <a:r>
              <a:rPr lang="en-US" sz="6000" b="1" i="1" dirty="0" smtClean="0">
                <a:effectLst/>
                <a:ea typeface="Calibri" panose="020F0502020204030204" pitchFamily="34" charset="0"/>
                <a:cs typeface="Times New Roman" panose="02020603050405020304" pitchFamily="18" charset="0"/>
              </a:rPr>
              <a:t>Two Prophets &amp; A City</a:t>
            </a:r>
            <a:endParaRPr lang="en-US" sz="6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451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1450"/>
            <a:ext cx="11887200" cy="6186309"/>
          </a:xfrm>
          <a:prstGeom prst="rect">
            <a:avLst/>
          </a:prstGeom>
        </p:spPr>
        <p:txBody>
          <a:bodyPr wrap="square">
            <a:spAutoFit/>
          </a:bodyPr>
          <a:lstStyle/>
          <a:p>
            <a:pPr algn="ctr"/>
            <a:r>
              <a:rPr lang="en-US" sz="4400" b="1" u="sng" dirty="0" smtClean="0">
                <a:latin typeface="Arial" panose="020B0604020202020204" pitchFamily="34" charset="0"/>
                <a:cs typeface="Arial" panose="020B0604020202020204" pitchFamily="34" charset="0"/>
              </a:rPr>
              <a:t>CONTRASTS?</a:t>
            </a:r>
            <a:endParaRPr lang="en-US" sz="4400" b="1" u="sng" dirty="0" smtClean="0">
              <a:latin typeface="Arial" panose="020B0604020202020204" pitchFamily="34" charset="0"/>
              <a:cs typeface="Arial" panose="020B0604020202020204" pitchFamily="34" charset="0"/>
            </a:endParaRPr>
          </a:p>
          <a:p>
            <a:endParaRPr lang="en-US" sz="4400" b="1" u="sng" dirty="0">
              <a:latin typeface="Arial" panose="020B0604020202020204" pitchFamily="34" charset="0"/>
              <a:cs typeface="Arial" panose="020B0604020202020204" pitchFamily="34" charset="0"/>
            </a:endParaRPr>
          </a:p>
          <a:p>
            <a:r>
              <a:rPr lang="en-US" sz="4400" b="1" u="sng" dirty="0" smtClean="0">
                <a:latin typeface="Arial" panose="020B0604020202020204" pitchFamily="34" charset="0"/>
                <a:cs typeface="Arial" panose="020B0604020202020204" pitchFamily="34" charset="0"/>
              </a:rPr>
              <a:t>JONAH 1</a:t>
            </a:r>
          </a:p>
          <a:p>
            <a:r>
              <a:rPr lang="en-US" sz="4400" b="1" baseline="30000" dirty="0" smtClean="0">
                <a:latin typeface="Arial" panose="020B0604020202020204" pitchFamily="34" charset="0"/>
                <a:cs typeface="Arial" panose="020B0604020202020204" pitchFamily="34" charset="0"/>
              </a:rPr>
              <a:t>4</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Then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sent a great wind on the sea, and such a violent storm arose that the ship threatened to break up. </a:t>
            </a:r>
            <a:r>
              <a:rPr lang="en-US" sz="4400" b="1" baseline="30000" dirty="0">
                <a:latin typeface="Arial" panose="020B0604020202020204" pitchFamily="34" charset="0"/>
                <a:cs typeface="Arial" panose="020B0604020202020204" pitchFamily="34" charset="0"/>
              </a:rPr>
              <a:t>5 </a:t>
            </a:r>
            <a:r>
              <a:rPr lang="en-US" sz="4400" dirty="0">
                <a:latin typeface="Arial" panose="020B0604020202020204" pitchFamily="34" charset="0"/>
                <a:cs typeface="Arial" panose="020B0604020202020204" pitchFamily="34" charset="0"/>
              </a:rPr>
              <a:t>All the sailors were afraid and each cried out to his own god. And they threw the cargo into the sea to lighten the ship</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173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6186309"/>
          </a:xfrm>
          <a:prstGeom prst="rect">
            <a:avLst/>
          </a:prstGeom>
        </p:spPr>
        <p:txBody>
          <a:bodyPr wrap="square">
            <a:spAutoFit/>
          </a:bodyPr>
          <a:lstStyle/>
          <a:p>
            <a:pPr algn="ctr"/>
            <a:r>
              <a:rPr lang="en-US" sz="4400" b="1" u="sng" dirty="0" smtClean="0">
                <a:latin typeface="Arial" panose="020B0604020202020204" pitchFamily="34" charset="0"/>
                <a:cs typeface="Arial" panose="020B0604020202020204" pitchFamily="34" charset="0"/>
              </a:rPr>
              <a:t>CONTRASTS?</a:t>
            </a:r>
          </a:p>
          <a:p>
            <a:endParaRPr lang="en-US" sz="4400" b="1" u="sng" dirty="0">
              <a:latin typeface="Arial" panose="020B0604020202020204" pitchFamily="34" charset="0"/>
              <a:cs typeface="Arial" panose="020B0604020202020204" pitchFamily="34" charset="0"/>
            </a:endParaRPr>
          </a:p>
          <a:p>
            <a:r>
              <a:rPr lang="en-US" sz="4400" b="1" u="sng" dirty="0" smtClean="0">
                <a:latin typeface="Arial" panose="020B0604020202020204" pitchFamily="34" charset="0"/>
                <a:cs typeface="Arial" panose="020B0604020202020204" pitchFamily="34" charset="0"/>
              </a:rPr>
              <a:t>JONAH 1</a:t>
            </a:r>
          </a:p>
          <a:p>
            <a:r>
              <a:rPr lang="en-US" sz="4400" dirty="0" smtClean="0">
                <a:latin typeface="Arial" panose="020B0604020202020204" pitchFamily="34" charset="0"/>
                <a:cs typeface="Arial" panose="020B0604020202020204" pitchFamily="34" charset="0"/>
              </a:rPr>
              <a:t>But </a:t>
            </a:r>
            <a:r>
              <a:rPr lang="en-US" sz="4400" dirty="0">
                <a:latin typeface="Arial" panose="020B0604020202020204" pitchFamily="34" charset="0"/>
                <a:cs typeface="Arial" panose="020B0604020202020204" pitchFamily="34" charset="0"/>
              </a:rPr>
              <a:t>Jonah had gone below deck, where he lay down and fell into a deep sleep. </a:t>
            </a:r>
            <a:r>
              <a:rPr lang="en-US" sz="4400" b="1" baseline="30000" dirty="0">
                <a:latin typeface="Arial" panose="020B0604020202020204" pitchFamily="34" charset="0"/>
                <a:cs typeface="Arial" panose="020B0604020202020204" pitchFamily="34" charset="0"/>
              </a:rPr>
              <a:t>6 </a:t>
            </a:r>
            <a:r>
              <a:rPr lang="en-US" sz="4400" dirty="0">
                <a:latin typeface="Arial" panose="020B0604020202020204" pitchFamily="34" charset="0"/>
                <a:cs typeface="Arial" panose="020B0604020202020204" pitchFamily="34" charset="0"/>
              </a:rPr>
              <a:t>The captain went to him and said, “How can you sleep? Get up and call on your god! Maybe he will take notice of us so that we will not perish.”</a:t>
            </a:r>
          </a:p>
          <a:p>
            <a:endParaRPr lang="en-US" sz="4400" b="1" u="sng"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917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6186309"/>
          </a:xfrm>
          <a:prstGeom prst="rect">
            <a:avLst/>
          </a:prstGeom>
        </p:spPr>
        <p:txBody>
          <a:bodyPr wrap="square">
            <a:spAutoFit/>
          </a:bodyPr>
          <a:lstStyle/>
          <a:p>
            <a:pPr algn="ctr"/>
            <a:r>
              <a:rPr lang="en-US" sz="4400" b="1" u="sng" dirty="0" smtClean="0">
                <a:latin typeface="Arial" panose="020B0604020202020204" pitchFamily="34" charset="0"/>
                <a:cs typeface="Arial" panose="020B0604020202020204" pitchFamily="34" charset="0"/>
              </a:rPr>
              <a:t>CONTRASTS?</a:t>
            </a:r>
            <a:endParaRPr lang="en-US" sz="4400" b="1" u="sng" dirty="0">
              <a:latin typeface="Arial" panose="020B0604020202020204" pitchFamily="34" charset="0"/>
              <a:cs typeface="Arial" panose="020B0604020202020204" pitchFamily="34" charset="0"/>
            </a:endParaRPr>
          </a:p>
          <a:p>
            <a:r>
              <a:rPr lang="en-US" sz="4400" i="1" baseline="30000" dirty="0" smtClean="0">
                <a:latin typeface="Arial" panose="020B0604020202020204" pitchFamily="34" charset="0"/>
                <a:cs typeface="Arial" panose="020B0604020202020204" pitchFamily="34" charset="0"/>
              </a:rPr>
              <a:t>7</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Then the sailors said to each other, “Come, let us cast lots to find out who is responsible for this calamity.” They cast lots and the lot fell on Jonah. </a:t>
            </a:r>
            <a:r>
              <a:rPr lang="en-US" sz="4400" i="1" baseline="30000" dirty="0">
                <a:latin typeface="Arial" panose="020B0604020202020204" pitchFamily="34" charset="0"/>
                <a:cs typeface="Arial" panose="020B0604020202020204" pitchFamily="34" charset="0"/>
              </a:rPr>
              <a:t>8 </a:t>
            </a:r>
            <a:r>
              <a:rPr lang="en-US" sz="4400" i="1" dirty="0">
                <a:latin typeface="Arial" panose="020B0604020202020204" pitchFamily="34" charset="0"/>
                <a:cs typeface="Arial" panose="020B0604020202020204" pitchFamily="34" charset="0"/>
              </a:rPr>
              <a:t>So they asked him, “Tell us, who is responsible for making all this trouble for us? What kind of work do you do? Where do you come from? What is your country? From what people are you</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64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5960606"/>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CONTRASTS?</a:t>
            </a:r>
            <a:r>
              <a:rPr lang="en-US" sz="4400" b="1" i="1" baseline="30000" dirty="0">
                <a:latin typeface="Arial" panose="020B0604020202020204" pitchFamily="34" charset="0"/>
                <a:cs typeface="Arial" panose="020B0604020202020204" pitchFamily="34" charset="0"/>
              </a:rPr>
              <a:t> </a:t>
            </a:r>
            <a:endParaRPr lang="en-US" sz="4400" b="1" i="1" baseline="30000" dirty="0" smtClean="0">
              <a:latin typeface="Arial" panose="020B0604020202020204" pitchFamily="34" charset="0"/>
              <a:cs typeface="Arial" panose="020B0604020202020204" pitchFamily="34" charset="0"/>
            </a:endParaRPr>
          </a:p>
          <a:p>
            <a:endParaRPr lang="en-US" sz="4400" b="1" i="1" baseline="30000" dirty="0">
              <a:latin typeface="Arial" panose="020B0604020202020204" pitchFamily="34" charset="0"/>
              <a:cs typeface="Arial" panose="020B0604020202020204" pitchFamily="34" charset="0"/>
            </a:endParaRPr>
          </a:p>
          <a:p>
            <a:r>
              <a:rPr lang="en-US" sz="4400" i="1" baseline="30000" dirty="0" smtClean="0">
                <a:latin typeface="Arial" panose="020B0604020202020204" pitchFamily="34" charset="0"/>
                <a:cs typeface="Arial" panose="020B0604020202020204" pitchFamily="34" charset="0"/>
              </a:rPr>
              <a:t>9</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He answered, “I am a Hebrew and I worship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the God of heaven, who made the sea and the dry land.”</a:t>
            </a:r>
            <a:endParaRPr lang="en-US" sz="4400" dirty="0">
              <a:latin typeface="Arial" panose="020B0604020202020204" pitchFamily="34" charset="0"/>
              <a:cs typeface="Arial" panose="020B0604020202020204" pitchFamily="34" charset="0"/>
            </a:endParaRPr>
          </a:p>
          <a:p>
            <a:r>
              <a:rPr lang="en-US" sz="4400" i="1" baseline="30000" dirty="0">
                <a:latin typeface="Arial" panose="020B0604020202020204" pitchFamily="34" charset="0"/>
                <a:cs typeface="Arial" panose="020B0604020202020204" pitchFamily="34" charset="0"/>
              </a:rPr>
              <a:t>10 </a:t>
            </a:r>
            <a:r>
              <a:rPr lang="en-US" sz="4400" i="1" dirty="0">
                <a:latin typeface="Arial" panose="020B0604020202020204" pitchFamily="34" charset="0"/>
                <a:cs typeface="Arial" panose="020B0604020202020204" pitchFamily="34" charset="0"/>
              </a:rPr>
              <a:t>This terrified them and they asked, “What have you done?” (They knew he was running away from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because he had already told them so</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72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5960606"/>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CONTRASTS?</a:t>
            </a:r>
            <a:r>
              <a:rPr lang="en-US" sz="4400" b="1" i="1" baseline="30000" dirty="0">
                <a:latin typeface="Arial" panose="020B0604020202020204" pitchFamily="34" charset="0"/>
                <a:cs typeface="Arial" panose="020B0604020202020204" pitchFamily="34" charset="0"/>
              </a:rPr>
              <a:t> </a:t>
            </a:r>
            <a:endParaRPr lang="en-US" sz="4400" b="1" i="1" baseline="30000" dirty="0" smtClean="0">
              <a:latin typeface="Arial" panose="020B0604020202020204" pitchFamily="34" charset="0"/>
              <a:cs typeface="Arial" panose="020B0604020202020204" pitchFamily="34" charset="0"/>
            </a:endParaRPr>
          </a:p>
          <a:p>
            <a:endParaRPr lang="en-US" sz="4400" b="1" baseline="30000" dirty="0" smtClean="0">
              <a:latin typeface="Arial" panose="020B0604020202020204" pitchFamily="34" charset="0"/>
              <a:cs typeface="Arial" panose="020B0604020202020204" pitchFamily="34" charset="0"/>
            </a:endParaRPr>
          </a:p>
          <a:p>
            <a:r>
              <a:rPr lang="en-US" sz="4400" b="1" baseline="30000" dirty="0" smtClean="0">
                <a:latin typeface="Arial" panose="020B0604020202020204" pitchFamily="34" charset="0"/>
                <a:cs typeface="Arial" panose="020B0604020202020204" pitchFamily="34" charset="0"/>
              </a:rPr>
              <a:t>11</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The sea was getting rougher and rougher. So they asked him, “What should we do to you to make the sea calm down for us?”</a:t>
            </a:r>
          </a:p>
          <a:p>
            <a:r>
              <a:rPr lang="en-US" sz="4400" b="1" baseline="30000" dirty="0">
                <a:latin typeface="Arial" panose="020B0604020202020204" pitchFamily="34" charset="0"/>
                <a:cs typeface="Arial" panose="020B0604020202020204" pitchFamily="34" charset="0"/>
              </a:rPr>
              <a:t>12 </a:t>
            </a:r>
            <a:r>
              <a:rPr lang="en-US" sz="4400" dirty="0">
                <a:latin typeface="Arial" panose="020B0604020202020204" pitchFamily="34" charset="0"/>
                <a:cs typeface="Arial" panose="020B0604020202020204" pitchFamily="34" charset="0"/>
              </a:rPr>
              <a:t>“Pick me up and throw me into the sea,” he replied, “and it will become calm. I know that it is my fault that this great storm has come upon you</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612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6938" y="-1200150"/>
            <a:ext cx="15925105" cy="8953500"/>
          </a:xfrm>
          <a:prstGeom prst="rect">
            <a:avLst/>
          </a:prstGeom>
        </p:spPr>
      </p:pic>
    </p:spTree>
    <p:extLst>
      <p:ext uri="{BB962C8B-B14F-4D97-AF65-F5344CB8AC3E}">
        <p14:creationId xmlns:p14="http://schemas.microsoft.com/office/powerpoint/2010/main" val="2964415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5960606"/>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CONTRASTS?</a:t>
            </a:r>
            <a:r>
              <a:rPr lang="en-US" sz="4400" b="1" i="1" baseline="30000" dirty="0">
                <a:latin typeface="Arial" panose="020B0604020202020204" pitchFamily="34" charset="0"/>
                <a:cs typeface="Arial" panose="020B0604020202020204" pitchFamily="34" charset="0"/>
              </a:rPr>
              <a:t> </a:t>
            </a:r>
            <a:endParaRPr lang="en-US" sz="4400" b="1" i="1" baseline="30000" dirty="0" smtClean="0">
              <a:latin typeface="Arial" panose="020B0604020202020204" pitchFamily="34" charset="0"/>
              <a:cs typeface="Arial" panose="020B0604020202020204" pitchFamily="34" charset="0"/>
            </a:endParaRPr>
          </a:p>
          <a:p>
            <a:endParaRPr lang="en-US" sz="4400" b="1" baseline="30000" dirty="0" smtClean="0">
              <a:latin typeface="Arial" panose="020B0604020202020204" pitchFamily="34" charset="0"/>
              <a:cs typeface="Arial" panose="020B0604020202020204" pitchFamily="34" charset="0"/>
            </a:endParaRPr>
          </a:p>
          <a:p>
            <a:r>
              <a:rPr lang="en-US" sz="4400" b="1" baseline="30000" dirty="0" smtClean="0">
                <a:latin typeface="Arial" panose="020B0604020202020204" pitchFamily="34" charset="0"/>
                <a:cs typeface="Arial" panose="020B0604020202020204" pitchFamily="34" charset="0"/>
              </a:rPr>
              <a:t>13</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Instead, the men did their best to row back to land. But they could not, for the sea grew even wilder than before. </a:t>
            </a:r>
            <a:r>
              <a:rPr lang="en-US" sz="4400" b="1" baseline="30000" dirty="0">
                <a:latin typeface="Arial" panose="020B0604020202020204" pitchFamily="34" charset="0"/>
                <a:cs typeface="Arial" panose="020B0604020202020204" pitchFamily="34" charset="0"/>
              </a:rPr>
              <a:t>14 </a:t>
            </a:r>
            <a:r>
              <a:rPr lang="en-US" sz="4400" dirty="0">
                <a:latin typeface="Arial" panose="020B0604020202020204" pitchFamily="34" charset="0"/>
                <a:cs typeface="Arial" panose="020B0604020202020204" pitchFamily="34" charset="0"/>
              </a:rPr>
              <a:t>Then they cried out to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“Please,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do not let us die for taking this man’s life. Do not hold us accountable for killing an innocent man, for you,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have done as you pleased.” </a:t>
            </a:r>
            <a:endParaRPr lang="en-US" sz="4400" b="1" baseline="30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779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
            <a:ext cx="11887200" cy="6637715"/>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CONTRASTS?</a:t>
            </a:r>
            <a:r>
              <a:rPr lang="en-US" sz="4400" b="1" i="1" baseline="30000" dirty="0">
                <a:latin typeface="Arial" panose="020B0604020202020204" pitchFamily="34" charset="0"/>
                <a:cs typeface="Arial" panose="020B0604020202020204" pitchFamily="34" charset="0"/>
              </a:rPr>
              <a:t> </a:t>
            </a:r>
            <a:endParaRPr lang="en-US" sz="4400" b="1" i="1" baseline="30000" dirty="0" smtClean="0">
              <a:latin typeface="Arial" panose="020B0604020202020204" pitchFamily="34" charset="0"/>
              <a:cs typeface="Arial" panose="020B0604020202020204" pitchFamily="34" charset="0"/>
            </a:endParaRPr>
          </a:p>
          <a:p>
            <a:endParaRPr lang="en-US" sz="4400" b="1" baseline="30000" dirty="0" smtClean="0">
              <a:latin typeface="Arial" panose="020B0604020202020204" pitchFamily="34" charset="0"/>
              <a:cs typeface="Arial" panose="020B0604020202020204" pitchFamily="34" charset="0"/>
            </a:endParaRPr>
          </a:p>
          <a:p>
            <a:r>
              <a:rPr lang="en-US" sz="4400" b="1" baseline="30000" dirty="0">
                <a:latin typeface="Arial" panose="020B0604020202020204" pitchFamily="34" charset="0"/>
                <a:cs typeface="Arial" panose="020B0604020202020204" pitchFamily="34" charset="0"/>
              </a:rPr>
              <a:t>15 </a:t>
            </a:r>
            <a:r>
              <a:rPr lang="en-US" sz="4400" dirty="0">
                <a:latin typeface="Arial" panose="020B0604020202020204" pitchFamily="34" charset="0"/>
                <a:cs typeface="Arial" panose="020B0604020202020204" pitchFamily="34" charset="0"/>
              </a:rPr>
              <a:t>Then they took Jonah and threw him overboard, and the raging sea grew calm. </a:t>
            </a:r>
            <a:endParaRPr lang="en-US" sz="4400" dirty="0" smtClean="0">
              <a:latin typeface="Arial" panose="020B0604020202020204" pitchFamily="34" charset="0"/>
              <a:cs typeface="Arial" panose="020B0604020202020204" pitchFamily="34" charset="0"/>
            </a:endParaRPr>
          </a:p>
          <a:p>
            <a:r>
              <a:rPr lang="en-US" sz="4400" b="1" baseline="30000" dirty="0" smtClean="0">
                <a:latin typeface="Arial" panose="020B0604020202020204" pitchFamily="34" charset="0"/>
                <a:cs typeface="Arial" panose="020B0604020202020204" pitchFamily="34" charset="0"/>
              </a:rPr>
              <a:t>16</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this the men greatly feared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and they offered a sacrifice to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and made vows to him.  </a:t>
            </a:r>
            <a:r>
              <a:rPr lang="en-US" sz="4400" b="1" baseline="30000" dirty="0">
                <a:latin typeface="Arial" panose="020B0604020202020204" pitchFamily="34" charset="0"/>
                <a:cs typeface="Arial" panose="020B0604020202020204" pitchFamily="34" charset="0"/>
              </a:rPr>
              <a:t> 17 </a:t>
            </a:r>
            <a:r>
              <a:rPr lang="en-US" sz="4400" dirty="0">
                <a:latin typeface="Arial" panose="020B0604020202020204" pitchFamily="34" charset="0"/>
                <a:cs typeface="Arial" panose="020B0604020202020204" pitchFamily="34" charset="0"/>
              </a:rPr>
              <a:t>Now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provided a huge fish to swallow Jonah, and Jonah was in the belly of the fish three days and three nights.</a:t>
            </a:r>
            <a:endParaRPr lang="en-US" sz="4400" b="1" baseline="30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459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2575064"/>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2</a:t>
            </a:r>
            <a:endParaRPr lang="en-US" sz="4400" b="1" i="1" baseline="30000" dirty="0" smtClean="0">
              <a:latin typeface="Arial" panose="020B0604020202020204" pitchFamily="34" charset="0"/>
              <a:cs typeface="Arial" panose="020B0604020202020204" pitchFamily="34" charset="0"/>
            </a:endParaRPr>
          </a:p>
          <a:p>
            <a:endParaRPr lang="en-US" sz="4400" b="1" baseline="30000" dirty="0" smtClean="0">
              <a:latin typeface="Arial" panose="020B0604020202020204" pitchFamily="34" charset="0"/>
              <a:cs typeface="Arial" panose="020B0604020202020204" pitchFamily="34" charset="0"/>
            </a:endParaRPr>
          </a:p>
          <a:p>
            <a:r>
              <a:rPr lang="en-US" sz="4400" b="1" baseline="30000" dirty="0" smtClean="0">
                <a:latin typeface="Arial" panose="020B0604020202020204" pitchFamily="34" charset="0"/>
                <a:cs typeface="Arial" panose="020B0604020202020204" pitchFamily="34" charset="0"/>
              </a:rPr>
              <a:t>10</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And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commanded the fish, and it vomited Jonah onto dry land.</a:t>
            </a:r>
            <a:endParaRPr lang="en-US" sz="4400" b="1" baseline="30000" dirty="0" smtClean="0">
              <a:latin typeface="Arial" panose="020B0604020202020204" pitchFamily="34" charset="0"/>
              <a:cs typeface="Arial" panose="020B0604020202020204" pitchFamily="34" charset="0"/>
            </a:endParaRPr>
          </a:p>
        </p:txBody>
      </p:sp>
      <p:pic>
        <p:nvPicPr>
          <p:cNvPr id="9218" name="Picture 2" descr="Image result for Jonah vomited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637" y="2741138"/>
            <a:ext cx="5567363" cy="411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46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4832092"/>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3</a:t>
            </a:r>
            <a:endParaRPr lang="en-US" sz="4400" b="1" i="1" baseline="30000" dirty="0" smtClean="0">
              <a:latin typeface="Arial" panose="020B0604020202020204" pitchFamily="34" charset="0"/>
              <a:cs typeface="Arial" panose="020B0604020202020204" pitchFamily="34" charset="0"/>
            </a:endParaRPr>
          </a:p>
          <a:p>
            <a:endParaRPr lang="en-US" sz="44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Then </a:t>
            </a:r>
            <a:r>
              <a:rPr lang="en-US" sz="4400" dirty="0">
                <a:latin typeface="Arial" panose="020B0604020202020204" pitchFamily="34" charset="0"/>
                <a:cs typeface="Arial" panose="020B0604020202020204" pitchFamily="34" charset="0"/>
              </a:rPr>
              <a:t>the word of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came to Jonah a second time: </a:t>
            </a:r>
            <a:r>
              <a:rPr lang="en-US" sz="4400" b="1" baseline="30000" dirty="0">
                <a:latin typeface="Arial" panose="020B0604020202020204" pitchFamily="34" charset="0"/>
                <a:cs typeface="Arial" panose="020B0604020202020204" pitchFamily="34" charset="0"/>
              </a:rPr>
              <a:t>2 </a:t>
            </a:r>
            <a:r>
              <a:rPr lang="en-US" sz="4400" dirty="0">
                <a:latin typeface="Arial" panose="020B0604020202020204" pitchFamily="34" charset="0"/>
                <a:cs typeface="Arial" panose="020B0604020202020204" pitchFamily="34" charset="0"/>
              </a:rPr>
              <a:t>“Go to the great city of Nineveh and proclaim to it the message I give you</a:t>
            </a:r>
            <a:r>
              <a:rPr lang="en-US" sz="4400" dirty="0" smtClean="0">
                <a:latin typeface="Arial" panose="020B0604020202020204" pitchFamily="34" charset="0"/>
                <a:cs typeface="Arial" panose="020B0604020202020204" pitchFamily="34" charset="0"/>
              </a:rPr>
              <a:t>.”</a:t>
            </a:r>
          </a:p>
          <a:p>
            <a:r>
              <a:rPr lang="en-US" sz="4400" b="1" baseline="30000" dirty="0" smtClean="0">
                <a:latin typeface="Arial" panose="020B0604020202020204" pitchFamily="34" charset="0"/>
                <a:cs typeface="Arial" panose="020B0604020202020204" pitchFamily="34" charset="0"/>
              </a:rPr>
              <a:t>3 </a:t>
            </a:r>
            <a:r>
              <a:rPr lang="en-US" sz="4400" dirty="0" smtClean="0">
                <a:latin typeface="Arial" panose="020B0604020202020204" pitchFamily="34" charset="0"/>
                <a:cs typeface="Arial" panose="020B0604020202020204" pitchFamily="34" charset="0"/>
              </a:rPr>
              <a:t>Jonah obeyed the word of the </a:t>
            </a:r>
            <a:r>
              <a:rPr lang="en-US" sz="4400" cap="small" dirty="0" smtClean="0">
                <a:latin typeface="Arial" panose="020B0604020202020204" pitchFamily="34" charset="0"/>
                <a:cs typeface="Arial" panose="020B0604020202020204" pitchFamily="34" charset="0"/>
              </a:rPr>
              <a:t>Lord</a:t>
            </a:r>
            <a:r>
              <a:rPr lang="en-US" sz="4400" dirty="0" smtClean="0">
                <a:latin typeface="Arial" panose="020B0604020202020204" pitchFamily="34" charset="0"/>
                <a:cs typeface="Arial" panose="020B0604020202020204" pitchFamily="34" charset="0"/>
              </a:rPr>
              <a:t> and went to Nineveh.</a:t>
            </a:r>
            <a:endParaRPr lang="en-US" sz="4400" b="1" baseline="30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938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Image result for Jon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626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922" y="1447799"/>
            <a:ext cx="2860078" cy="1015663"/>
          </a:xfrm>
          <a:prstGeom prst="rect">
            <a:avLst/>
          </a:prstGeom>
        </p:spPr>
        <p:txBody>
          <a:bodyPr wrap="none">
            <a:spAutoFit/>
          </a:bodyPr>
          <a:lstStyle/>
          <a:p>
            <a:pPr algn="ctr"/>
            <a:r>
              <a:rPr lang="en-US" sz="6000" b="1" i="1" dirty="0" smtClean="0">
                <a:effectLst/>
                <a:ea typeface="Calibri" panose="020F0502020204030204" pitchFamily="34" charset="0"/>
                <a:cs typeface="Times New Roman" panose="02020603050405020304" pitchFamily="18" charset="0"/>
              </a:rPr>
              <a:t>JONAH</a:t>
            </a:r>
            <a:endParaRPr lang="en-US" sz="6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815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Assyrian and Babylonian Empir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808"/>
            <a:ext cx="12363450" cy="932027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0778703">
            <a:off x="422898" y="1765339"/>
            <a:ext cx="2343150" cy="1104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p:nvPr/>
        </p:nvSpPr>
        <p:spPr>
          <a:xfrm rot="16589368">
            <a:off x="4967708" y="131525"/>
            <a:ext cx="1200151" cy="4438648"/>
          </a:xfrm>
          <a:prstGeom prst="arc">
            <a:avLst>
              <a:gd name="adj1" fmla="val 16200000"/>
              <a:gd name="adj2" fmla="val 4640433"/>
            </a:avLst>
          </a:prstGeom>
          <a:ln w="1143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2707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5509200"/>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3</a:t>
            </a:r>
            <a:endParaRPr lang="en-US" sz="4400" b="1" i="1" baseline="300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Now </a:t>
            </a:r>
            <a:r>
              <a:rPr lang="en-US" sz="4400" dirty="0">
                <a:latin typeface="Arial" panose="020B0604020202020204" pitchFamily="34" charset="0"/>
                <a:cs typeface="Arial" panose="020B0604020202020204" pitchFamily="34" charset="0"/>
              </a:rPr>
              <a:t>Nineveh was a very large city; it took three days to go through it. </a:t>
            </a:r>
            <a:r>
              <a:rPr lang="en-US" sz="4400" b="1" baseline="30000" dirty="0">
                <a:latin typeface="Arial" panose="020B0604020202020204" pitchFamily="34" charset="0"/>
                <a:cs typeface="Arial" panose="020B0604020202020204" pitchFamily="34" charset="0"/>
              </a:rPr>
              <a:t>4 </a:t>
            </a:r>
            <a:r>
              <a:rPr lang="en-US" sz="4400" dirty="0">
                <a:latin typeface="Arial" panose="020B0604020202020204" pitchFamily="34" charset="0"/>
                <a:cs typeface="Arial" panose="020B0604020202020204" pitchFamily="34" charset="0"/>
              </a:rPr>
              <a:t>Jonah began by going a day’s journey into the city, proclaiming, “Forty more days and Nineveh will be overthrown.” </a:t>
            </a:r>
            <a:r>
              <a:rPr lang="en-US" sz="4400" b="1" baseline="30000" dirty="0">
                <a:latin typeface="Arial" panose="020B0604020202020204" pitchFamily="34" charset="0"/>
                <a:cs typeface="Arial" panose="020B0604020202020204" pitchFamily="34" charset="0"/>
              </a:rPr>
              <a:t>5 </a:t>
            </a:r>
            <a:r>
              <a:rPr lang="en-US" sz="4400" dirty="0">
                <a:latin typeface="Arial" panose="020B0604020202020204" pitchFamily="34" charset="0"/>
                <a:cs typeface="Arial" panose="020B0604020202020204" pitchFamily="34" charset="0"/>
              </a:rPr>
              <a:t>The Ninevites believed God. A fast was proclaimed, and all of them, from the greatest to the least, put on sackcloth.</a:t>
            </a:r>
            <a:endParaRPr lang="en-US" sz="4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659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God's a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37"/>
            <a:ext cx="12192000" cy="7834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93154" y="-575670"/>
            <a:ext cx="5779246" cy="4800600"/>
          </a:xfrm>
        </p:spPr>
        <p:txBody>
          <a:bodyPr/>
          <a:lstStyle/>
          <a:p>
            <a:r>
              <a:rPr lang="en-US" dirty="0" smtClean="0">
                <a:solidFill>
                  <a:schemeClr val="bg1"/>
                </a:solidFill>
                <a:latin typeface="Arial" panose="020B0604020202020204" pitchFamily="34" charset="0"/>
                <a:cs typeface="Arial" panose="020B0604020202020204" pitchFamily="34" charset="0"/>
              </a:rPr>
              <a:t>Signs of Divine Anger?</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02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3477875"/>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3</a:t>
            </a:r>
            <a:r>
              <a:rPr lang="en-US" sz="4400" b="1" baseline="30000" dirty="0">
                <a:latin typeface="Arial" panose="020B0604020202020204" pitchFamily="34" charset="0"/>
                <a:cs typeface="Arial" panose="020B0604020202020204" pitchFamily="34" charset="0"/>
              </a:rPr>
              <a:t> </a:t>
            </a:r>
            <a:endParaRPr lang="en-US" sz="4400" b="1" baseline="30000" dirty="0" smtClean="0">
              <a:latin typeface="Arial" panose="020B0604020202020204" pitchFamily="34" charset="0"/>
              <a:cs typeface="Arial" panose="020B0604020202020204" pitchFamily="34" charset="0"/>
            </a:endParaRPr>
          </a:p>
          <a:p>
            <a:r>
              <a:rPr lang="en-US" sz="4400" b="1" baseline="30000" dirty="0" smtClean="0">
                <a:latin typeface="Arial" panose="020B0604020202020204" pitchFamily="34" charset="0"/>
                <a:cs typeface="Arial" panose="020B0604020202020204" pitchFamily="34" charset="0"/>
              </a:rPr>
              <a:t>6</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When Jonah’s warning reached the king of Nineveh, he rose from his throne, took off his royal robes, covered himself with sackcloth and sat down in the dust. </a:t>
            </a:r>
            <a:endParaRPr lang="en-US" sz="4400" b="1" i="1" baseline="30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439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5509200"/>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3</a:t>
            </a:r>
            <a:r>
              <a:rPr lang="en-US" sz="4400" b="1" baseline="30000" dirty="0">
                <a:latin typeface="Arial" panose="020B0604020202020204" pitchFamily="34" charset="0"/>
                <a:cs typeface="Arial" panose="020B0604020202020204" pitchFamily="34" charset="0"/>
              </a:rPr>
              <a:t> </a:t>
            </a:r>
            <a:endParaRPr lang="en-US" sz="4400" b="1" baseline="30000" dirty="0" smtClean="0">
              <a:latin typeface="Arial" panose="020B0604020202020204" pitchFamily="34" charset="0"/>
              <a:cs typeface="Arial" panose="020B0604020202020204" pitchFamily="34" charset="0"/>
            </a:endParaRPr>
          </a:p>
          <a:p>
            <a:r>
              <a:rPr lang="en-US" sz="4400" b="1" baseline="30000" dirty="0" smtClean="0">
                <a:latin typeface="Arial" panose="020B0604020202020204" pitchFamily="34" charset="0"/>
                <a:cs typeface="Arial" panose="020B0604020202020204" pitchFamily="34" charset="0"/>
              </a:rPr>
              <a:t>7</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This is the proclamation he issued in Nineveh:</a:t>
            </a:r>
          </a:p>
          <a:p>
            <a:r>
              <a:rPr lang="en-US" sz="4400" dirty="0">
                <a:latin typeface="Arial" panose="020B0604020202020204" pitchFamily="34" charset="0"/>
                <a:cs typeface="Arial" panose="020B0604020202020204" pitchFamily="34" charset="0"/>
              </a:rPr>
              <a:t>“By the decree of the king and his nobles:</a:t>
            </a:r>
          </a:p>
          <a:p>
            <a:r>
              <a:rPr lang="en-US" sz="4400" dirty="0">
                <a:latin typeface="Arial" panose="020B0604020202020204" pitchFamily="34" charset="0"/>
                <a:cs typeface="Arial" panose="020B0604020202020204" pitchFamily="34" charset="0"/>
              </a:rPr>
              <a:t>Do not let people or animals, herds or flocks, taste anything; do not let them eat or drink. </a:t>
            </a:r>
            <a:r>
              <a:rPr lang="en-US" sz="4400" b="1" baseline="30000" dirty="0">
                <a:latin typeface="Arial" panose="020B0604020202020204" pitchFamily="34" charset="0"/>
                <a:cs typeface="Arial" panose="020B0604020202020204" pitchFamily="34" charset="0"/>
              </a:rPr>
              <a:t>8 </a:t>
            </a:r>
            <a:r>
              <a:rPr lang="en-US" sz="4400" dirty="0">
                <a:latin typeface="Arial" panose="020B0604020202020204" pitchFamily="34" charset="0"/>
                <a:cs typeface="Arial" panose="020B0604020202020204" pitchFamily="34" charset="0"/>
              </a:rPr>
              <a:t>But let people and animals be covered with sackcloth. </a:t>
            </a:r>
            <a:endParaRPr lang="en-US" sz="4400" b="1" i="1" baseline="30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101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4154984"/>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3</a:t>
            </a:r>
            <a:r>
              <a:rPr lang="en-US" sz="4400" b="1" baseline="30000" dirty="0">
                <a:latin typeface="Arial" panose="020B0604020202020204" pitchFamily="34" charset="0"/>
                <a:cs typeface="Arial" panose="020B0604020202020204" pitchFamily="34" charset="0"/>
              </a:rPr>
              <a:t> </a:t>
            </a:r>
            <a:endParaRPr lang="en-US" sz="4400" b="1" baseline="300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Let </a:t>
            </a:r>
            <a:r>
              <a:rPr lang="en-US" sz="4400" dirty="0">
                <a:latin typeface="Arial" panose="020B0604020202020204" pitchFamily="34" charset="0"/>
                <a:cs typeface="Arial" panose="020B0604020202020204" pitchFamily="34" charset="0"/>
              </a:rPr>
              <a:t>everyone call urgently on God. </a:t>
            </a:r>
            <a:r>
              <a:rPr lang="en-US" sz="4400" u="sng" dirty="0">
                <a:latin typeface="Arial" panose="020B0604020202020204" pitchFamily="34" charset="0"/>
                <a:cs typeface="Arial" panose="020B0604020202020204" pitchFamily="34" charset="0"/>
              </a:rPr>
              <a:t>Let them give up their evil ways and their violence.</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r>
              <a:rPr lang="en-US" sz="4400" b="1" baseline="30000" dirty="0" smtClean="0">
                <a:latin typeface="Arial" panose="020B0604020202020204" pitchFamily="34" charset="0"/>
                <a:cs typeface="Arial" panose="020B0604020202020204" pitchFamily="34" charset="0"/>
              </a:rPr>
              <a:t>9</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Who knows? God may yet relent and with compassion turn from his fierce anger so that we will not perish</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099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3929281"/>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3</a:t>
            </a:r>
            <a:r>
              <a:rPr lang="en-US" sz="4400" b="1" baseline="30000" dirty="0">
                <a:latin typeface="Arial" panose="020B0604020202020204" pitchFamily="34" charset="0"/>
                <a:cs typeface="Arial" panose="020B0604020202020204" pitchFamily="34" charset="0"/>
              </a:rPr>
              <a:t> </a:t>
            </a:r>
            <a:endParaRPr lang="en-US" sz="4400" b="1" baseline="30000" dirty="0" smtClean="0">
              <a:latin typeface="Arial" panose="020B0604020202020204" pitchFamily="34" charset="0"/>
              <a:cs typeface="Arial" panose="020B0604020202020204" pitchFamily="34" charset="0"/>
            </a:endParaRPr>
          </a:p>
          <a:p>
            <a:endParaRPr lang="en-US" sz="4400" b="1" baseline="30000" dirty="0">
              <a:latin typeface="Arial" panose="020B0604020202020204" pitchFamily="34" charset="0"/>
              <a:cs typeface="Arial" panose="020B0604020202020204" pitchFamily="34" charset="0"/>
            </a:endParaRPr>
          </a:p>
          <a:p>
            <a:r>
              <a:rPr lang="en-US" sz="4400" b="1" baseline="30000" dirty="0" smtClean="0">
                <a:latin typeface="Arial" panose="020B0604020202020204" pitchFamily="34" charset="0"/>
                <a:cs typeface="Arial" panose="020B0604020202020204" pitchFamily="34" charset="0"/>
              </a:rPr>
              <a:t>10</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When God saw what they did and how they turned from their evil ways, he relented and did not bring on them the destruction he had threatened.</a:t>
            </a:r>
            <a:endParaRPr lang="en-US" sz="4400" b="1" baseline="30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603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6186309"/>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4</a:t>
            </a:r>
            <a:r>
              <a:rPr lang="en-US" sz="4400" dirty="0" smtClean="0">
                <a:latin typeface="Arial" panose="020B0604020202020204" pitchFamily="34" charset="0"/>
                <a:cs typeface="Arial" panose="020B0604020202020204" pitchFamily="34" charset="0"/>
              </a:rPr>
              <a:t>  (Contrasts between God &amp; Jonah)</a:t>
            </a:r>
            <a:endParaRPr lang="en-US" sz="4400" b="1" baseline="30000" dirty="0" smtClean="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But to Jonah this seemed very wrong, and he became angry. </a:t>
            </a:r>
            <a:r>
              <a:rPr lang="en-US" sz="4400" b="1" baseline="30000" dirty="0">
                <a:latin typeface="Arial" panose="020B0604020202020204" pitchFamily="34" charset="0"/>
                <a:cs typeface="Arial" panose="020B0604020202020204" pitchFamily="34" charset="0"/>
              </a:rPr>
              <a:t>2 </a:t>
            </a:r>
            <a:r>
              <a:rPr lang="en-US" sz="4400" dirty="0">
                <a:latin typeface="Arial" panose="020B0604020202020204" pitchFamily="34" charset="0"/>
                <a:cs typeface="Arial" panose="020B0604020202020204" pitchFamily="34" charset="0"/>
              </a:rPr>
              <a:t>He prayed to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“Isn’t this what I said,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when I was still at home? That is what I tried to forestall by fleeing to </a:t>
            </a:r>
            <a:r>
              <a:rPr lang="en-US" sz="4400" dirty="0" err="1">
                <a:latin typeface="Arial" panose="020B0604020202020204" pitchFamily="34" charset="0"/>
                <a:cs typeface="Arial" panose="020B0604020202020204" pitchFamily="34" charset="0"/>
              </a:rPr>
              <a:t>Tarshish</a:t>
            </a:r>
            <a:r>
              <a:rPr lang="en-US" sz="4400" dirty="0">
                <a:latin typeface="Arial" panose="020B0604020202020204" pitchFamily="34" charset="0"/>
                <a:cs typeface="Arial" panose="020B0604020202020204" pitchFamily="34" charset="0"/>
              </a:rPr>
              <a:t>. </a:t>
            </a:r>
            <a:r>
              <a:rPr lang="en-US" sz="4400" u="sng" dirty="0">
                <a:latin typeface="Arial" panose="020B0604020202020204" pitchFamily="34" charset="0"/>
                <a:cs typeface="Arial" panose="020B0604020202020204" pitchFamily="34" charset="0"/>
              </a:rPr>
              <a:t>I knew that you are a gracious and compassionate God, slow to anger and abounding in love, a God who relents from sending calamity.</a:t>
            </a:r>
            <a:r>
              <a:rPr lang="en-US" sz="4400" dirty="0">
                <a:latin typeface="Arial" panose="020B0604020202020204" pitchFamily="34" charset="0"/>
                <a:cs typeface="Arial" panose="020B0604020202020204" pitchFamily="34" charset="0"/>
              </a:rPr>
              <a:t> </a:t>
            </a:r>
            <a:endParaRPr lang="en-US" sz="44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9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6186309"/>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4</a:t>
            </a:r>
            <a:r>
              <a:rPr lang="en-US" sz="4400" b="1" baseline="30000" dirty="0" smtClean="0">
                <a:latin typeface="Arial" panose="020B0604020202020204" pitchFamily="34" charset="0"/>
                <a:cs typeface="Arial" panose="020B0604020202020204" pitchFamily="34" charset="0"/>
              </a:rPr>
              <a:t> </a:t>
            </a:r>
          </a:p>
          <a:p>
            <a:r>
              <a:rPr lang="en-US" sz="4400" dirty="0">
                <a:latin typeface="Arial" panose="020B0604020202020204" pitchFamily="34" charset="0"/>
                <a:cs typeface="Arial" panose="020B0604020202020204" pitchFamily="34" charset="0"/>
              </a:rPr>
              <a:t>But to Jonah this seemed very wrong, and he became angry. </a:t>
            </a:r>
            <a:r>
              <a:rPr lang="en-US" sz="4400" b="1" baseline="30000" dirty="0">
                <a:latin typeface="Arial" panose="020B0604020202020204" pitchFamily="34" charset="0"/>
                <a:cs typeface="Arial" panose="020B0604020202020204" pitchFamily="34" charset="0"/>
              </a:rPr>
              <a:t>2 </a:t>
            </a:r>
            <a:r>
              <a:rPr lang="en-US" sz="4400" dirty="0">
                <a:latin typeface="Arial" panose="020B0604020202020204" pitchFamily="34" charset="0"/>
                <a:cs typeface="Arial" panose="020B0604020202020204" pitchFamily="34" charset="0"/>
              </a:rPr>
              <a:t>He prayed to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“Isn’t this what I said,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when I was still at home? That is what I tried to forestall by fleeing to </a:t>
            </a:r>
            <a:r>
              <a:rPr lang="en-US" sz="4400" dirty="0" err="1">
                <a:latin typeface="Arial" panose="020B0604020202020204" pitchFamily="34" charset="0"/>
                <a:cs typeface="Arial" panose="020B0604020202020204" pitchFamily="34" charset="0"/>
              </a:rPr>
              <a:t>Tarshish</a:t>
            </a:r>
            <a:r>
              <a:rPr lang="en-US" sz="4400" dirty="0">
                <a:latin typeface="Arial" panose="020B0604020202020204" pitchFamily="34" charset="0"/>
                <a:cs typeface="Arial" panose="020B0604020202020204" pitchFamily="34" charset="0"/>
              </a:rPr>
              <a:t>. I knew that you are </a:t>
            </a:r>
            <a:r>
              <a:rPr lang="en-US" sz="4400" u="sng" dirty="0">
                <a:latin typeface="Arial" panose="020B0604020202020204" pitchFamily="34" charset="0"/>
                <a:cs typeface="Arial" panose="020B0604020202020204" pitchFamily="34" charset="0"/>
              </a:rPr>
              <a:t>a gracious and compassionate God</a:t>
            </a:r>
            <a:r>
              <a:rPr lang="en-US" sz="4400" dirty="0">
                <a:latin typeface="Arial" panose="020B0604020202020204" pitchFamily="34" charset="0"/>
                <a:cs typeface="Arial" panose="020B0604020202020204" pitchFamily="34" charset="0"/>
              </a:rPr>
              <a:t>, </a:t>
            </a:r>
            <a:r>
              <a:rPr lang="en-US" sz="4400" u="sng" dirty="0">
                <a:latin typeface="Arial" panose="020B0604020202020204" pitchFamily="34" charset="0"/>
                <a:cs typeface="Arial" panose="020B0604020202020204" pitchFamily="34" charset="0"/>
              </a:rPr>
              <a:t>slow to anger</a:t>
            </a:r>
            <a:r>
              <a:rPr lang="en-US" sz="4400" dirty="0">
                <a:latin typeface="Arial" panose="020B0604020202020204" pitchFamily="34" charset="0"/>
                <a:cs typeface="Arial" panose="020B0604020202020204" pitchFamily="34" charset="0"/>
              </a:rPr>
              <a:t> and </a:t>
            </a:r>
            <a:r>
              <a:rPr lang="en-US" sz="4400" u="sng" dirty="0">
                <a:latin typeface="Arial" panose="020B0604020202020204" pitchFamily="34" charset="0"/>
                <a:cs typeface="Arial" panose="020B0604020202020204" pitchFamily="34" charset="0"/>
              </a:rPr>
              <a:t>abounding in love</a:t>
            </a:r>
            <a:r>
              <a:rPr lang="en-US" sz="4400" dirty="0">
                <a:latin typeface="Arial" panose="020B0604020202020204" pitchFamily="34" charset="0"/>
                <a:cs typeface="Arial" panose="020B0604020202020204" pitchFamily="34" charset="0"/>
              </a:rPr>
              <a:t>, </a:t>
            </a:r>
            <a:r>
              <a:rPr lang="en-US" sz="4400" u="sng" dirty="0">
                <a:latin typeface="Arial" panose="020B0604020202020204" pitchFamily="34" charset="0"/>
                <a:cs typeface="Arial" panose="020B0604020202020204" pitchFamily="34" charset="0"/>
              </a:rPr>
              <a:t>a God who relents from sending calamity</a:t>
            </a:r>
            <a:r>
              <a:rPr lang="en-US" sz="4400" dirty="0">
                <a:latin typeface="Arial" panose="020B0604020202020204" pitchFamily="34" charset="0"/>
                <a:cs typeface="Arial" panose="020B0604020202020204" pitchFamily="34" charset="0"/>
              </a:rPr>
              <a:t>. </a:t>
            </a:r>
            <a:endParaRPr lang="en-US" sz="44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60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3929281"/>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4</a:t>
            </a:r>
            <a:r>
              <a:rPr lang="en-US" sz="4400" b="1" baseline="30000" dirty="0" smtClean="0">
                <a:latin typeface="Arial" panose="020B0604020202020204" pitchFamily="34" charset="0"/>
                <a:cs typeface="Arial" panose="020B0604020202020204" pitchFamily="34" charset="0"/>
              </a:rPr>
              <a:t> </a:t>
            </a:r>
          </a:p>
          <a:p>
            <a:endParaRPr lang="en-US" sz="4400" b="1" baseline="30000" dirty="0" smtClean="0">
              <a:latin typeface="Arial" panose="020B0604020202020204" pitchFamily="34" charset="0"/>
              <a:cs typeface="Arial" panose="020B0604020202020204" pitchFamily="34" charset="0"/>
            </a:endParaRPr>
          </a:p>
          <a:p>
            <a:r>
              <a:rPr lang="en-US" sz="4400" b="1" baseline="30000" dirty="0" smtClean="0">
                <a:latin typeface="Arial" panose="020B0604020202020204" pitchFamily="34" charset="0"/>
                <a:cs typeface="Arial" panose="020B0604020202020204" pitchFamily="34" charset="0"/>
              </a:rPr>
              <a:t>3</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Now,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take away my life, for it is better for me to die than to live.”</a:t>
            </a:r>
          </a:p>
          <a:p>
            <a:r>
              <a:rPr lang="en-US" sz="4400" b="1" baseline="30000" dirty="0">
                <a:latin typeface="Arial" panose="020B0604020202020204" pitchFamily="34" charset="0"/>
                <a:cs typeface="Arial" panose="020B0604020202020204" pitchFamily="34" charset="0"/>
              </a:rPr>
              <a:t>4 </a:t>
            </a:r>
            <a:r>
              <a:rPr lang="en-US" sz="4400" dirty="0">
                <a:latin typeface="Arial" panose="020B0604020202020204" pitchFamily="34" charset="0"/>
                <a:cs typeface="Arial" panose="020B0604020202020204" pitchFamily="34" charset="0"/>
              </a:rPr>
              <a:t>But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replied, “Is it right for you to be angry</a:t>
            </a:r>
            <a:r>
              <a:rPr lang="en-US" sz="4400" dirty="0" smtClean="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endParaRPr lang="en-US" sz="44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042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463" y="0"/>
            <a:ext cx="11887200" cy="6740307"/>
          </a:xfrm>
          <a:prstGeom prst="rect">
            <a:avLst/>
          </a:prstGeom>
        </p:spPr>
        <p:txBody>
          <a:bodyPr wrap="square">
            <a:spAutoFit/>
          </a:bodyPr>
          <a:lstStyle/>
          <a:p>
            <a:r>
              <a:rPr lang="en-US" sz="3600" b="1" u="sng" dirty="0" smtClean="0">
                <a:latin typeface="Arial" panose="020B0604020202020204" pitchFamily="34" charset="0"/>
                <a:ea typeface="Calibri" panose="020F0502020204030204" pitchFamily="34" charset="0"/>
                <a:cs typeface="Arial" panose="020B0604020202020204" pitchFamily="34" charset="0"/>
              </a:rPr>
              <a:t>MATTHEW 12</a:t>
            </a:r>
            <a:endParaRPr lang="en-US" sz="3600" b="1" u="sng" dirty="0" smtClean="0">
              <a:effectLst/>
              <a:latin typeface="Arial" panose="020B0604020202020204" pitchFamily="34" charset="0"/>
              <a:ea typeface="Calibri" panose="020F0502020204030204" pitchFamily="34" charset="0"/>
              <a:cs typeface="Arial" panose="020B0604020202020204" pitchFamily="34" charset="0"/>
            </a:endParaRPr>
          </a:p>
          <a:p>
            <a:r>
              <a:rPr lang="en-US" sz="3600" i="1" baseline="30000" dirty="0" smtClean="0">
                <a:effectLst/>
                <a:latin typeface="Arial" panose="020B0604020202020204" pitchFamily="34" charset="0"/>
                <a:ea typeface="Calibri" panose="020F0502020204030204" pitchFamily="34" charset="0"/>
                <a:cs typeface="Arial" panose="020B0604020202020204" pitchFamily="34" charset="0"/>
              </a:rPr>
              <a:t>38 </a:t>
            </a:r>
            <a:r>
              <a:rPr lang="en-US" sz="3600" i="1" dirty="0" smtClean="0">
                <a:effectLst/>
                <a:latin typeface="Arial" panose="020B0604020202020204" pitchFamily="34" charset="0"/>
                <a:ea typeface="Calibri" panose="020F0502020204030204" pitchFamily="34" charset="0"/>
                <a:cs typeface="Arial" panose="020B0604020202020204" pitchFamily="34" charset="0"/>
              </a:rPr>
              <a:t>Then some of the Pharisees and teachers of the law said to him, “Teacher, we want to see a sign from you.”</a:t>
            </a:r>
            <a:endParaRPr lang="en-US" sz="3600" dirty="0" smtClean="0">
              <a:effectLst/>
              <a:latin typeface="Arial" panose="020B0604020202020204" pitchFamily="34" charset="0"/>
              <a:ea typeface="Calibri" panose="020F0502020204030204" pitchFamily="34" charset="0"/>
              <a:cs typeface="Arial" panose="020B0604020202020204" pitchFamily="34" charset="0"/>
            </a:endParaRPr>
          </a:p>
          <a:p>
            <a:r>
              <a:rPr lang="en-US" sz="3600" i="1" baseline="30000" dirty="0" smtClean="0">
                <a:effectLst/>
                <a:latin typeface="Arial" panose="020B0604020202020204" pitchFamily="34" charset="0"/>
                <a:ea typeface="Calibri" panose="020F0502020204030204" pitchFamily="34" charset="0"/>
                <a:cs typeface="Arial" panose="020B0604020202020204" pitchFamily="34" charset="0"/>
              </a:rPr>
              <a:t>39 </a:t>
            </a:r>
            <a:r>
              <a:rPr lang="en-US" sz="3600" i="1" dirty="0" smtClean="0">
                <a:effectLst/>
                <a:latin typeface="Arial" panose="020B0604020202020204" pitchFamily="34" charset="0"/>
                <a:ea typeface="Calibri" panose="020F0502020204030204" pitchFamily="34" charset="0"/>
                <a:cs typeface="Arial" panose="020B0604020202020204" pitchFamily="34" charset="0"/>
              </a:rPr>
              <a:t>He answered, “A wicked and adulterous generation asks for a sign! But none will be given it except the sign of the prophet Jonah. </a:t>
            </a:r>
            <a:r>
              <a:rPr lang="en-US" sz="3600" i="1" baseline="30000" dirty="0" smtClean="0">
                <a:effectLst/>
                <a:latin typeface="Arial" panose="020B0604020202020204" pitchFamily="34" charset="0"/>
                <a:ea typeface="Calibri" panose="020F0502020204030204" pitchFamily="34" charset="0"/>
                <a:cs typeface="Arial" panose="020B0604020202020204" pitchFamily="34" charset="0"/>
              </a:rPr>
              <a:t>40 </a:t>
            </a:r>
            <a:r>
              <a:rPr lang="en-US" sz="3600" i="1" dirty="0" smtClean="0">
                <a:effectLst/>
                <a:latin typeface="Arial" panose="020B0604020202020204" pitchFamily="34" charset="0"/>
                <a:ea typeface="Calibri" panose="020F0502020204030204" pitchFamily="34" charset="0"/>
                <a:cs typeface="Arial" panose="020B0604020202020204" pitchFamily="34" charset="0"/>
              </a:rPr>
              <a:t>For as Jonah was three days and three nights in the belly of a huge fish, so the Son of Man will be three days and three nights in the heart of the earth.</a:t>
            </a:r>
            <a:r>
              <a:rPr lang="en-US" sz="3600" i="1" baseline="30000" dirty="0" smtClean="0">
                <a:effectLst/>
                <a:latin typeface="Arial" panose="020B0604020202020204" pitchFamily="34" charset="0"/>
                <a:ea typeface="Calibri" panose="020F0502020204030204" pitchFamily="34" charset="0"/>
                <a:cs typeface="Arial" panose="020B0604020202020204" pitchFamily="34" charset="0"/>
              </a:rPr>
              <a:t>41 </a:t>
            </a:r>
            <a:r>
              <a:rPr lang="en-US" sz="3600" i="1" dirty="0" smtClean="0">
                <a:effectLst/>
                <a:latin typeface="Arial" panose="020B0604020202020204" pitchFamily="34" charset="0"/>
                <a:ea typeface="Calibri" panose="020F0502020204030204" pitchFamily="34" charset="0"/>
                <a:cs typeface="Arial" panose="020B0604020202020204" pitchFamily="34" charset="0"/>
              </a:rPr>
              <a:t>The men of Nineveh will stand up at the judgment with this generation and condemn it; for they repented at the preaching of Jonah, and now something greater than Jonah is here.”</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7574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6186309"/>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4</a:t>
            </a:r>
            <a:r>
              <a:rPr lang="en-US" sz="4400" b="1" baseline="30000" dirty="0" smtClean="0">
                <a:latin typeface="Arial" panose="020B0604020202020204" pitchFamily="34" charset="0"/>
                <a:cs typeface="Arial" panose="020B0604020202020204" pitchFamily="34" charset="0"/>
              </a:rPr>
              <a:t> </a:t>
            </a:r>
          </a:p>
          <a:p>
            <a:r>
              <a:rPr lang="en-US" sz="4400" b="1" baseline="30000" dirty="0" smtClean="0">
                <a:latin typeface="Arial" panose="020B0604020202020204" pitchFamily="34" charset="0"/>
                <a:cs typeface="Arial" panose="020B0604020202020204" pitchFamily="34" charset="0"/>
              </a:rPr>
              <a:t>5</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Jonah had gone out and sat down at a place east of the city. There he made himself a shelter, sat in its shade and waited to see what would happen to the city. </a:t>
            </a:r>
            <a:r>
              <a:rPr lang="en-US" sz="4400" b="1" baseline="30000" dirty="0">
                <a:latin typeface="Arial" panose="020B0604020202020204" pitchFamily="34" charset="0"/>
                <a:cs typeface="Arial" panose="020B0604020202020204" pitchFamily="34" charset="0"/>
              </a:rPr>
              <a:t>6 </a:t>
            </a:r>
            <a:r>
              <a:rPr lang="en-US" sz="4400" dirty="0">
                <a:latin typeface="Arial" panose="020B0604020202020204" pitchFamily="34" charset="0"/>
                <a:cs typeface="Arial" panose="020B0604020202020204" pitchFamily="34" charset="0"/>
              </a:rPr>
              <a:t>Then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God provided a leafy plant and made it grow up over Jonah to give shade for his head to ease his discomfort, and Jonah was very happy about the plant.  </a:t>
            </a:r>
            <a:endParaRPr lang="en-US" sz="44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845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5509200"/>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4</a:t>
            </a:r>
            <a:r>
              <a:rPr lang="en-US" sz="4400" b="1" baseline="30000" dirty="0" smtClean="0">
                <a:latin typeface="Arial" panose="020B0604020202020204" pitchFamily="34" charset="0"/>
                <a:cs typeface="Arial" panose="020B0604020202020204" pitchFamily="34" charset="0"/>
              </a:rPr>
              <a:t> </a:t>
            </a:r>
          </a:p>
          <a:p>
            <a:r>
              <a:rPr lang="en-US" sz="4400" b="1" baseline="30000" dirty="0">
                <a:latin typeface="Arial" panose="020B0604020202020204" pitchFamily="34" charset="0"/>
                <a:cs typeface="Arial" panose="020B0604020202020204" pitchFamily="34" charset="0"/>
              </a:rPr>
              <a:t>7 </a:t>
            </a:r>
            <a:r>
              <a:rPr lang="en-US" sz="4400" dirty="0">
                <a:latin typeface="Arial" panose="020B0604020202020204" pitchFamily="34" charset="0"/>
                <a:cs typeface="Arial" panose="020B0604020202020204" pitchFamily="34" charset="0"/>
              </a:rPr>
              <a:t>But at dawn the next day God provided a worm, which chewed the plant so that it withered.</a:t>
            </a:r>
            <a:r>
              <a:rPr lang="en-US" sz="4400" b="1" baseline="30000" dirty="0">
                <a:latin typeface="Arial" panose="020B0604020202020204" pitchFamily="34" charset="0"/>
                <a:cs typeface="Arial" panose="020B0604020202020204" pitchFamily="34" charset="0"/>
              </a:rPr>
              <a:t>8 </a:t>
            </a:r>
            <a:r>
              <a:rPr lang="en-US" sz="4400" dirty="0">
                <a:latin typeface="Arial" panose="020B0604020202020204" pitchFamily="34" charset="0"/>
                <a:cs typeface="Arial" panose="020B0604020202020204" pitchFamily="34" charset="0"/>
              </a:rPr>
              <a:t>When the sun rose, God provided a scorching east wind, and the sun blazed on Jonah’s head so that he grew faint. He wanted to die, and said, “It would be better for me to die than to live.”  </a:t>
            </a:r>
            <a:endParaRPr lang="en-US" sz="44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330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3477875"/>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4</a:t>
            </a:r>
            <a:r>
              <a:rPr lang="en-US" sz="4400" b="1" baseline="30000" dirty="0" smtClean="0">
                <a:latin typeface="Arial" panose="020B0604020202020204" pitchFamily="34" charset="0"/>
                <a:cs typeface="Arial" panose="020B0604020202020204" pitchFamily="34" charset="0"/>
              </a:rPr>
              <a:t> </a:t>
            </a:r>
          </a:p>
          <a:p>
            <a:r>
              <a:rPr lang="en-US" sz="4400" b="1" baseline="30000" dirty="0">
                <a:latin typeface="Arial" panose="020B0604020202020204" pitchFamily="34" charset="0"/>
                <a:cs typeface="Arial" panose="020B0604020202020204" pitchFamily="34" charset="0"/>
              </a:rPr>
              <a:t>9 </a:t>
            </a:r>
            <a:r>
              <a:rPr lang="en-US" sz="4400" dirty="0">
                <a:latin typeface="Arial" panose="020B0604020202020204" pitchFamily="34" charset="0"/>
                <a:cs typeface="Arial" panose="020B0604020202020204" pitchFamily="34" charset="0"/>
              </a:rPr>
              <a:t>But God said to Jonah, “Is it right for you to be angry about the plant?”</a:t>
            </a:r>
          </a:p>
          <a:p>
            <a:r>
              <a:rPr lang="en-US" sz="4400" dirty="0">
                <a:latin typeface="Arial" panose="020B0604020202020204" pitchFamily="34" charset="0"/>
                <a:cs typeface="Arial" panose="020B0604020202020204" pitchFamily="34" charset="0"/>
              </a:rPr>
              <a:t>“It is,” he said. “And I’m so angry I wish I were dead</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10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6186309"/>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4</a:t>
            </a:r>
            <a:r>
              <a:rPr lang="en-US" sz="4400" b="1" baseline="30000" dirty="0" smtClean="0">
                <a:latin typeface="Arial" panose="020B0604020202020204" pitchFamily="34" charset="0"/>
                <a:cs typeface="Arial" panose="020B0604020202020204" pitchFamily="34" charset="0"/>
              </a:rPr>
              <a:t> </a:t>
            </a:r>
          </a:p>
          <a:p>
            <a:r>
              <a:rPr lang="en-US" sz="4400" b="1" baseline="30000" dirty="0" smtClean="0">
                <a:latin typeface="Arial" panose="020B0604020202020204" pitchFamily="34" charset="0"/>
                <a:cs typeface="Arial" panose="020B0604020202020204" pitchFamily="34" charset="0"/>
              </a:rPr>
              <a:t>10</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But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said, “You have been concerned about this plant, though you did not tend it or make it grow. It sprang up overnight and died overnight. </a:t>
            </a:r>
            <a:r>
              <a:rPr lang="en-US" sz="4400" b="1" baseline="30000" dirty="0">
                <a:latin typeface="Arial" panose="020B0604020202020204" pitchFamily="34" charset="0"/>
                <a:cs typeface="Arial" panose="020B0604020202020204" pitchFamily="34" charset="0"/>
              </a:rPr>
              <a:t>11 </a:t>
            </a:r>
            <a:r>
              <a:rPr lang="en-US" sz="4400" dirty="0">
                <a:latin typeface="Arial" panose="020B0604020202020204" pitchFamily="34" charset="0"/>
                <a:cs typeface="Arial" panose="020B0604020202020204" pitchFamily="34" charset="0"/>
              </a:rPr>
              <a:t>And should I not have concern for the great city of Nineveh</a:t>
            </a:r>
            <a:r>
              <a:rPr lang="en-US" sz="4400" dirty="0" smtClean="0">
                <a:latin typeface="Arial" panose="020B0604020202020204" pitchFamily="34" charset="0"/>
                <a:cs typeface="Arial" panose="020B0604020202020204" pitchFamily="34" charset="0"/>
              </a:rPr>
              <a:t>, in </a:t>
            </a:r>
            <a:r>
              <a:rPr lang="en-US" sz="4400" dirty="0">
                <a:latin typeface="Arial" panose="020B0604020202020204" pitchFamily="34" charset="0"/>
                <a:cs typeface="Arial" panose="020B0604020202020204" pitchFamily="34" charset="0"/>
              </a:rPr>
              <a:t>which there are more than a hundred and twenty thousand people who cannot tell their right hand from their left—and also many animals</a:t>
            </a:r>
            <a:r>
              <a:rPr lang="en-US" sz="4400" dirty="0" smtClean="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endParaRPr lang="en-US" sz="44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146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Image result for Jon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626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2720" y="1447799"/>
            <a:ext cx="7566494" cy="1938992"/>
          </a:xfrm>
          <a:prstGeom prst="rect">
            <a:avLst/>
          </a:prstGeom>
        </p:spPr>
        <p:txBody>
          <a:bodyPr wrap="none">
            <a:spAutoFit/>
          </a:bodyPr>
          <a:lstStyle/>
          <a:p>
            <a:pPr algn="ctr"/>
            <a:r>
              <a:rPr lang="en-US" sz="6000" b="1" dirty="0" smtClean="0">
                <a:ea typeface="Calibri" panose="020F0502020204030204" pitchFamily="34" charset="0"/>
                <a:cs typeface="Times New Roman" panose="02020603050405020304" pitchFamily="18" charset="0"/>
              </a:rPr>
              <a:t>What’s the theme of</a:t>
            </a:r>
          </a:p>
          <a:p>
            <a:pPr algn="ctr"/>
            <a:r>
              <a:rPr lang="en-US" sz="6000" b="1" i="1" dirty="0" smtClean="0">
                <a:effectLst/>
                <a:ea typeface="Calibri" panose="020F0502020204030204" pitchFamily="34" charset="0"/>
                <a:cs typeface="Times New Roman" panose="02020603050405020304" pitchFamily="18" charset="0"/>
              </a:rPr>
              <a:t>JONAH</a:t>
            </a:r>
            <a:r>
              <a:rPr lang="en-US" sz="6000" b="1" dirty="0" smtClean="0">
                <a:effectLst/>
                <a:ea typeface="Calibri" panose="020F0502020204030204" pitchFamily="34" charset="0"/>
                <a:cs typeface="Times New Roman" panose="02020603050405020304" pitchFamily="18" charset="0"/>
              </a:rPr>
              <a:t>?</a:t>
            </a:r>
            <a:endParaRPr lang="en-US" sz="6000" dirty="0">
              <a:effectLst/>
              <a:ea typeface="Calibri" panose="020F0502020204030204" pitchFamily="34" charset="0"/>
              <a:cs typeface="Times New Roman" panose="02020603050405020304" pitchFamily="18" charset="0"/>
            </a:endParaRPr>
          </a:p>
        </p:txBody>
      </p:sp>
      <p:sp>
        <p:nvSpPr>
          <p:cNvPr id="7" name="Rectangle 6"/>
          <p:cNvSpPr/>
          <p:nvPr/>
        </p:nvSpPr>
        <p:spPr>
          <a:xfrm>
            <a:off x="882720" y="3778672"/>
            <a:ext cx="10985700" cy="1938992"/>
          </a:xfrm>
          <a:prstGeom prst="rect">
            <a:avLst/>
          </a:prstGeom>
        </p:spPr>
        <p:txBody>
          <a:bodyPr wrap="none">
            <a:spAutoFit/>
          </a:bodyPr>
          <a:lstStyle/>
          <a:p>
            <a:pPr algn="ctr"/>
            <a:r>
              <a:rPr lang="en-US" sz="6000" b="1"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Grace embraced transforms;</a:t>
            </a:r>
          </a:p>
          <a:p>
            <a:pPr algn="ctr"/>
            <a:r>
              <a:rPr lang="en-US" sz="6000" b="1"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Grace rejected embitters.</a:t>
            </a:r>
            <a:endParaRPr lang="en-US" sz="60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099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2" name="Picture 2" descr="Image result for Nahum the prop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66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35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9326" y="272717"/>
            <a:ext cx="5618748" cy="6320590"/>
          </a:xfrm>
        </p:spPr>
        <p:txBody>
          <a:bodyPr/>
          <a:lstStyle/>
          <a:p>
            <a:r>
              <a:rPr lang="en-US" sz="4000" b="1" dirty="0">
                <a:latin typeface="Arial" panose="020B0604020202020204" pitchFamily="34" charset="0"/>
                <a:cs typeface="Arial" panose="020B0604020202020204" pitchFamily="34" charset="0"/>
              </a:rPr>
              <a:t>Jonah</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prophecies</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Israel </a:t>
            </a:r>
            <a:r>
              <a:rPr lang="en-US" sz="4000" b="1" dirty="0">
                <a:latin typeface="Arial" panose="020B0604020202020204" pitchFamily="34" charset="0"/>
                <a:cs typeface="Arial" panose="020B0604020202020204" pitchFamily="34" charset="0"/>
              </a:rPr>
              <a:t>falls</a:t>
            </a:r>
            <a:r>
              <a:rPr lang="en-US" sz="4000" dirty="0">
                <a:latin typeface="Arial" panose="020B0604020202020204" pitchFamily="34" charset="0"/>
                <a:cs typeface="Arial" panose="020B0604020202020204" pitchFamily="34" charset="0"/>
              </a:rPr>
              <a:t> to </a:t>
            </a:r>
            <a:r>
              <a:rPr lang="en-US" sz="4000" dirty="0" smtClean="0">
                <a:latin typeface="Arial" panose="020B0604020202020204" pitchFamily="34" charset="0"/>
                <a:cs typeface="Arial" panose="020B0604020202020204" pitchFamily="34" charset="0"/>
              </a:rPr>
              <a:t>the Assyrians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Nahum prophecies</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Nineveh falls </a:t>
            </a:r>
            <a:r>
              <a:rPr lang="en-US" sz="4000" dirty="0" smtClean="0">
                <a:latin typeface="Arial" panose="020B0604020202020204" pitchFamily="34" charset="0"/>
                <a:cs typeface="Arial" panose="020B0604020202020204" pitchFamily="34" charset="0"/>
              </a:rPr>
              <a:t>to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the Babylonians</a:t>
            </a:r>
            <a:endParaRPr lang="en-US" sz="4000" dirty="0">
              <a:latin typeface="Arial" panose="020B0604020202020204" pitchFamily="34" charset="0"/>
              <a:cs typeface="Arial" panose="020B0604020202020204" pitchFamily="34" charset="0"/>
            </a:endParaRPr>
          </a:p>
        </p:txBody>
      </p:sp>
      <p:sp>
        <p:nvSpPr>
          <p:cNvPr id="5" name="Title 1"/>
          <p:cNvSpPr txBox="1">
            <a:spLocks/>
          </p:cNvSpPr>
          <p:nvPr/>
        </p:nvSpPr>
        <p:spPr bwMode="auto">
          <a:xfrm>
            <a:off x="571500" y="272717"/>
            <a:ext cx="4476750" cy="577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sz="7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latin typeface="Arial" panose="020B0604020202020204" pitchFamily="34" charset="0"/>
                <a:cs typeface="Arial" panose="020B0604020202020204" pitchFamily="34" charset="0"/>
              </a:rPr>
              <a:t>792-753 B.C. </a:t>
            </a:r>
          </a:p>
          <a:p>
            <a:endParaRPr lang="en-US" sz="4000" b="1" dirty="0" smtClean="0">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722 B.C.</a:t>
            </a:r>
            <a:br>
              <a:rPr lang="en-US" sz="4000" b="1" dirty="0" smtClean="0">
                <a:latin typeface="Arial" panose="020B0604020202020204" pitchFamily="34" charset="0"/>
                <a:cs typeface="Arial" panose="020B0604020202020204" pitchFamily="34" charset="0"/>
              </a:rPr>
            </a:br>
            <a:endParaRPr lang="en-US" sz="4000" b="1" dirty="0" smtClean="0">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around</a:t>
            </a:r>
            <a:r>
              <a:rPr lang="en-US" sz="4000" b="1" dirty="0" smtClean="0">
                <a:latin typeface="Arial" panose="020B0604020202020204" pitchFamily="34" charset="0"/>
                <a:cs typeface="Arial" panose="020B0604020202020204" pitchFamily="34" charset="0"/>
              </a:rPr>
              <a:t> 620 B.C.</a:t>
            </a:r>
            <a:br>
              <a:rPr lang="en-US" sz="4000" b="1" dirty="0" smtClean="0">
                <a:latin typeface="Arial" panose="020B0604020202020204" pitchFamily="34" charset="0"/>
                <a:cs typeface="Arial" panose="020B0604020202020204" pitchFamily="34" charset="0"/>
              </a:rPr>
            </a:br>
            <a:endParaRPr lang="en-US" sz="4000" b="1" dirty="0" smtClean="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612 B.C.   </a:t>
            </a:r>
            <a:endParaRPr lang="en-US" sz="4000" b="1" dirty="0">
              <a:latin typeface="Arial" panose="020B0604020202020204" pitchFamily="34" charset="0"/>
              <a:cs typeface="Arial" panose="020B0604020202020204" pitchFamily="34" charset="0"/>
            </a:endParaRPr>
          </a:p>
        </p:txBody>
      </p:sp>
      <p:sp>
        <p:nvSpPr>
          <p:cNvPr id="6" name="Down Arrow 5"/>
          <p:cNvSpPr/>
          <p:nvPr/>
        </p:nvSpPr>
        <p:spPr>
          <a:xfrm>
            <a:off x="4572000" y="406067"/>
            <a:ext cx="952500" cy="6051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463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Image result for Jon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626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11878" y="939968"/>
            <a:ext cx="3507692" cy="1015663"/>
          </a:xfrm>
          <a:prstGeom prst="rect">
            <a:avLst/>
          </a:prstGeom>
        </p:spPr>
        <p:txBody>
          <a:bodyPr wrap="none">
            <a:spAutoFit/>
          </a:bodyPr>
          <a:lstStyle/>
          <a:p>
            <a:r>
              <a:rPr lang="en-US" sz="6000" b="1" i="1" dirty="0" smtClean="0">
                <a:effectLst/>
                <a:ea typeface="Calibri" panose="020F0502020204030204" pitchFamily="34" charset="0"/>
                <a:cs typeface="Times New Roman" panose="02020603050405020304" pitchFamily="18" charset="0"/>
              </a:rPr>
              <a:t>JONAH--</a:t>
            </a:r>
            <a:endParaRPr lang="en-US" sz="6000" dirty="0">
              <a:effectLst/>
              <a:ea typeface="Calibri" panose="020F0502020204030204" pitchFamily="34" charset="0"/>
              <a:cs typeface="Times New Roman" panose="02020603050405020304" pitchFamily="18" charset="0"/>
            </a:endParaRPr>
          </a:p>
        </p:txBody>
      </p:sp>
      <p:sp>
        <p:nvSpPr>
          <p:cNvPr id="7" name="Rectangle 6"/>
          <p:cNvSpPr/>
          <p:nvPr/>
        </p:nvSpPr>
        <p:spPr>
          <a:xfrm>
            <a:off x="1154955" y="2114488"/>
            <a:ext cx="11091498" cy="3785652"/>
          </a:xfrm>
          <a:prstGeom prst="rect">
            <a:avLst/>
          </a:prstGeom>
        </p:spPr>
        <p:txBody>
          <a:bodyPr wrap="none">
            <a:spAutoFit/>
          </a:bodyPr>
          <a:lstStyle/>
          <a:p>
            <a:pPr marL="857250" indent="-857250">
              <a:buFont typeface="Arial" panose="020B0604020202020204" pitchFamily="34" charset="0"/>
              <a:buChar char="•"/>
            </a:pPr>
            <a:r>
              <a:rPr lang="en-US" sz="6000"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only prophet with </a:t>
            </a:r>
          </a:p>
          <a:p>
            <a:r>
              <a:rPr lang="en-US" sz="6000"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no fulfilled prophecy.</a:t>
            </a:r>
          </a:p>
          <a:p>
            <a:pPr marL="857250" indent="-857250">
              <a:buFont typeface="Arial" panose="020B0604020202020204" pitchFamily="34" charset="0"/>
              <a:buChar char="•"/>
            </a:pPr>
            <a:r>
              <a:rPr lang="en-US" sz="6000"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only outright rebellious </a:t>
            </a:r>
          </a:p>
          <a:p>
            <a:r>
              <a:rPr lang="en-US" sz="60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a:t>
            </a:r>
            <a:r>
              <a:rPr lang="en-US" sz="6000" dirty="0" smtClean="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rophet.</a:t>
            </a:r>
            <a:endParaRPr lang="en-US" sz="60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878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2073" y="214311"/>
            <a:ext cx="4069927" cy="6186489"/>
          </a:xfrm>
        </p:spPr>
        <p:txBody>
          <a:bodyPr/>
          <a:lstStyle/>
          <a:p>
            <a:r>
              <a:rPr lang="en-US" sz="4400" b="1" u="sng" dirty="0" smtClean="0">
                <a:latin typeface="Arial" panose="020B0604020202020204" pitchFamily="34" charset="0"/>
                <a:cs typeface="Arial" panose="020B0604020202020204" pitchFamily="34" charset="0"/>
              </a:rPr>
              <a:t>Jonah 1:2</a:t>
            </a: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“Go </a:t>
            </a:r>
            <a:r>
              <a:rPr lang="en-US" sz="4400" i="1" dirty="0">
                <a:latin typeface="Arial" panose="020B0604020202020204" pitchFamily="34" charset="0"/>
                <a:cs typeface="Arial" panose="020B0604020202020204" pitchFamily="34" charset="0"/>
              </a:rPr>
              <a:t>to the great city of Nineveh and preach against it, because its wickedness has come up before me</a:t>
            </a:r>
            <a:r>
              <a:rPr lang="en-US" sz="4400" i="1" dirty="0" smtClean="0">
                <a:latin typeface="Arial" panose="020B0604020202020204" pitchFamily="34" charset="0"/>
                <a:cs typeface="Arial" panose="020B0604020202020204" pitchFamily="34" charset="0"/>
              </a:rPr>
              <a:t>.”</a:t>
            </a:r>
            <a:endParaRPr lang="en-US" sz="4400" i="1"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2158" y="-1398326"/>
            <a:ext cx="8608484" cy="7904165"/>
          </a:xfrm>
          <a:prstGeom prst="rect">
            <a:avLst/>
          </a:prstGeom>
        </p:spPr>
      </p:pic>
      <p:sp>
        <p:nvSpPr>
          <p:cNvPr id="5" name="Right Arrow 4"/>
          <p:cNvSpPr/>
          <p:nvPr/>
        </p:nvSpPr>
        <p:spPr>
          <a:xfrm>
            <a:off x="1154955" y="740894"/>
            <a:ext cx="2038350" cy="552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628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7650"/>
            <a:ext cx="11887200" cy="1446550"/>
          </a:xfrm>
          <a:prstGeom prst="rect">
            <a:avLst/>
          </a:prstGeom>
        </p:spPr>
        <p:txBody>
          <a:bodyPr wrap="square">
            <a:spAutoFit/>
          </a:bodyPr>
          <a:lstStyle/>
          <a:p>
            <a:r>
              <a:rPr lang="en-US" sz="4400" b="1" u="sng" dirty="0" smtClean="0">
                <a:latin typeface="Arial" panose="020B0604020202020204" pitchFamily="34" charset="0"/>
                <a:cs typeface="Arial" panose="020B0604020202020204" pitchFamily="34" charset="0"/>
              </a:rPr>
              <a:t>JONAH 1</a:t>
            </a:r>
          </a:p>
          <a:p>
            <a:endParaRPr lang="en-US" sz="4400" dirty="0">
              <a:latin typeface="Arial" panose="020B0604020202020204" pitchFamily="34" charset="0"/>
              <a:cs typeface="Arial" panose="020B0604020202020204" pitchFamily="34" charset="0"/>
            </a:endParaRPr>
          </a:p>
        </p:txBody>
      </p:sp>
      <p:sp>
        <p:nvSpPr>
          <p:cNvPr id="3" name="Rectangle 2"/>
          <p:cNvSpPr/>
          <p:nvPr/>
        </p:nvSpPr>
        <p:spPr>
          <a:xfrm>
            <a:off x="304800" y="1181517"/>
            <a:ext cx="11887200" cy="3477875"/>
          </a:xfrm>
          <a:prstGeom prst="rect">
            <a:avLst/>
          </a:prstGeom>
        </p:spPr>
        <p:txBody>
          <a:bodyPr wrap="square">
            <a:spAutoFit/>
          </a:bodyPr>
          <a:lstStyle/>
          <a:p>
            <a:r>
              <a:rPr lang="en-US" sz="4400" b="1" baseline="30000" dirty="0" smtClean="0">
                <a:latin typeface="Arial" panose="020B0604020202020204" pitchFamily="34" charset="0"/>
                <a:cs typeface="Arial" panose="020B0604020202020204" pitchFamily="34" charset="0"/>
              </a:rPr>
              <a:t>3</a:t>
            </a:r>
            <a:r>
              <a:rPr lang="en-US" sz="4400" b="1" baseline="300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But Jonah ran away from the </a:t>
            </a:r>
            <a:r>
              <a:rPr lang="en-US" sz="4400" cap="small" dirty="0">
                <a:latin typeface="Arial" panose="020B0604020202020204" pitchFamily="34" charset="0"/>
                <a:cs typeface="Arial" panose="020B0604020202020204" pitchFamily="34" charset="0"/>
              </a:rPr>
              <a:t>Lord</a:t>
            </a:r>
            <a:r>
              <a:rPr lang="en-US" sz="4400" dirty="0">
                <a:latin typeface="Arial" panose="020B0604020202020204" pitchFamily="34" charset="0"/>
                <a:cs typeface="Arial" panose="020B0604020202020204" pitchFamily="34" charset="0"/>
              </a:rPr>
              <a:t> and headed for </a:t>
            </a:r>
            <a:r>
              <a:rPr lang="en-US" sz="4400" dirty="0" err="1">
                <a:latin typeface="Arial" panose="020B0604020202020204" pitchFamily="34" charset="0"/>
                <a:cs typeface="Arial" panose="020B0604020202020204" pitchFamily="34" charset="0"/>
              </a:rPr>
              <a:t>Tarshish</a:t>
            </a:r>
            <a:r>
              <a:rPr lang="en-US" sz="4400" dirty="0">
                <a:latin typeface="Arial" panose="020B0604020202020204" pitchFamily="34" charset="0"/>
                <a:cs typeface="Arial" panose="020B0604020202020204" pitchFamily="34" charset="0"/>
              </a:rPr>
              <a:t>. He went down to Joppa, where he found a ship bound for that port. After paying the fare, he went aboard and sailed for </a:t>
            </a:r>
            <a:r>
              <a:rPr lang="en-US" sz="4400" dirty="0" err="1">
                <a:latin typeface="Arial" panose="020B0604020202020204" pitchFamily="34" charset="0"/>
                <a:cs typeface="Arial" panose="020B0604020202020204" pitchFamily="34" charset="0"/>
              </a:rPr>
              <a:t>Tarshish</a:t>
            </a:r>
            <a:r>
              <a:rPr lang="en-US" sz="4400" dirty="0">
                <a:latin typeface="Arial" panose="020B0604020202020204" pitchFamily="34" charset="0"/>
                <a:cs typeface="Arial" panose="020B0604020202020204" pitchFamily="34" charset="0"/>
              </a:rPr>
              <a:t> to flee from the </a:t>
            </a:r>
            <a:r>
              <a:rPr lang="en-US" sz="4400" cap="small" dirty="0">
                <a:latin typeface="Arial" panose="020B0604020202020204" pitchFamily="34" charset="0"/>
                <a:cs typeface="Arial" panose="020B0604020202020204" pitchFamily="34" charset="0"/>
              </a:rPr>
              <a:t>Lord</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869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Col.1;1-7-Identity">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1-Col.1;1-7-Identity" id="{20B06652-4BF3-48CA-874E-BD533312777B}" vid="{759E2E95-2FBC-44EE-B3D8-4EAF959A60F6}"/>
    </a:ext>
  </a:extLst>
</a:theme>
</file>

<file path=docProps/app.xml><?xml version="1.0" encoding="utf-8"?>
<Properties xmlns="http://schemas.openxmlformats.org/officeDocument/2006/extended-properties" xmlns:vt="http://schemas.openxmlformats.org/officeDocument/2006/docPropsVTypes">
  <Template>#1-Col.1;1-7-Identity</Template>
  <TotalTime>2464</TotalTime>
  <Words>194</Words>
  <Application>Microsoft Office PowerPoint</Application>
  <PresentationFormat>Widescreen</PresentationFormat>
  <Paragraphs>89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Times New Roman</vt:lpstr>
      <vt:lpstr>Wingdings 3</vt:lpstr>
      <vt:lpstr>#1-Col.1;1-7-Identity</vt:lpstr>
      <vt:lpstr>PowerPoint Presentation</vt:lpstr>
      <vt:lpstr>PowerPoint Presentation</vt:lpstr>
      <vt:lpstr>PowerPoint Presentation</vt:lpstr>
      <vt:lpstr>PowerPoint Presentation</vt:lpstr>
      <vt:lpstr>PowerPoint Presentation</vt:lpstr>
      <vt:lpstr>Jonah prophecies    Israel falls to the Assyrians   Nahum prophecies  Nineveh falls to  the Babylonians</vt:lpstr>
      <vt:lpstr>PowerPoint Presentation</vt:lpstr>
      <vt:lpstr>Jonah 1:2 “Go to the great city of Nineveh and preach against it, because its wickedness has come up before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Signs of Divine Anger?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30</cp:revision>
  <dcterms:created xsi:type="dcterms:W3CDTF">2018-11-23T22:25:09Z</dcterms:created>
  <dcterms:modified xsi:type="dcterms:W3CDTF">2018-11-25T15:29:20Z</dcterms:modified>
</cp:coreProperties>
</file>