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83"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4" d="100"/>
          <a:sy n="44" d="100"/>
        </p:scale>
        <p:origin x="174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88842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05690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66480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5E4EB207-443B-43C7-87A0-95DDE3A254CC}" type="datetimeFigureOut">
              <a:rPr lang="en-US" smtClean="0"/>
              <a:t>11/17/2018</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114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294100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5E4EB207-443B-43C7-87A0-95DDE3A254CC}" type="datetimeFigureOut">
              <a:rPr lang="en-US" smtClean="0"/>
              <a:t>11/17/2018</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109796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5E4EB207-443B-43C7-87A0-95DDE3A254CC}" type="datetimeFigureOut">
              <a:rPr lang="en-US" smtClean="0"/>
              <a:t>11/17/2018</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28092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73707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136969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8478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35041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58446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271522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73620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198607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271763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E4EB207-443B-43C7-87A0-95DDE3A254CC}" type="datetimeFigureOut">
              <a:rPr lang="en-US" smtClean="0"/>
              <a:t>11/17/2018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17029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5E4EB207-443B-43C7-87A0-95DDE3A254CC}" type="datetimeFigureOut">
              <a:rPr lang="en-US" smtClean="0"/>
              <a:t>11/17/2018</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2FE4C81D-8829-47F8-8B90-47413CBC2916}" type="slidenum">
              <a:rPr lang="en-US" smtClean="0"/>
              <a:t>‹#›</a:t>
            </a:fld>
            <a:endParaRPr lang="en-US"/>
          </a:p>
        </p:txBody>
      </p:sp>
    </p:spTree>
    <p:extLst>
      <p:ext uri="{BB962C8B-B14F-4D97-AF65-F5344CB8AC3E}">
        <p14:creationId xmlns:p14="http://schemas.microsoft.com/office/powerpoint/2010/main" val="3346463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6119" y="2992582"/>
            <a:ext cx="8825658" cy="3329581"/>
          </a:xfrm>
        </p:spPr>
        <p:txBody>
          <a:bodyPr/>
          <a:lstStyle/>
          <a:p>
            <a:endParaRPr lang="en-US" dirty="0"/>
          </a:p>
        </p:txBody>
      </p:sp>
      <p:sp>
        <p:nvSpPr>
          <p:cNvPr id="3" name="Subtitle 2"/>
          <p:cNvSpPr>
            <a:spLocks noGrp="1"/>
          </p:cNvSpPr>
          <p:nvPr>
            <p:ph type="subTitle" idx="1"/>
          </p:nvPr>
        </p:nvSpPr>
        <p:spPr>
          <a:xfrm>
            <a:off x="2002227" y="559398"/>
            <a:ext cx="264875" cy="126401"/>
          </a:xfrm>
        </p:spPr>
        <p:txBody>
          <a:bodyPr/>
          <a:lstStyle/>
          <a:p>
            <a:endParaRPr lang="en-US" dirty="0"/>
          </a:p>
        </p:txBody>
      </p:sp>
      <p:pic>
        <p:nvPicPr>
          <p:cNvPr id="1026" name="Picture 2" descr="Image result for pt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18" y="2902972"/>
            <a:ext cx="5370582" cy="3969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wii combat photograp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847" y="3525982"/>
            <a:ext cx="4886214" cy="33320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old star fami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739" y="0"/>
            <a:ext cx="7361832"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9-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5889061" cy="41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72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 Word became fl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89" y="-195943"/>
            <a:ext cx="10279809" cy="722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75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9587" y="314795"/>
            <a:ext cx="10942820" cy="5570756"/>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Amos 2:4</a:t>
            </a:r>
            <a:endParaRPr lang="en-US" sz="4800" b="1" i="1" dirty="0" smtClean="0">
              <a:effectLst/>
              <a:latin typeface="Arial" panose="020B0604020202020204" pitchFamily="34" charset="0"/>
              <a:ea typeface="Calibri" panose="020F0502020204030204" pitchFamily="34" charset="0"/>
              <a:cs typeface="Arial" panose="020B0604020202020204" pitchFamily="34" charset="0"/>
            </a:endParaRPr>
          </a:p>
          <a:p>
            <a:r>
              <a:rPr lang="en-US" sz="4400" b="1" dirty="0" smtClean="0">
                <a:effectLst/>
                <a:latin typeface="Arial" panose="020B0604020202020204" pitchFamily="34" charset="0"/>
                <a:ea typeface="Calibri" panose="020F0502020204030204" pitchFamily="34" charset="0"/>
                <a:cs typeface="Arial" panose="020B0604020202020204" pitchFamily="34" charset="0"/>
              </a:rPr>
              <a:t>(NIV) </a:t>
            </a:r>
            <a:r>
              <a:rPr lang="en-US" sz="4400" b="1" i="1" dirty="0" smtClean="0">
                <a:effectLst/>
                <a:latin typeface="Arial" panose="020B0604020202020204" pitchFamily="34" charset="0"/>
                <a:ea typeface="Calibri" panose="020F0502020204030204" pitchFamily="34" charset="0"/>
                <a:cs typeface="Arial" panose="020B0604020202020204" pitchFamily="34" charset="0"/>
              </a:rPr>
              <a:t>Because they have rejected the law of the </a:t>
            </a:r>
            <a:r>
              <a:rPr lang="en-US" sz="4400" b="1" i="1" cap="small" dirty="0" smtClean="0">
                <a:effectLst/>
                <a:latin typeface="Arial" panose="020B0604020202020204" pitchFamily="34" charset="0"/>
                <a:ea typeface="Calibri" panose="020F0502020204030204" pitchFamily="34" charset="0"/>
                <a:cs typeface="Arial" panose="020B0604020202020204" pitchFamily="34" charset="0"/>
              </a:rPr>
              <a:t>Lord</a:t>
            </a:r>
            <a:r>
              <a:rPr lang="en-US" sz="4400" b="1" i="1" dirty="0" smtClean="0">
                <a:effectLst/>
                <a:latin typeface="Arial" panose="020B0604020202020204" pitchFamily="34" charset="0"/>
                <a:ea typeface="Calibri" panose="020F0502020204030204" pitchFamily="34" charset="0"/>
                <a:cs typeface="Arial" panose="020B0604020202020204" pitchFamily="34" charset="0"/>
              </a:rPr>
              <a:t/>
            </a:r>
            <a:br>
              <a:rPr lang="en-US" sz="4400" b="1" i="1" dirty="0" smtClean="0">
                <a:effectLst/>
                <a:latin typeface="Arial" panose="020B0604020202020204" pitchFamily="34" charset="0"/>
                <a:ea typeface="Calibri" panose="020F0502020204030204" pitchFamily="34" charset="0"/>
                <a:cs typeface="Arial" panose="020B0604020202020204" pitchFamily="34" charset="0"/>
              </a:rPr>
            </a:br>
            <a:r>
              <a:rPr lang="en-US" sz="4400" b="1" i="1" dirty="0" smtClean="0">
                <a:effectLst/>
                <a:latin typeface="Arial" panose="020B0604020202020204" pitchFamily="34" charset="0"/>
                <a:ea typeface="Calibri" panose="020F0502020204030204" pitchFamily="34" charset="0"/>
                <a:cs typeface="Arial" panose="020B0604020202020204" pitchFamily="34" charset="0"/>
              </a:rPr>
              <a:t>    and have not kept his decrees….</a:t>
            </a:r>
          </a:p>
          <a:p>
            <a:endParaRPr lang="en-US" sz="4400" b="1" i="1" dirty="0">
              <a:latin typeface="Arial" panose="020B0604020202020204" pitchFamily="34" charset="0"/>
              <a:ea typeface="Calibri" panose="020F0502020204030204" pitchFamily="34" charset="0"/>
              <a:cs typeface="Arial" panose="020B0604020202020204" pitchFamily="34" charset="0"/>
            </a:endParaRPr>
          </a:p>
          <a:p>
            <a:r>
              <a:rPr lang="en-US" sz="4400" b="1" dirty="0" smtClean="0"/>
              <a:t>(NKJV) “</a:t>
            </a:r>
            <a:r>
              <a:rPr lang="en-US" sz="4400" b="1" i="1" dirty="0" smtClean="0"/>
              <a:t>Because </a:t>
            </a:r>
            <a:r>
              <a:rPr lang="en-US" sz="4400" b="1" i="1" dirty="0"/>
              <a:t>they have </a:t>
            </a:r>
            <a:r>
              <a:rPr lang="en-US" sz="4400" b="1" i="1" u="sng" dirty="0"/>
              <a:t>despised the law </a:t>
            </a:r>
            <a:r>
              <a:rPr lang="en-US" sz="4400" b="1" i="1" dirty="0"/>
              <a:t>of the Lord, and </a:t>
            </a:r>
            <a:r>
              <a:rPr lang="en-US" sz="4400" b="1" i="1" u="sng" dirty="0"/>
              <a:t>have not kept His commandments</a:t>
            </a:r>
            <a:r>
              <a:rPr lang="en-US" sz="4400" b="1" i="1" dirty="0"/>
              <a:t>….”</a:t>
            </a:r>
            <a:r>
              <a:rPr lang="en-US" sz="4400" i="1" dirty="0"/>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8591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269825"/>
            <a:ext cx="11377535" cy="6247864"/>
          </a:xfrm>
          <a:prstGeom prst="rect">
            <a:avLst/>
          </a:prstGeom>
        </p:spPr>
        <p:txBody>
          <a:bodyPr wrap="square">
            <a:spAutoFit/>
          </a:bodyPr>
          <a:lstStyle/>
          <a:p>
            <a:r>
              <a:rPr lang="en-US" sz="4000" b="1" u="sng" dirty="0">
                <a:latin typeface="Arial" panose="020B0604020202020204" pitchFamily="34" charset="0"/>
                <a:cs typeface="Arial" panose="020B0604020202020204" pitchFamily="34" charset="0"/>
              </a:rPr>
              <a:t>Amos </a:t>
            </a:r>
            <a:r>
              <a:rPr lang="en-US" sz="4000" b="1" u="sng" dirty="0" smtClean="0">
                <a:latin typeface="Arial" panose="020B0604020202020204" pitchFamily="34" charset="0"/>
                <a:cs typeface="Arial" panose="020B0604020202020204" pitchFamily="34" charset="0"/>
              </a:rPr>
              <a:t>8:11-14</a:t>
            </a:r>
            <a:endParaRPr lang="en-US" sz="4000" u="sng" dirty="0">
              <a:latin typeface="Arial" panose="020B0604020202020204" pitchFamily="34" charset="0"/>
              <a:cs typeface="Arial" panose="020B0604020202020204" pitchFamily="34" charset="0"/>
            </a:endParaRPr>
          </a:p>
          <a:p>
            <a:r>
              <a:rPr lang="en-US" sz="4000" i="1" dirty="0">
                <a:latin typeface="Arial" panose="020B0604020202020204" pitchFamily="34" charset="0"/>
                <a:cs typeface="Arial" panose="020B0604020202020204" pitchFamily="34" charset="0"/>
              </a:rPr>
              <a:t>“The days are coming,” declares the Sovereign </a:t>
            </a:r>
            <a:r>
              <a:rPr lang="en-US" sz="4000" i="1" cap="small" dirty="0">
                <a:latin typeface="Arial" panose="020B0604020202020204" pitchFamily="34" charset="0"/>
                <a:cs typeface="Arial" panose="020B0604020202020204" pitchFamily="34" charset="0"/>
              </a:rPr>
              <a:t>Lord</a:t>
            </a:r>
            <a:r>
              <a:rPr lang="en-US" sz="4000" i="1" dirty="0">
                <a:latin typeface="Arial" panose="020B0604020202020204" pitchFamily="34" charset="0"/>
                <a:cs typeface="Arial" panose="020B0604020202020204" pitchFamily="34" charset="0"/>
              </a:rPr>
              <a:t>,</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“when I will send a famine through the land—</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not a famine of food or a thirst for water,</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but </a:t>
            </a:r>
            <a:r>
              <a:rPr lang="en-US" sz="4000" i="1" u="sng" dirty="0">
                <a:latin typeface="Arial" panose="020B0604020202020204" pitchFamily="34" charset="0"/>
                <a:cs typeface="Arial" panose="020B0604020202020204" pitchFamily="34" charset="0"/>
              </a:rPr>
              <a:t>a famine of hearing the words of the </a:t>
            </a:r>
            <a:r>
              <a:rPr lang="en-US" sz="4000" i="1" u="sng" cap="small" dirty="0">
                <a:latin typeface="Arial" panose="020B0604020202020204" pitchFamily="34" charset="0"/>
                <a:cs typeface="Arial" panose="020B0604020202020204" pitchFamily="34" charset="0"/>
              </a:rPr>
              <a:t>Lord</a:t>
            </a:r>
            <a:r>
              <a:rPr lang="en-US" sz="4000" b="1" i="1" dirty="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12 </a:t>
            </a:r>
            <a:r>
              <a:rPr lang="en-US" sz="4000" i="1" dirty="0">
                <a:latin typeface="Arial" panose="020B0604020202020204" pitchFamily="34" charset="0"/>
                <a:cs typeface="Arial" panose="020B0604020202020204" pitchFamily="34" charset="0"/>
              </a:rPr>
              <a:t>People will stagger from sea to sea</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and wander from north to east,</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searching for the word of the </a:t>
            </a:r>
            <a:r>
              <a:rPr lang="en-US" sz="4000" i="1" cap="small" dirty="0">
                <a:latin typeface="Arial" panose="020B0604020202020204" pitchFamily="34" charset="0"/>
                <a:cs typeface="Arial" panose="020B0604020202020204" pitchFamily="34" charset="0"/>
              </a:rPr>
              <a:t>Lord</a:t>
            </a:r>
            <a:r>
              <a:rPr lang="en-US" sz="4000" i="1" dirty="0">
                <a:latin typeface="Arial" panose="020B0604020202020204" pitchFamily="34" charset="0"/>
                <a:cs typeface="Arial" panose="020B0604020202020204" pitchFamily="34" charset="0"/>
              </a:rPr>
              <a:t>,</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but they will not find it</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84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269825"/>
            <a:ext cx="11377535" cy="5016758"/>
          </a:xfrm>
          <a:prstGeom prst="rect">
            <a:avLst/>
          </a:prstGeom>
        </p:spPr>
        <p:txBody>
          <a:bodyPr wrap="square">
            <a:spAutoFit/>
          </a:bodyPr>
          <a:lstStyle/>
          <a:p>
            <a:r>
              <a:rPr lang="en-US" sz="4000" b="1" u="sng" dirty="0">
                <a:latin typeface="Arial" panose="020B0604020202020204" pitchFamily="34" charset="0"/>
                <a:cs typeface="Arial" panose="020B0604020202020204" pitchFamily="34" charset="0"/>
              </a:rPr>
              <a:t>Amos </a:t>
            </a:r>
            <a:r>
              <a:rPr lang="en-US" sz="4000" b="1" u="sng" dirty="0" smtClean="0">
                <a:latin typeface="Arial" panose="020B0604020202020204" pitchFamily="34" charset="0"/>
                <a:cs typeface="Arial" panose="020B0604020202020204" pitchFamily="34" charset="0"/>
              </a:rPr>
              <a:t>8:11-14</a:t>
            </a:r>
          </a:p>
          <a:p>
            <a:r>
              <a:rPr lang="en-US" sz="4000" b="1" i="1" baseline="30000" dirty="0" smtClean="0">
                <a:latin typeface="Arial" panose="020B0604020202020204" pitchFamily="34" charset="0"/>
                <a:cs typeface="Arial" panose="020B0604020202020204" pitchFamily="34" charset="0"/>
              </a:rPr>
              <a:t>13</a:t>
            </a:r>
            <a:r>
              <a:rPr lang="en-US" sz="4000" b="1" i="1" baseline="30000" dirty="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“In that day “the lovely young women and strong young men</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will faint because of thirst.</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14 </a:t>
            </a:r>
            <a:r>
              <a:rPr lang="en-US" sz="4000" i="1" dirty="0">
                <a:latin typeface="Arial" panose="020B0604020202020204" pitchFamily="34" charset="0"/>
                <a:cs typeface="Arial" panose="020B0604020202020204" pitchFamily="34" charset="0"/>
              </a:rPr>
              <a:t>Those who swear by the sin of Samaria—</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who say, ‘As surely as your god lives, Dan,’</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or, ‘As surely as the god of Beersheba lives’—</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they will fall, never to rise again</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3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famine of the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942"/>
            <a:ext cx="12192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7310" y="4136963"/>
            <a:ext cx="10839762" cy="830997"/>
          </a:xfrm>
          <a:prstGeom prst="rect">
            <a:avLst/>
          </a:prstGeom>
        </p:spPr>
        <p:txBody>
          <a:bodyPr wrap="none">
            <a:spAutoFit/>
          </a:bodyPr>
          <a:lstStyle/>
          <a:p>
            <a:r>
              <a:rPr lang="en-US" sz="48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famine of hearing the words of the </a:t>
            </a:r>
            <a:r>
              <a:rPr lang="en-US" sz="4800" b="1" i="1" cap="small"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Lord</a:t>
            </a:r>
            <a:endParaRPr lang="en-US" sz="4800" dirty="0">
              <a:solidFill>
                <a:schemeClr val="bg1"/>
              </a:solidFill>
            </a:endParaRPr>
          </a:p>
        </p:txBody>
      </p:sp>
    </p:spTree>
    <p:extLst>
      <p:ext uri="{BB962C8B-B14F-4D97-AF65-F5344CB8AC3E}">
        <p14:creationId xmlns:p14="http://schemas.microsoft.com/office/powerpoint/2010/main" val="3902447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376" y="445671"/>
            <a:ext cx="11377535" cy="1938992"/>
          </a:xfrm>
          <a:prstGeom prst="rect">
            <a:avLst/>
          </a:prstGeom>
        </p:spPr>
        <p:txBody>
          <a:bodyPr wrap="square">
            <a:spAutoFit/>
          </a:bodyPr>
          <a:lstStyle/>
          <a:p>
            <a:pPr algn="ctr"/>
            <a:r>
              <a:rPr lang="en-US" sz="6000" b="1" dirty="0" smtClean="0">
                <a:latin typeface="Arial" panose="020B0604020202020204" pitchFamily="34" charset="0"/>
                <a:cs typeface="Arial" panose="020B0604020202020204" pitchFamily="34" charset="0"/>
              </a:rPr>
              <a:t>What’s my heart towards </a:t>
            </a:r>
          </a:p>
          <a:p>
            <a:pPr algn="ctr"/>
            <a:r>
              <a:rPr lang="en-US" sz="6000" b="1" dirty="0" smtClean="0">
                <a:latin typeface="Arial" panose="020B0604020202020204" pitchFamily="34" charset="0"/>
                <a:cs typeface="Arial" panose="020B0604020202020204" pitchFamily="34" charset="0"/>
              </a:rPr>
              <a:t>the Word of God?</a:t>
            </a:r>
            <a:endParaRPr lang="en-US" sz="6000" b="1" dirty="0">
              <a:latin typeface="Arial" panose="020B0604020202020204" pitchFamily="34" charset="0"/>
              <a:cs typeface="Arial" panose="020B0604020202020204" pitchFamily="34" charset="0"/>
            </a:endParaRPr>
          </a:p>
        </p:txBody>
      </p:sp>
      <p:sp>
        <p:nvSpPr>
          <p:cNvPr id="3" name="Rectangle 2"/>
          <p:cNvSpPr/>
          <p:nvPr/>
        </p:nvSpPr>
        <p:spPr>
          <a:xfrm>
            <a:off x="1455776" y="2555068"/>
            <a:ext cx="11377535" cy="707886"/>
          </a:xfrm>
          <a:prstGeom prst="rect">
            <a:avLst/>
          </a:prstGeom>
        </p:spPr>
        <p:txBody>
          <a:bodyPr wrap="square">
            <a:spAutoFit/>
          </a:bodyPr>
          <a:lstStyle/>
          <a:p>
            <a:pPr marL="571500"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Indifferent?</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4078504" y="3925079"/>
            <a:ext cx="11377535" cy="707886"/>
          </a:xfrm>
          <a:prstGeom prst="rect">
            <a:avLst/>
          </a:prstGeom>
        </p:spPr>
        <p:txBody>
          <a:bodyPr wrap="square">
            <a:spAutoFit/>
          </a:bodyPr>
          <a:lstStyle/>
          <a:p>
            <a:pPr marL="571500"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Irritated?</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5440057" y="5249330"/>
            <a:ext cx="11377535" cy="707886"/>
          </a:xfrm>
          <a:prstGeom prst="rect">
            <a:avLst/>
          </a:prstGeom>
        </p:spPr>
        <p:txBody>
          <a:bodyPr wrap="square">
            <a:spAutoFit/>
          </a:bodyPr>
          <a:lstStyle/>
          <a:p>
            <a:pPr marL="571500" indent="-571500">
              <a:buFont typeface="Arial" panose="020B0604020202020204" pitchFamily="34" charset="0"/>
              <a:buChar char="•"/>
            </a:pPr>
            <a:r>
              <a:rPr lang="en-US" sz="4000" b="1" dirty="0" smtClean="0">
                <a:latin typeface="Arial" panose="020B0604020202020204" pitchFamily="34" charset="0"/>
                <a:cs typeface="Arial" panose="020B0604020202020204" pitchFamily="34" charset="0"/>
              </a:rPr>
              <a:t>Dismissive?</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799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269825"/>
            <a:ext cx="11967147" cy="6247864"/>
          </a:xfrm>
          <a:prstGeom prst="rect">
            <a:avLst/>
          </a:prstGeom>
        </p:spPr>
        <p:txBody>
          <a:bodyPr wrap="square">
            <a:spAutoFit/>
          </a:bodyPr>
          <a:lstStyle/>
          <a:p>
            <a:r>
              <a:rPr lang="en-US" sz="4000" b="1" u="sng" dirty="0">
                <a:latin typeface="Arial" panose="020B0604020202020204" pitchFamily="34" charset="0"/>
                <a:cs typeface="Arial" panose="020B0604020202020204" pitchFamily="34" charset="0"/>
              </a:rPr>
              <a:t>Amos </a:t>
            </a:r>
            <a:r>
              <a:rPr lang="en-US" sz="4000" b="1" u="sng" dirty="0" smtClean="0">
                <a:latin typeface="Arial" panose="020B0604020202020204" pitchFamily="34" charset="0"/>
                <a:cs typeface="Arial" panose="020B0604020202020204" pitchFamily="34" charset="0"/>
              </a:rPr>
              <a:t>5--</a:t>
            </a:r>
            <a:r>
              <a:rPr lang="en-US" sz="4000" i="1" dirty="0" smtClean="0">
                <a:latin typeface="Arial" panose="020B0604020202020204" pitchFamily="34" charset="0"/>
                <a:cs typeface="Arial" panose="020B0604020202020204" pitchFamily="34" charset="0"/>
              </a:rPr>
              <a:t>This </a:t>
            </a:r>
            <a:r>
              <a:rPr lang="en-US" sz="4000" i="1" dirty="0">
                <a:latin typeface="Arial" panose="020B0604020202020204" pitchFamily="34" charset="0"/>
                <a:cs typeface="Arial" panose="020B0604020202020204" pitchFamily="34" charset="0"/>
              </a:rPr>
              <a:t>is what the </a:t>
            </a:r>
            <a:r>
              <a:rPr lang="en-US" sz="4000" i="1" cap="small" dirty="0">
                <a:latin typeface="Arial" panose="020B0604020202020204" pitchFamily="34" charset="0"/>
                <a:cs typeface="Arial" panose="020B0604020202020204" pitchFamily="34" charset="0"/>
              </a:rPr>
              <a:t>Lord</a:t>
            </a:r>
            <a:r>
              <a:rPr lang="en-US" sz="4000" i="1" dirty="0">
                <a:latin typeface="Arial" panose="020B0604020202020204" pitchFamily="34" charset="0"/>
                <a:cs typeface="Arial" panose="020B0604020202020204" pitchFamily="34" charset="0"/>
              </a:rPr>
              <a:t> says to Israel</a:t>
            </a:r>
            <a:r>
              <a:rPr lang="en-US" sz="4000" i="1"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a:t>
            </a:r>
            <a:r>
              <a:rPr lang="en-US" sz="4000" b="1" i="1" dirty="0">
                <a:latin typeface="Arial" panose="020B0604020202020204" pitchFamily="34" charset="0"/>
                <a:cs typeface="Arial" panose="020B0604020202020204" pitchFamily="34" charset="0"/>
              </a:rPr>
              <a:t>Seek me and live;</a:t>
            </a:r>
            <a:br>
              <a:rPr lang="en-US" sz="4000" b="1"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5 </a:t>
            </a:r>
            <a:r>
              <a:rPr lang="en-US" sz="4000" i="1" dirty="0" smtClean="0">
                <a:latin typeface="Arial" panose="020B0604020202020204" pitchFamily="34" charset="0"/>
                <a:cs typeface="Arial" panose="020B0604020202020204" pitchFamily="34" charset="0"/>
              </a:rPr>
              <a:t>do </a:t>
            </a:r>
            <a:r>
              <a:rPr lang="en-US" sz="4000" i="1" dirty="0">
                <a:latin typeface="Arial" panose="020B0604020202020204" pitchFamily="34" charset="0"/>
                <a:cs typeface="Arial" panose="020B0604020202020204" pitchFamily="34" charset="0"/>
              </a:rPr>
              <a:t>not seek Bethel, do not go to Gilgal,</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do not journey to Beersheba.</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For Gilgal will surely go into exile,</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and Bethel will be reduced to nothing.”</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6 </a:t>
            </a:r>
            <a:r>
              <a:rPr lang="en-US" sz="4000" b="1" i="1" dirty="0">
                <a:latin typeface="Arial" panose="020B0604020202020204" pitchFamily="34" charset="0"/>
                <a:cs typeface="Arial" panose="020B0604020202020204" pitchFamily="34" charset="0"/>
              </a:rPr>
              <a:t>Seek the </a:t>
            </a:r>
            <a:r>
              <a:rPr lang="en-US" sz="4000" b="1" i="1" cap="small" dirty="0">
                <a:latin typeface="Arial" panose="020B0604020202020204" pitchFamily="34" charset="0"/>
                <a:cs typeface="Arial" panose="020B0604020202020204" pitchFamily="34" charset="0"/>
              </a:rPr>
              <a:t>Lord</a:t>
            </a:r>
            <a:r>
              <a:rPr lang="en-US" sz="4000" b="1" i="1" dirty="0">
                <a:latin typeface="Arial" panose="020B0604020202020204" pitchFamily="34" charset="0"/>
                <a:cs typeface="Arial" panose="020B0604020202020204" pitchFamily="34" charset="0"/>
              </a:rPr>
              <a:t> and live</a:t>
            </a:r>
            <a:r>
              <a:rPr lang="en-US" sz="4000" i="1" dirty="0">
                <a:latin typeface="Arial" panose="020B0604020202020204" pitchFamily="34" charset="0"/>
                <a:cs typeface="Arial" panose="020B0604020202020204" pitchFamily="34" charset="0"/>
              </a:rPr>
              <a:t>,</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or he will sweep through the tribes of Joseph like a </a:t>
            </a:r>
            <a:r>
              <a:rPr lang="en-US" sz="4000" i="1" dirty="0" smtClean="0">
                <a:latin typeface="Arial" panose="020B0604020202020204" pitchFamily="34" charset="0"/>
                <a:cs typeface="Arial" panose="020B0604020202020204" pitchFamily="34" charset="0"/>
              </a:rPr>
              <a:t>fire;  it </a:t>
            </a:r>
            <a:r>
              <a:rPr lang="en-US" sz="4000" i="1" dirty="0">
                <a:latin typeface="Arial" panose="020B0604020202020204" pitchFamily="34" charset="0"/>
                <a:cs typeface="Arial" panose="020B0604020202020204" pitchFamily="34" charset="0"/>
              </a:rPr>
              <a:t>will devour </a:t>
            </a:r>
            <a:r>
              <a:rPr lang="en-US" sz="4000" i="1" dirty="0" smtClean="0">
                <a:latin typeface="Arial" panose="020B0604020202020204" pitchFamily="34" charset="0"/>
                <a:cs typeface="Arial" panose="020B0604020202020204" pitchFamily="34" charset="0"/>
              </a:rPr>
              <a:t>them, and </a:t>
            </a:r>
            <a:r>
              <a:rPr lang="en-US" sz="4000" i="1" dirty="0">
                <a:latin typeface="Arial" panose="020B0604020202020204" pitchFamily="34" charset="0"/>
                <a:cs typeface="Arial" panose="020B0604020202020204" pitchFamily="34" charset="0"/>
              </a:rPr>
              <a:t>Bethel will have no one to quench it</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38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269825"/>
            <a:ext cx="11967147" cy="6247864"/>
          </a:xfrm>
          <a:prstGeom prst="rect">
            <a:avLst/>
          </a:prstGeom>
        </p:spPr>
        <p:txBody>
          <a:bodyPr wrap="square">
            <a:spAutoFit/>
          </a:bodyPr>
          <a:lstStyle/>
          <a:p>
            <a:r>
              <a:rPr lang="en-US" sz="4000" b="1" u="sng" dirty="0">
                <a:latin typeface="Arial" panose="020B0604020202020204" pitchFamily="34" charset="0"/>
                <a:cs typeface="Arial" panose="020B0604020202020204" pitchFamily="34" charset="0"/>
              </a:rPr>
              <a:t>Amos </a:t>
            </a:r>
            <a:r>
              <a:rPr lang="en-US" sz="4000" b="1" u="sng" dirty="0" smtClean="0">
                <a:latin typeface="Arial" panose="020B0604020202020204" pitchFamily="34" charset="0"/>
                <a:cs typeface="Arial" panose="020B0604020202020204" pitchFamily="34" charset="0"/>
              </a:rPr>
              <a:t>5</a:t>
            </a:r>
          </a:p>
          <a:p>
            <a:r>
              <a:rPr lang="en-US" sz="4000" b="1" i="1" baseline="30000" dirty="0" smtClean="0">
                <a:latin typeface="Arial" panose="020B0604020202020204" pitchFamily="34" charset="0"/>
                <a:cs typeface="Arial" panose="020B0604020202020204" pitchFamily="34" charset="0"/>
              </a:rPr>
              <a:t>21</a:t>
            </a:r>
            <a:r>
              <a:rPr lang="en-US" sz="4000" b="1" i="1" baseline="30000" dirty="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“I hate, I despise your religious festivals;</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your assemblies are a stench to me.</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22 </a:t>
            </a:r>
            <a:r>
              <a:rPr lang="en-US" sz="4000" i="1" dirty="0">
                <a:latin typeface="Arial" panose="020B0604020202020204" pitchFamily="34" charset="0"/>
                <a:cs typeface="Arial" panose="020B0604020202020204" pitchFamily="34" charset="0"/>
              </a:rPr>
              <a:t>Even though you bring me burnt offerings and grain offerings,</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I will not accept them.</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Though you bring choice fellowship offerings,</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I will have no regard for them.</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23 </a:t>
            </a:r>
            <a:r>
              <a:rPr lang="en-US" sz="4000" i="1" dirty="0">
                <a:latin typeface="Arial" panose="020B0604020202020204" pitchFamily="34" charset="0"/>
                <a:cs typeface="Arial" panose="020B0604020202020204" pitchFamily="34" charset="0"/>
              </a:rPr>
              <a:t>Away with the noise of your songs!</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I will not listen to the music of your harps</a:t>
            </a:r>
            <a:r>
              <a:rPr lang="en-US" sz="4000" i="1" dirty="0" smtClean="0">
                <a:latin typeface="Arial" panose="020B0604020202020204" pitchFamily="34" charset="0"/>
                <a:cs typeface="Arial" panose="020B0604020202020204" pitchFamily="34" charset="0"/>
              </a:rPr>
              <a:t>.</a:t>
            </a:r>
            <a:endParaRPr lang="en-US" sz="40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432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309489"/>
            <a:ext cx="11967147" cy="6186309"/>
          </a:xfrm>
          <a:prstGeom prst="rect">
            <a:avLst/>
          </a:prstGeom>
        </p:spPr>
        <p:txBody>
          <a:bodyPr wrap="square">
            <a:spAutoFit/>
          </a:bodyPr>
          <a:lstStyle/>
          <a:p>
            <a:r>
              <a:rPr lang="en-US" sz="3600" b="1" u="sng" dirty="0">
                <a:latin typeface="Arial" panose="020B0604020202020204" pitchFamily="34" charset="0"/>
                <a:cs typeface="Arial" panose="020B0604020202020204" pitchFamily="34" charset="0"/>
              </a:rPr>
              <a:t>Amos </a:t>
            </a:r>
            <a:r>
              <a:rPr lang="en-US" sz="3600" b="1" u="sng" dirty="0" smtClean="0">
                <a:latin typeface="Arial" panose="020B0604020202020204" pitchFamily="34" charset="0"/>
                <a:cs typeface="Arial" panose="020B0604020202020204" pitchFamily="34" charset="0"/>
              </a:rPr>
              <a:t>5</a:t>
            </a:r>
          </a:p>
          <a:p>
            <a:r>
              <a:rPr lang="en-US" sz="3600" b="1" i="1" baseline="30000" dirty="0" smtClean="0">
                <a:latin typeface="Arial" panose="020B0604020202020204" pitchFamily="34" charset="0"/>
                <a:cs typeface="Arial" panose="020B0604020202020204" pitchFamily="34" charset="0"/>
              </a:rPr>
              <a:t>24</a:t>
            </a:r>
            <a:r>
              <a:rPr lang="en-US" sz="3600" b="1" i="1" baseline="30000" dirty="0">
                <a:latin typeface="Arial" panose="020B0604020202020204" pitchFamily="34" charset="0"/>
                <a:cs typeface="Arial" panose="020B0604020202020204" pitchFamily="34" charset="0"/>
              </a:rPr>
              <a:t> </a:t>
            </a:r>
            <a:r>
              <a:rPr lang="en-US" sz="3600" b="1" i="1" dirty="0">
                <a:latin typeface="Arial" panose="020B0604020202020204" pitchFamily="34" charset="0"/>
                <a:cs typeface="Arial" panose="020B0604020202020204" pitchFamily="34" charset="0"/>
              </a:rPr>
              <a:t>But let justice roll on like a river,</a:t>
            </a:r>
            <a:br>
              <a:rPr lang="en-US" sz="3600" b="1" i="1" dirty="0">
                <a:latin typeface="Arial" panose="020B0604020202020204" pitchFamily="34" charset="0"/>
                <a:cs typeface="Arial" panose="020B0604020202020204" pitchFamily="34" charset="0"/>
              </a:rPr>
            </a:br>
            <a:r>
              <a:rPr lang="en-US" sz="3600" b="1" i="1" dirty="0">
                <a:latin typeface="Arial" panose="020B0604020202020204" pitchFamily="34" charset="0"/>
                <a:cs typeface="Arial" panose="020B0604020202020204" pitchFamily="34" charset="0"/>
              </a:rPr>
              <a:t>    righteousness like a never-failing stream!</a:t>
            </a:r>
            <a:endParaRPr lang="en-US" sz="3600" dirty="0">
              <a:latin typeface="Arial" panose="020B0604020202020204" pitchFamily="34" charset="0"/>
              <a:cs typeface="Arial" panose="020B0604020202020204" pitchFamily="34" charset="0"/>
            </a:endParaRPr>
          </a:p>
          <a:p>
            <a:r>
              <a:rPr lang="en-US" sz="3600" b="1" i="1" baseline="30000" dirty="0">
                <a:latin typeface="Arial" panose="020B0604020202020204" pitchFamily="34" charset="0"/>
                <a:cs typeface="Arial" panose="020B0604020202020204" pitchFamily="34" charset="0"/>
              </a:rPr>
              <a:t>25 </a:t>
            </a:r>
            <a:r>
              <a:rPr lang="en-US" sz="3600" i="1" dirty="0">
                <a:latin typeface="Arial" panose="020B0604020202020204" pitchFamily="34" charset="0"/>
                <a:cs typeface="Arial" panose="020B0604020202020204" pitchFamily="34" charset="0"/>
              </a:rPr>
              <a:t>“Did you bring me sacrifices and offerings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forty years in the wilderness, people of Israel?</a:t>
            </a:r>
            <a:br>
              <a:rPr lang="en-US" sz="3600" i="1" dirty="0">
                <a:latin typeface="Arial" panose="020B0604020202020204" pitchFamily="34" charset="0"/>
                <a:cs typeface="Arial" panose="020B0604020202020204" pitchFamily="34" charset="0"/>
              </a:rPr>
            </a:br>
            <a:r>
              <a:rPr lang="en-US" sz="3600" b="1" i="1" baseline="30000" dirty="0">
                <a:latin typeface="Arial" panose="020B0604020202020204" pitchFamily="34" charset="0"/>
                <a:cs typeface="Arial" panose="020B0604020202020204" pitchFamily="34" charset="0"/>
              </a:rPr>
              <a:t>26 </a:t>
            </a:r>
            <a:r>
              <a:rPr lang="en-US" sz="3600" i="1" dirty="0">
                <a:latin typeface="Arial" panose="020B0604020202020204" pitchFamily="34" charset="0"/>
                <a:cs typeface="Arial" panose="020B0604020202020204" pitchFamily="34" charset="0"/>
              </a:rPr>
              <a:t>You have lifted up the shrine of your king,</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the pedestal of your idols,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the star of your god—</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which you made for yourselves.</a:t>
            </a:r>
            <a:br>
              <a:rPr lang="en-US" sz="3600" i="1" dirty="0">
                <a:latin typeface="Arial" panose="020B0604020202020204" pitchFamily="34" charset="0"/>
                <a:cs typeface="Arial" panose="020B0604020202020204" pitchFamily="34" charset="0"/>
              </a:rPr>
            </a:br>
            <a:r>
              <a:rPr lang="en-US" sz="3600" b="1" i="1" baseline="30000" dirty="0">
                <a:latin typeface="Arial" panose="020B0604020202020204" pitchFamily="34" charset="0"/>
                <a:cs typeface="Arial" panose="020B0604020202020204" pitchFamily="34" charset="0"/>
              </a:rPr>
              <a:t>27 </a:t>
            </a:r>
            <a:r>
              <a:rPr lang="en-US" sz="3600" i="1" dirty="0">
                <a:latin typeface="Arial" panose="020B0604020202020204" pitchFamily="34" charset="0"/>
                <a:cs typeface="Arial" panose="020B0604020202020204" pitchFamily="34" charset="0"/>
              </a:rPr>
              <a:t>Therefore I will send you into exile beyond Damascus,”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says the </a:t>
            </a:r>
            <a:r>
              <a:rPr lang="en-US" sz="3600" i="1" cap="small" dirty="0">
                <a:latin typeface="Arial" panose="020B0604020202020204" pitchFamily="34" charset="0"/>
                <a:cs typeface="Arial" panose="020B0604020202020204" pitchFamily="34" charset="0"/>
              </a:rPr>
              <a:t>Lord</a:t>
            </a:r>
            <a:r>
              <a:rPr lang="en-US" sz="3600" i="1" dirty="0">
                <a:latin typeface="Arial" panose="020B0604020202020204" pitchFamily="34" charset="0"/>
                <a:cs typeface="Arial" panose="020B0604020202020204" pitchFamily="34" charset="0"/>
              </a:rPr>
              <a:t>, whose name is God Almighty</a:t>
            </a:r>
            <a:r>
              <a:rPr lang="en-US" sz="3600" i="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74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02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06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s that persecute Christians m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3106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07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repen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0229"/>
            <a:ext cx="12192000" cy="52700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371" y="1328058"/>
            <a:ext cx="9710058" cy="923330"/>
          </a:xfrm>
          <a:prstGeom prst="rect">
            <a:avLst/>
          </a:prstGeom>
          <a:noFill/>
        </p:spPr>
        <p:txBody>
          <a:bodyPr wrap="square" rtlCol="0">
            <a:spAutoFit/>
          </a:bodyPr>
          <a:lstStyle/>
          <a:p>
            <a:r>
              <a:rPr lang="en-US" sz="5400" b="1" dirty="0" smtClean="0"/>
              <a:t>Fresh Repentance…</a:t>
            </a:r>
            <a:endParaRPr lang="en-US" sz="5400" b="1" dirty="0"/>
          </a:p>
        </p:txBody>
      </p:sp>
    </p:spTree>
    <p:extLst>
      <p:ext uri="{BB962C8B-B14F-4D97-AF65-F5344CB8AC3E}">
        <p14:creationId xmlns:p14="http://schemas.microsoft.com/office/powerpoint/2010/main" val="2946189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269825"/>
            <a:ext cx="11967147" cy="6247864"/>
          </a:xfrm>
          <a:prstGeom prst="rect">
            <a:avLst/>
          </a:prstGeom>
        </p:spPr>
        <p:txBody>
          <a:bodyPr wrap="square">
            <a:spAutoFit/>
          </a:bodyPr>
          <a:lstStyle/>
          <a:p>
            <a:r>
              <a:rPr lang="en-US" sz="4000" b="1" u="sng" dirty="0">
                <a:latin typeface="Arial" panose="020B0604020202020204" pitchFamily="34" charset="0"/>
                <a:cs typeface="Arial" panose="020B0604020202020204" pitchFamily="34" charset="0"/>
              </a:rPr>
              <a:t>Amos </a:t>
            </a:r>
            <a:r>
              <a:rPr lang="en-US" sz="4000" b="1" u="sng" dirty="0" smtClean="0">
                <a:latin typeface="Arial" panose="020B0604020202020204" pitchFamily="34" charset="0"/>
                <a:cs typeface="Arial" panose="020B0604020202020204" pitchFamily="34" charset="0"/>
              </a:rPr>
              <a:t>5--</a:t>
            </a:r>
            <a:r>
              <a:rPr lang="en-US" sz="4000" i="1" dirty="0" smtClean="0">
                <a:latin typeface="Arial" panose="020B0604020202020204" pitchFamily="34" charset="0"/>
                <a:cs typeface="Arial" panose="020B0604020202020204" pitchFamily="34" charset="0"/>
              </a:rPr>
              <a:t>This </a:t>
            </a:r>
            <a:r>
              <a:rPr lang="en-US" sz="4000" i="1" dirty="0">
                <a:latin typeface="Arial" panose="020B0604020202020204" pitchFamily="34" charset="0"/>
                <a:cs typeface="Arial" panose="020B0604020202020204" pitchFamily="34" charset="0"/>
              </a:rPr>
              <a:t>is what the </a:t>
            </a:r>
            <a:r>
              <a:rPr lang="en-US" sz="4000" i="1" cap="small" dirty="0">
                <a:latin typeface="Arial" panose="020B0604020202020204" pitchFamily="34" charset="0"/>
                <a:cs typeface="Arial" panose="020B0604020202020204" pitchFamily="34" charset="0"/>
              </a:rPr>
              <a:t>Lord</a:t>
            </a:r>
            <a:r>
              <a:rPr lang="en-US" sz="4000" i="1" dirty="0">
                <a:latin typeface="Arial" panose="020B0604020202020204" pitchFamily="34" charset="0"/>
                <a:cs typeface="Arial" panose="020B0604020202020204" pitchFamily="34" charset="0"/>
              </a:rPr>
              <a:t> says to Israel</a:t>
            </a:r>
            <a:r>
              <a:rPr lang="en-US" sz="4000" i="1"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i="1" u="sng" dirty="0" smtClean="0">
                <a:latin typeface="Arial" panose="020B0604020202020204" pitchFamily="34" charset="0"/>
                <a:cs typeface="Arial" panose="020B0604020202020204" pitchFamily="34" charset="0"/>
              </a:rPr>
              <a:t>“</a:t>
            </a:r>
            <a:r>
              <a:rPr lang="en-US" sz="4000" b="1" i="1" u="sng" dirty="0">
                <a:latin typeface="Arial" panose="020B0604020202020204" pitchFamily="34" charset="0"/>
                <a:cs typeface="Arial" panose="020B0604020202020204" pitchFamily="34" charset="0"/>
              </a:rPr>
              <a:t>Seek me and live</a:t>
            </a:r>
            <a:r>
              <a:rPr lang="en-US" sz="4000" b="1" i="1" dirty="0">
                <a:latin typeface="Arial" panose="020B0604020202020204" pitchFamily="34" charset="0"/>
                <a:cs typeface="Arial" panose="020B0604020202020204" pitchFamily="34" charset="0"/>
              </a:rPr>
              <a:t>;</a:t>
            </a:r>
            <a:br>
              <a:rPr lang="en-US" sz="4000" b="1"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5 </a:t>
            </a:r>
            <a:r>
              <a:rPr lang="en-US" sz="4000" i="1" dirty="0" smtClean="0">
                <a:latin typeface="Arial" panose="020B0604020202020204" pitchFamily="34" charset="0"/>
                <a:cs typeface="Arial" panose="020B0604020202020204" pitchFamily="34" charset="0"/>
              </a:rPr>
              <a:t>do </a:t>
            </a:r>
            <a:r>
              <a:rPr lang="en-US" sz="4000" i="1" dirty="0">
                <a:latin typeface="Arial" panose="020B0604020202020204" pitchFamily="34" charset="0"/>
                <a:cs typeface="Arial" panose="020B0604020202020204" pitchFamily="34" charset="0"/>
              </a:rPr>
              <a:t>not seek Bethel, do not go to Gilgal,</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do not journey to Beersheba.</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For Gilgal will surely go into exile,</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and Bethel will be reduced to nothing.”</a:t>
            </a:r>
            <a:br>
              <a:rPr lang="en-US" sz="4000"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6 </a:t>
            </a:r>
            <a:r>
              <a:rPr lang="en-US" sz="4000" b="1" i="1" u="sng" dirty="0">
                <a:latin typeface="Arial" panose="020B0604020202020204" pitchFamily="34" charset="0"/>
                <a:cs typeface="Arial" panose="020B0604020202020204" pitchFamily="34" charset="0"/>
              </a:rPr>
              <a:t>Seek the </a:t>
            </a:r>
            <a:r>
              <a:rPr lang="en-US" sz="4000" b="1" i="1" u="sng" cap="small" dirty="0">
                <a:latin typeface="Arial" panose="020B0604020202020204" pitchFamily="34" charset="0"/>
                <a:cs typeface="Arial" panose="020B0604020202020204" pitchFamily="34" charset="0"/>
              </a:rPr>
              <a:t>Lord</a:t>
            </a:r>
            <a:r>
              <a:rPr lang="en-US" sz="4000" b="1" i="1" u="sng" dirty="0">
                <a:latin typeface="Arial" panose="020B0604020202020204" pitchFamily="34" charset="0"/>
                <a:cs typeface="Arial" panose="020B0604020202020204" pitchFamily="34" charset="0"/>
              </a:rPr>
              <a:t> and live</a:t>
            </a:r>
            <a:r>
              <a:rPr lang="en-US" sz="4000" i="1" dirty="0">
                <a:latin typeface="Arial" panose="020B0604020202020204" pitchFamily="34" charset="0"/>
                <a:cs typeface="Arial" panose="020B0604020202020204" pitchFamily="34" charset="0"/>
              </a:rPr>
              <a:t>,</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or he will sweep through the tribes of Joseph like a </a:t>
            </a:r>
            <a:r>
              <a:rPr lang="en-US" sz="4000" i="1" dirty="0" smtClean="0">
                <a:latin typeface="Arial" panose="020B0604020202020204" pitchFamily="34" charset="0"/>
                <a:cs typeface="Arial" panose="020B0604020202020204" pitchFamily="34" charset="0"/>
              </a:rPr>
              <a:t>fire;  it </a:t>
            </a:r>
            <a:r>
              <a:rPr lang="en-US" sz="4000" i="1" dirty="0">
                <a:latin typeface="Arial" panose="020B0604020202020204" pitchFamily="34" charset="0"/>
                <a:cs typeface="Arial" panose="020B0604020202020204" pitchFamily="34" charset="0"/>
              </a:rPr>
              <a:t>will devour </a:t>
            </a:r>
            <a:r>
              <a:rPr lang="en-US" sz="4000" i="1" dirty="0" smtClean="0">
                <a:latin typeface="Arial" panose="020B0604020202020204" pitchFamily="34" charset="0"/>
                <a:cs typeface="Arial" panose="020B0604020202020204" pitchFamily="34" charset="0"/>
              </a:rPr>
              <a:t>them, and </a:t>
            </a:r>
            <a:r>
              <a:rPr lang="en-US" sz="4000" i="1" dirty="0">
                <a:latin typeface="Arial" panose="020B0604020202020204" pitchFamily="34" charset="0"/>
                <a:cs typeface="Arial" panose="020B0604020202020204" pitchFamily="34" charset="0"/>
              </a:rPr>
              <a:t>Bethel will have no one to quench it</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011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117693"/>
            <a:ext cx="11967147" cy="6740307"/>
          </a:xfrm>
          <a:prstGeom prst="rect">
            <a:avLst/>
          </a:prstGeom>
        </p:spPr>
        <p:txBody>
          <a:bodyPr wrap="square">
            <a:spAutoFit/>
          </a:bodyPr>
          <a:lstStyle/>
          <a:p>
            <a:r>
              <a:rPr lang="en-US" sz="3600" b="1" u="sng" dirty="0">
                <a:latin typeface="Arial" panose="020B0604020202020204" pitchFamily="34" charset="0"/>
                <a:cs typeface="Arial" panose="020B0604020202020204" pitchFamily="34" charset="0"/>
              </a:rPr>
              <a:t>Amos</a:t>
            </a:r>
            <a:r>
              <a:rPr lang="en-US" sz="3600" u="sng" dirty="0">
                <a:latin typeface="Arial" panose="020B0604020202020204" pitchFamily="34" charset="0"/>
                <a:cs typeface="Arial" panose="020B0604020202020204" pitchFamily="34" charset="0"/>
              </a:rPr>
              <a:t> </a:t>
            </a:r>
            <a:r>
              <a:rPr lang="en-US" sz="3600" b="1" u="sng" dirty="0" smtClean="0">
                <a:latin typeface="Arial" panose="020B0604020202020204" pitchFamily="34" charset="0"/>
                <a:cs typeface="Arial" panose="020B0604020202020204" pitchFamily="34" charset="0"/>
              </a:rPr>
              <a:t>5</a:t>
            </a:r>
            <a:endParaRPr lang="en-US" sz="3600" u="sng" dirty="0">
              <a:latin typeface="Arial" panose="020B0604020202020204" pitchFamily="34" charset="0"/>
              <a:cs typeface="Arial" panose="020B0604020202020204" pitchFamily="34" charset="0"/>
            </a:endParaRPr>
          </a:p>
          <a:p>
            <a:r>
              <a:rPr lang="en-US" sz="3600" i="1" baseline="30000" dirty="0">
                <a:latin typeface="Arial" panose="020B0604020202020204" pitchFamily="34" charset="0"/>
                <a:cs typeface="Arial" panose="020B0604020202020204" pitchFamily="34" charset="0"/>
              </a:rPr>
              <a:t>7</a:t>
            </a:r>
            <a:r>
              <a:rPr lang="en-US" sz="3600" i="1" dirty="0">
                <a:latin typeface="Arial" panose="020B0604020202020204" pitchFamily="34" charset="0"/>
                <a:cs typeface="Arial" panose="020B0604020202020204" pitchFamily="34" charset="0"/>
              </a:rPr>
              <a:t> There are those who </a:t>
            </a:r>
            <a:r>
              <a:rPr lang="en-US" sz="3600" i="1" u="sng" dirty="0">
                <a:latin typeface="Arial" panose="020B0604020202020204" pitchFamily="34" charset="0"/>
                <a:cs typeface="Arial" panose="020B0604020202020204" pitchFamily="34" charset="0"/>
              </a:rPr>
              <a:t>turn justice into bitterness</a:t>
            </a:r>
            <a:r>
              <a:rPr lang="en-US" sz="3600" i="1" dirty="0">
                <a:latin typeface="Arial" panose="020B0604020202020204" pitchFamily="34" charset="0"/>
                <a:cs typeface="Arial" panose="020B0604020202020204" pitchFamily="34" charset="0"/>
              </a:rPr>
              <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and </a:t>
            </a:r>
            <a:r>
              <a:rPr lang="en-US" sz="3600" i="1" u="sng" dirty="0">
                <a:latin typeface="Arial" panose="020B0604020202020204" pitchFamily="34" charset="0"/>
                <a:cs typeface="Arial" panose="020B0604020202020204" pitchFamily="34" charset="0"/>
              </a:rPr>
              <a:t>cast righteousness to the ground</a:t>
            </a:r>
            <a:r>
              <a:rPr lang="en-US" sz="3600" i="1"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r>
              <a:rPr lang="en-US" sz="3600" b="1" i="1" baseline="30000" dirty="0" smtClean="0">
                <a:latin typeface="Arial" panose="020B0604020202020204" pitchFamily="34" charset="0"/>
                <a:cs typeface="Arial" panose="020B0604020202020204" pitchFamily="34" charset="0"/>
              </a:rPr>
              <a:t>10</a:t>
            </a:r>
            <a:r>
              <a:rPr lang="en-US" sz="3600" b="1" i="1" baseline="300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There are those who </a:t>
            </a:r>
            <a:r>
              <a:rPr lang="en-US" sz="3600" i="1" u="sng" dirty="0">
                <a:latin typeface="Arial" panose="020B0604020202020204" pitchFamily="34" charset="0"/>
                <a:cs typeface="Arial" panose="020B0604020202020204" pitchFamily="34" charset="0"/>
              </a:rPr>
              <a:t>hate the one who upholds justice in court</a:t>
            </a:r>
            <a:r>
              <a:rPr lang="en-US" sz="3600" i="1" dirty="0">
                <a:latin typeface="Arial" panose="020B0604020202020204" pitchFamily="34" charset="0"/>
                <a:cs typeface="Arial" panose="020B0604020202020204" pitchFamily="34" charset="0"/>
              </a:rPr>
              <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and </a:t>
            </a:r>
            <a:r>
              <a:rPr lang="en-US" sz="3600" i="1" u="sng" dirty="0">
                <a:latin typeface="Arial" panose="020B0604020202020204" pitchFamily="34" charset="0"/>
                <a:cs typeface="Arial" panose="020B0604020202020204" pitchFamily="34" charset="0"/>
              </a:rPr>
              <a:t>detest the one who tells the truth</a:t>
            </a:r>
            <a:r>
              <a:rPr lang="en-US" sz="3600" i="1"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r>
              <a:rPr lang="en-US" sz="3600" b="1" i="1" baseline="30000" dirty="0">
                <a:latin typeface="Arial" panose="020B0604020202020204" pitchFamily="34" charset="0"/>
                <a:cs typeface="Arial" panose="020B0604020202020204" pitchFamily="34" charset="0"/>
              </a:rPr>
              <a:t>11 </a:t>
            </a:r>
            <a:r>
              <a:rPr lang="en-US" sz="3600" i="1" dirty="0">
                <a:latin typeface="Arial" panose="020B0604020202020204" pitchFamily="34" charset="0"/>
                <a:cs typeface="Arial" panose="020B0604020202020204" pitchFamily="34" charset="0"/>
              </a:rPr>
              <a:t>You </a:t>
            </a:r>
            <a:r>
              <a:rPr lang="en-US" sz="3600" i="1" u="sng" dirty="0">
                <a:latin typeface="Arial" panose="020B0604020202020204" pitchFamily="34" charset="0"/>
                <a:cs typeface="Arial" panose="020B0604020202020204" pitchFamily="34" charset="0"/>
              </a:rPr>
              <a:t>levy a straw tax on the poor</a:t>
            </a:r>
            <a:r>
              <a:rPr lang="en-US" sz="3600" i="1" dirty="0">
                <a:latin typeface="Arial" panose="020B0604020202020204" pitchFamily="34" charset="0"/>
                <a:cs typeface="Arial" panose="020B0604020202020204" pitchFamily="34" charset="0"/>
              </a:rPr>
              <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and impose a </a:t>
            </a:r>
            <a:r>
              <a:rPr lang="en-US" sz="3600" i="1" u="sng" dirty="0">
                <a:latin typeface="Arial" panose="020B0604020202020204" pitchFamily="34" charset="0"/>
                <a:cs typeface="Arial" panose="020B0604020202020204" pitchFamily="34" charset="0"/>
              </a:rPr>
              <a:t>tax on their grain</a:t>
            </a:r>
            <a:r>
              <a:rPr lang="en-US" sz="3600" i="1" dirty="0">
                <a:latin typeface="Arial" panose="020B0604020202020204" pitchFamily="34" charset="0"/>
                <a:cs typeface="Arial" panose="020B0604020202020204" pitchFamily="34" charset="0"/>
              </a:rPr>
              <a:t>.</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Therefore, though you have built stone mansions,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you will not live in them;</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though you have planted lush vineyards,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you will not drink their wine</a:t>
            </a:r>
            <a:r>
              <a:rPr lang="en-US" sz="3600" i="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138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117693"/>
            <a:ext cx="11967147" cy="6740307"/>
          </a:xfrm>
          <a:prstGeom prst="rect">
            <a:avLst/>
          </a:prstGeom>
        </p:spPr>
        <p:txBody>
          <a:bodyPr wrap="square">
            <a:spAutoFit/>
          </a:bodyPr>
          <a:lstStyle/>
          <a:p>
            <a:r>
              <a:rPr lang="en-US" sz="3600" b="1" u="sng" dirty="0" smtClean="0">
                <a:latin typeface="Arial" panose="020B0604020202020204" pitchFamily="34" charset="0"/>
                <a:cs typeface="Arial" panose="020B0604020202020204" pitchFamily="34" charset="0"/>
              </a:rPr>
              <a:t>Amos</a:t>
            </a:r>
            <a:r>
              <a:rPr lang="en-US" sz="3600" u="sng" dirty="0" smtClean="0">
                <a:latin typeface="Arial" panose="020B0604020202020204" pitchFamily="34" charset="0"/>
                <a:cs typeface="Arial" panose="020B0604020202020204" pitchFamily="34" charset="0"/>
              </a:rPr>
              <a:t> </a:t>
            </a:r>
            <a:r>
              <a:rPr lang="en-US" sz="3600" b="1" u="sng" dirty="0" smtClean="0">
                <a:latin typeface="Arial" panose="020B0604020202020204" pitchFamily="34" charset="0"/>
                <a:cs typeface="Arial" panose="020B0604020202020204" pitchFamily="34" charset="0"/>
              </a:rPr>
              <a:t>5</a:t>
            </a:r>
            <a:endParaRPr lang="en-US" sz="3600" u="sng" dirty="0" smtClean="0">
              <a:latin typeface="Arial" panose="020B0604020202020204" pitchFamily="34" charset="0"/>
              <a:cs typeface="Arial" panose="020B0604020202020204" pitchFamily="34" charset="0"/>
            </a:endParaRPr>
          </a:p>
          <a:p>
            <a:r>
              <a:rPr lang="en-US" sz="3600" b="1" i="1" baseline="30000" dirty="0" smtClean="0">
                <a:latin typeface="Arial" panose="020B0604020202020204" pitchFamily="34" charset="0"/>
                <a:cs typeface="Arial" panose="020B0604020202020204" pitchFamily="34" charset="0"/>
              </a:rPr>
              <a:t>12</a:t>
            </a:r>
            <a:r>
              <a:rPr lang="en-US" sz="3600" b="1" i="1" baseline="300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For I know how many are your offenses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and how great your sins.</a:t>
            </a:r>
            <a:endParaRPr lang="en-US" sz="3600" dirty="0">
              <a:latin typeface="Arial" panose="020B0604020202020204" pitchFamily="34" charset="0"/>
              <a:cs typeface="Arial" panose="020B0604020202020204" pitchFamily="34" charset="0"/>
            </a:endParaRPr>
          </a:p>
          <a:p>
            <a:r>
              <a:rPr lang="en-US" sz="3600" i="1" dirty="0">
                <a:latin typeface="Arial" panose="020B0604020202020204" pitchFamily="34" charset="0"/>
                <a:cs typeface="Arial" panose="020B0604020202020204" pitchFamily="34" charset="0"/>
              </a:rPr>
              <a:t>There are those who </a:t>
            </a:r>
            <a:r>
              <a:rPr lang="en-US" sz="3600" i="1" u="sng" dirty="0">
                <a:latin typeface="Arial" panose="020B0604020202020204" pitchFamily="34" charset="0"/>
                <a:cs typeface="Arial" panose="020B0604020202020204" pitchFamily="34" charset="0"/>
              </a:rPr>
              <a:t>oppress the innocent</a:t>
            </a:r>
            <a:r>
              <a:rPr lang="en-US" sz="3600" i="1" dirty="0">
                <a:latin typeface="Arial" panose="020B0604020202020204" pitchFamily="34" charset="0"/>
                <a:cs typeface="Arial" panose="020B0604020202020204" pitchFamily="34" charset="0"/>
              </a:rPr>
              <a:t> and </a:t>
            </a:r>
            <a:r>
              <a:rPr lang="en-US" sz="3600" i="1" u="sng" dirty="0">
                <a:latin typeface="Arial" panose="020B0604020202020204" pitchFamily="34" charset="0"/>
                <a:cs typeface="Arial" panose="020B0604020202020204" pitchFamily="34" charset="0"/>
              </a:rPr>
              <a:t>take bribes</a:t>
            </a:r>
            <a:br>
              <a:rPr lang="en-US" sz="3600" i="1" u="sng" dirty="0">
                <a:latin typeface="Arial" panose="020B0604020202020204" pitchFamily="34" charset="0"/>
                <a:cs typeface="Arial" panose="020B0604020202020204" pitchFamily="34" charset="0"/>
              </a:rPr>
            </a:br>
            <a:r>
              <a:rPr lang="en-US" sz="3600" i="1" u="sng" dirty="0">
                <a:latin typeface="Arial" panose="020B0604020202020204" pitchFamily="34" charset="0"/>
                <a:cs typeface="Arial" panose="020B0604020202020204" pitchFamily="34" charset="0"/>
              </a:rPr>
              <a:t>    and deprive the poor of justice</a:t>
            </a:r>
            <a:r>
              <a:rPr lang="en-US" sz="3600" i="1" dirty="0">
                <a:latin typeface="Arial" panose="020B0604020202020204" pitchFamily="34" charset="0"/>
                <a:cs typeface="Arial" panose="020B0604020202020204" pitchFamily="34" charset="0"/>
              </a:rPr>
              <a:t> in the courts.</a:t>
            </a:r>
            <a:br>
              <a:rPr lang="en-US" sz="3600" i="1" dirty="0">
                <a:latin typeface="Arial" panose="020B0604020202020204" pitchFamily="34" charset="0"/>
                <a:cs typeface="Arial" panose="020B0604020202020204" pitchFamily="34" charset="0"/>
              </a:rPr>
            </a:br>
            <a:r>
              <a:rPr lang="en-US" sz="3600" b="1" i="1" baseline="30000" dirty="0">
                <a:latin typeface="Arial" panose="020B0604020202020204" pitchFamily="34" charset="0"/>
                <a:cs typeface="Arial" panose="020B0604020202020204" pitchFamily="34" charset="0"/>
              </a:rPr>
              <a:t>13 </a:t>
            </a:r>
            <a:r>
              <a:rPr lang="en-US" sz="3600" i="1" dirty="0">
                <a:latin typeface="Arial" panose="020B0604020202020204" pitchFamily="34" charset="0"/>
                <a:cs typeface="Arial" panose="020B0604020202020204" pitchFamily="34" charset="0"/>
              </a:rPr>
              <a:t>Therefore the prudent keep quiet in such times,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for the times are evil.</a:t>
            </a:r>
            <a:endParaRPr lang="en-US" sz="3600" dirty="0">
              <a:latin typeface="Arial" panose="020B0604020202020204" pitchFamily="34" charset="0"/>
              <a:cs typeface="Arial" panose="020B0604020202020204" pitchFamily="34" charset="0"/>
            </a:endParaRPr>
          </a:p>
          <a:p>
            <a:r>
              <a:rPr lang="en-US" sz="3600" b="1" i="1" baseline="30000" dirty="0">
                <a:latin typeface="Arial" panose="020B0604020202020204" pitchFamily="34" charset="0"/>
                <a:cs typeface="Arial" panose="020B0604020202020204" pitchFamily="34" charset="0"/>
              </a:rPr>
              <a:t>14 </a:t>
            </a:r>
            <a:r>
              <a:rPr lang="en-US" sz="3600" i="1" dirty="0">
                <a:latin typeface="Arial" panose="020B0604020202020204" pitchFamily="34" charset="0"/>
                <a:cs typeface="Arial" panose="020B0604020202020204" pitchFamily="34" charset="0"/>
              </a:rPr>
              <a:t>Seek good, not evil,</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that you may live.</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Then the </a:t>
            </a:r>
            <a:r>
              <a:rPr lang="en-US" sz="3600" i="1" cap="small" dirty="0">
                <a:latin typeface="Arial" panose="020B0604020202020204" pitchFamily="34" charset="0"/>
                <a:cs typeface="Arial" panose="020B0604020202020204" pitchFamily="34" charset="0"/>
              </a:rPr>
              <a:t>Lord</a:t>
            </a:r>
            <a:r>
              <a:rPr lang="en-US" sz="3600" i="1" dirty="0">
                <a:latin typeface="Arial" panose="020B0604020202020204" pitchFamily="34" charset="0"/>
                <a:cs typeface="Arial" panose="020B0604020202020204" pitchFamily="34" charset="0"/>
              </a:rPr>
              <a:t> God Almighty will be with you,</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just as you say he is</a:t>
            </a:r>
            <a:r>
              <a:rPr lang="en-US" sz="3600" i="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657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117693"/>
            <a:ext cx="11967147" cy="4339650"/>
          </a:xfrm>
          <a:prstGeom prst="rect">
            <a:avLst/>
          </a:prstGeom>
        </p:spPr>
        <p:txBody>
          <a:bodyPr wrap="square">
            <a:spAutoFit/>
          </a:bodyPr>
          <a:lstStyle/>
          <a:p>
            <a:r>
              <a:rPr lang="en-US" sz="3600" b="1" u="sng" dirty="0" smtClean="0">
                <a:latin typeface="Arial" panose="020B0604020202020204" pitchFamily="34" charset="0"/>
                <a:cs typeface="Arial" panose="020B0604020202020204" pitchFamily="34" charset="0"/>
              </a:rPr>
              <a:t>Amos</a:t>
            </a:r>
            <a:r>
              <a:rPr lang="en-US" sz="3600" u="sng" dirty="0" smtClean="0">
                <a:latin typeface="Arial" panose="020B0604020202020204" pitchFamily="34" charset="0"/>
                <a:cs typeface="Arial" panose="020B0604020202020204" pitchFamily="34" charset="0"/>
              </a:rPr>
              <a:t> </a:t>
            </a:r>
            <a:r>
              <a:rPr lang="en-US" sz="3600" b="1" u="sng" dirty="0" smtClean="0">
                <a:latin typeface="Arial" panose="020B0604020202020204" pitchFamily="34" charset="0"/>
                <a:cs typeface="Arial" panose="020B0604020202020204" pitchFamily="34" charset="0"/>
              </a:rPr>
              <a:t>5</a:t>
            </a:r>
          </a:p>
          <a:p>
            <a:endParaRPr lang="en-US" sz="3600" b="1" i="1" baseline="30000" dirty="0" smtClean="0">
              <a:latin typeface="Arial" panose="020B0604020202020204" pitchFamily="34" charset="0"/>
              <a:cs typeface="Arial" panose="020B0604020202020204" pitchFamily="34" charset="0"/>
            </a:endParaRPr>
          </a:p>
          <a:p>
            <a:r>
              <a:rPr lang="en-US" sz="3600" b="1" i="1" baseline="30000" dirty="0" smtClean="0">
                <a:latin typeface="Arial" panose="020B0604020202020204" pitchFamily="34" charset="0"/>
                <a:cs typeface="Arial" panose="020B0604020202020204" pitchFamily="34" charset="0"/>
              </a:rPr>
              <a:t>15</a:t>
            </a:r>
            <a:r>
              <a:rPr lang="en-US" sz="3600" b="1" i="1" baseline="300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Hate evil, love good;</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maintain justice in the courts.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Perhaps the </a:t>
            </a:r>
            <a:r>
              <a:rPr lang="en-US" sz="3600" i="1" cap="small" dirty="0">
                <a:latin typeface="Arial" panose="020B0604020202020204" pitchFamily="34" charset="0"/>
                <a:cs typeface="Arial" panose="020B0604020202020204" pitchFamily="34" charset="0"/>
              </a:rPr>
              <a:t>Lord</a:t>
            </a:r>
            <a:r>
              <a:rPr lang="en-US" sz="3600" i="1" dirty="0">
                <a:latin typeface="Arial" panose="020B0604020202020204" pitchFamily="34" charset="0"/>
                <a:cs typeface="Arial" panose="020B0604020202020204" pitchFamily="34" charset="0"/>
              </a:rPr>
              <a:t> God Almighty will have mercy</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on the remnant of Joseph.</a:t>
            </a:r>
            <a:endParaRPr lang="en-US" sz="3600" dirty="0">
              <a:latin typeface="Arial" panose="020B0604020202020204" pitchFamily="34" charset="0"/>
              <a:cs typeface="Arial" panose="020B0604020202020204" pitchFamily="34" charset="0"/>
            </a:endParaRPr>
          </a:p>
          <a:p>
            <a:r>
              <a:rPr lang="en-US" sz="3600" i="1" baseline="30000" dirty="0">
                <a:latin typeface="Arial" panose="020B0604020202020204" pitchFamily="34" charset="0"/>
                <a:cs typeface="Arial" panose="020B0604020202020204" pitchFamily="34" charset="0"/>
              </a:rPr>
              <a:t>24</a:t>
            </a:r>
            <a:r>
              <a:rPr lang="en-US" sz="3600" i="1" dirty="0">
                <a:latin typeface="Arial" panose="020B0604020202020204" pitchFamily="34" charset="0"/>
                <a:cs typeface="Arial" panose="020B0604020202020204" pitchFamily="34" charset="0"/>
              </a:rPr>
              <a:t> </a:t>
            </a:r>
            <a:r>
              <a:rPr lang="en-US" sz="3600" i="1" u="sng" dirty="0">
                <a:latin typeface="Arial" panose="020B0604020202020204" pitchFamily="34" charset="0"/>
                <a:cs typeface="Arial" panose="020B0604020202020204" pitchFamily="34" charset="0"/>
              </a:rPr>
              <a:t>But let justice roll on like a river,</a:t>
            </a:r>
            <a:br>
              <a:rPr lang="en-US" sz="3600" i="1" u="sng"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    </a:t>
            </a:r>
            <a:r>
              <a:rPr lang="en-US" sz="3600" i="1" u="sng" dirty="0">
                <a:latin typeface="Arial" panose="020B0604020202020204" pitchFamily="34" charset="0"/>
                <a:cs typeface="Arial" panose="020B0604020202020204" pitchFamily="34" charset="0"/>
              </a:rPr>
              <a:t>righteousness like a never-failing stream</a:t>
            </a:r>
            <a:r>
              <a:rPr lang="en-US" sz="3600" i="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569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1228036"/>
            <a:ext cx="11967147" cy="3785652"/>
          </a:xfrm>
          <a:prstGeom prst="rect">
            <a:avLst/>
          </a:prstGeom>
        </p:spPr>
        <p:txBody>
          <a:bodyPr wrap="square">
            <a:spAutoFit/>
          </a:bodyPr>
          <a:lstStyle/>
          <a:p>
            <a:pPr algn="ctr"/>
            <a:r>
              <a:rPr lang="en-US" sz="6000" b="1" dirty="0" smtClean="0"/>
              <a:t>How </a:t>
            </a:r>
            <a:r>
              <a:rPr lang="en-US" sz="6000" b="1" dirty="0"/>
              <a:t>I treat people </a:t>
            </a:r>
            <a:endParaRPr lang="en-US" sz="6000" b="1" dirty="0" smtClean="0"/>
          </a:p>
          <a:p>
            <a:pPr algn="ctr"/>
            <a:r>
              <a:rPr lang="en-US" sz="6000" b="1" dirty="0" smtClean="0"/>
              <a:t>displays </a:t>
            </a:r>
          </a:p>
          <a:p>
            <a:pPr algn="ctr"/>
            <a:r>
              <a:rPr lang="en-US" sz="6000" b="1" dirty="0" smtClean="0"/>
              <a:t>what </a:t>
            </a:r>
            <a:r>
              <a:rPr lang="en-US" sz="6000" b="1" dirty="0"/>
              <a:t>I actually think </a:t>
            </a:r>
            <a:endParaRPr lang="en-US" sz="6000" b="1" dirty="0" smtClean="0"/>
          </a:p>
          <a:p>
            <a:pPr algn="ctr"/>
            <a:r>
              <a:rPr lang="en-US" sz="6000" b="1" dirty="0" smtClean="0"/>
              <a:t>of </a:t>
            </a:r>
            <a:r>
              <a:rPr lang="en-US" sz="6000" b="1" dirty="0"/>
              <a:t>God. </a:t>
            </a:r>
            <a:r>
              <a:rPr lang="en-US" sz="6000" dirty="0"/>
              <a:t> </a:t>
            </a:r>
          </a:p>
        </p:txBody>
      </p:sp>
    </p:spTree>
    <p:extLst>
      <p:ext uri="{BB962C8B-B14F-4D97-AF65-F5344CB8AC3E}">
        <p14:creationId xmlns:p14="http://schemas.microsoft.com/office/powerpoint/2010/main" val="2831830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853" y="378950"/>
            <a:ext cx="11967147" cy="5509200"/>
          </a:xfrm>
          <a:prstGeom prst="rect">
            <a:avLst/>
          </a:prstGeom>
        </p:spPr>
        <p:txBody>
          <a:bodyPr wrap="square">
            <a:spAutoFit/>
          </a:bodyPr>
          <a:lstStyle/>
          <a:p>
            <a:r>
              <a:rPr lang="en-US" sz="4400" b="1" dirty="0">
                <a:latin typeface="Arial" panose="020B0604020202020204" pitchFamily="34" charset="0"/>
                <a:cs typeface="Arial" panose="020B0604020202020204" pitchFamily="34" charset="0"/>
              </a:rPr>
              <a:t>Acts 4:33-35</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And God’s grace was so powerfully at work in them all that </a:t>
            </a:r>
            <a:r>
              <a:rPr lang="en-US" sz="4400" i="1" u="sng" dirty="0">
                <a:latin typeface="Arial" panose="020B0604020202020204" pitchFamily="34" charset="0"/>
                <a:cs typeface="Arial" panose="020B0604020202020204" pitchFamily="34" charset="0"/>
              </a:rPr>
              <a:t>there were no needy persons among them.</a:t>
            </a:r>
            <a:r>
              <a:rPr lang="en-US" sz="4400" i="1" dirty="0">
                <a:latin typeface="Arial" panose="020B0604020202020204" pitchFamily="34" charset="0"/>
                <a:cs typeface="Arial" panose="020B0604020202020204" pitchFamily="34" charset="0"/>
              </a:rPr>
              <a:t>  For from time to time those who owned land or houses sold them, brought the money from the sales and put it at the apostles’ feet, and it was distributed to anyone who had need.”</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779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 y="1115785"/>
            <a:ext cx="12199169" cy="463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85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51" y="-161510"/>
            <a:ext cx="12906651" cy="72489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Israel &amp; Judah 8th century 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07903" cy="692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88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12192000" cy="857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813" y="2579168"/>
            <a:ext cx="6235908" cy="2123658"/>
          </a:xfrm>
          <a:prstGeom prst="rect">
            <a:avLst/>
          </a:prstGeom>
          <a:noFill/>
        </p:spPr>
        <p:txBody>
          <a:bodyPr wrap="square" rtlCol="0">
            <a:spAutoFit/>
          </a:bodyPr>
          <a:lstStyle/>
          <a:p>
            <a:r>
              <a:rPr lang="en-US" sz="4400" b="1" dirty="0" smtClean="0">
                <a:solidFill>
                  <a:schemeClr val="bg1"/>
                </a:solidFill>
                <a:latin typeface="Arial" panose="020B0604020202020204" pitchFamily="34" charset="0"/>
                <a:cs typeface="Arial" panose="020B0604020202020204" pitchFamily="34" charset="0"/>
              </a:rPr>
              <a:t>1:1-2:3</a:t>
            </a:r>
          </a:p>
          <a:p>
            <a:r>
              <a:rPr lang="en-US" sz="4400" b="1" dirty="0" smtClean="0">
                <a:solidFill>
                  <a:schemeClr val="bg1"/>
                </a:solidFill>
                <a:latin typeface="Arial" panose="020B0604020202020204" pitchFamily="34" charset="0"/>
                <a:cs typeface="Arial" panose="020B0604020202020204" pitchFamily="34" charset="0"/>
              </a:rPr>
              <a:t>Prophecies against Israel’s enemies</a:t>
            </a:r>
            <a:endParaRPr lang="en-US" sz="4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096000" y="3297837"/>
            <a:ext cx="6235908" cy="2123658"/>
          </a:xfrm>
          <a:prstGeom prst="rect">
            <a:avLst/>
          </a:prstGeom>
          <a:noFill/>
        </p:spPr>
        <p:txBody>
          <a:bodyPr wrap="square" rtlCol="0">
            <a:spAutoFit/>
          </a:bodyPr>
          <a:lstStyle/>
          <a:p>
            <a:r>
              <a:rPr lang="en-US" sz="4400" b="1" dirty="0" smtClean="0">
                <a:solidFill>
                  <a:schemeClr val="bg1"/>
                </a:solidFill>
                <a:latin typeface="Arial" panose="020B0604020202020204" pitchFamily="34" charset="0"/>
                <a:cs typeface="Arial" panose="020B0604020202020204" pitchFamily="34" charset="0"/>
              </a:rPr>
              <a:t>2:4-9:15</a:t>
            </a:r>
          </a:p>
          <a:p>
            <a:r>
              <a:rPr lang="en-US" sz="4400" b="1" dirty="0" smtClean="0">
                <a:solidFill>
                  <a:schemeClr val="bg1"/>
                </a:solidFill>
                <a:latin typeface="Arial" panose="020B0604020202020204" pitchFamily="34" charset="0"/>
                <a:cs typeface="Arial" panose="020B0604020202020204" pitchFamily="34" charset="0"/>
              </a:rPr>
              <a:t>Prophecies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against</a:t>
            </a:r>
            <a:r>
              <a:rPr lang="en-US" sz="4400" b="1" dirty="0" smtClean="0">
                <a:solidFill>
                  <a:schemeClr val="bg1"/>
                </a:solidFill>
                <a:latin typeface="Arial" panose="020B0604020202020204" pitchFamily="34" charset="0"/>
                <a:cs typeface="Arial" panose="020B0604020202020204" pitchFamily="34" charset="0"/>
              </a:rPr>
              <a:t> Israel</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183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srael &amp; Judah 8th century 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07903" cy="6925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1016" y="2023672"/>
            <a:ext cx="5876144" cy="830997"/>
          </a:xfrm>
          <a:prstGeom prst="rect">
            <a:avLst/>
          </a:prstGeom>
          <a:noFill/>
        </p:spPr>
        <p:txBody>
          <a:bodyPr wrap="square" rtlCol="0">
            <a:spAutoFit/>
          </a:bodyPr>
          <a:lstStyle/>
          <a:p>
            <a:pPr marL="742950" indent="-742950">
              <a:buAutoNum type="arabicPeriod"/>
            </a:pPr>
            <a:r>
              <a:rPr lang="en-US" sz="4800" dirty="0" smtClean="0">
                <a:latin typeface="Arial" panose="020B0604020202020204" pitchFamily="34" charset="0"/>
                <a:cs typeface="Arial" panose="020B0604020202020204" pitchFamily="34" charset="0"/>
              </a:rPr>
              <a:t>Damascus/Aram</a:t>
            </a:r>
          </a:p>
        </p:txBody>
      </p:sp>
      <p:sp>
        <p:nvSpPr>
          <p:cNvPr id="3" name="TextBox 2"/>
          <p:cNvSpPr txBox="1"/>
          <p:nvPr/>
        </p:nvSpPr>
        <p:spPr>
          <a:xfrm>
            <a:off x="6056026" y="389744"/>
            <a:ext cx="6135974" cy="1569660"/>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Prophecies against other nations:</a:t>
            </a:r>
            <a:endParaRPr lang="en-US" sz="4800" dirty="0">
              <a:latin typeface="Arial" panose="020B0604020202020204" pitchFamily="34" charset="0"/>
              <a:cs typeface="Arial" panose="020B0604020202020204" pitchFamily="34" charset="0"/>
            </a:endParaRPr>
          </a:p>
        </p:txBody>
      </p:sp>
      <p:sp>
        <p:nvSpPr>
          <p:cNvPr id="4" name="Right Arrow 3"/>
          <p:cNvSpPr/>
          <p:nvPr/>
        </p:nvSpPr>
        <p:spPr>
          <a:xfrm rot="12871610">
            <a:off x="4475642" y="1433732"/>
            <a:ext cx="1875331" cy="60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14273" y="2854669"/>
            <a:ext cx="6096000" cy="830997"/>
          </a:xfrm>
          <a:prstGeom prst="rect">
            <a:avLst/>
          </a:prstGeom>
        </p:spPr>
        <p:txBody>
          <a:bodyPr>
            <a:spAutoFit/>
          </a:bodyPr>
          <a:lstStyle/>
          <a:p>
            <a:r>
              <a:rPr lang="en-US" sz="4800" dirty="0" smtClean="0">
                <a:latin typeface="Arial" panose="020B0604020202020204" pitchFamily="34" charset="0"/>
                <a:cs typeface="Arial" panose="020B0604020202020204" pitchFamily="34" charset="0"/>
              </a:rPr>
              <a:t>2. Gaza/Philistia</a:t>
            </a:r>
          </a:p>
        </p:txBody>
      </p:sp>
      <p:sp>
        <p:nvSpPr>
          <p:cNvPr id="8" name="Right Arrow 7"/>
          <p:cNvSpPr/>
          <p:nvPr/>
        </p:nvSpPr>
        <p:spPr>
          <a:xfrm rot="10449993">
            <a:off x="1118689" y="3409266"/>
            <a:ext cx="5086238" cy="60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4273" y="3766228"/>
            <a:ext cx="6096000" cy="830997"/>
          </a:xfrm>
          <a:prstGeom prst="rect">
            <a:avLst/>
          </a:prstGeom>
        </p:spPr>
        <p:txBody>
          <a:bodyPr>
            <a:spAutoFit/>
          </a:bodyPr>
          <a:lstStyle/>
          <a:p>
            <a:r>
              <a:rPr lang="en-US" sz="4800" dirty="0">
                <a:latin typeface="Arial" panose="020B0604020202020204" pitchFamily="34" charset="0"/>
                <a:cs typeface="Arial" panose="020B0604020202020204" pitchFamily="34" charset="0"/>
              </a:rPr>
              <a:t>3</a:t>
            </a:r>
            <a:r>
              <a:rPr lang="en-US" sz="4800" dirty="0" smtClean="0">
                <a:latin typeface="Arial" panose="020B0604020202020204" pitchFamily="34" charset="0"/>
                <a:cs typeface="Arial" panose="020B0604020202020204" pitchFamily="34" charset="0"/>
              </a:rPr>
              <a:t>. Edom</a:t>
            </a:r>
          </a:p>
        </p:txBody>
      </p:sp>
      <p:sp>
        <p:nvSpPr>
          <p:cNvPr id="10" name="Right Arrow 9"/>
          <p:cNvSpPr/>
          <p:nvPr/>
        </p:nvSpPr>
        <p:spPr>
          <a:xfrm rot="9664621">
            <a:off x="2748475" y="4569072"/>
            <a:ext cx="3469616" cy="60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9902" y="4597225"/>
            <a:ext cx="6096000" cy="830997"/>
          </a:xfrm>
          <a:prstGeom prst="rect">
            <a:avLst/>
          </a:prstGeom>
        </p:spPr>
        <p:txBody>
          <a:bodyPr>
            <a:spAutoFit/>
          </a:bodyPr>
          <a:lstStyle/>
          <a:p>
            <a:r>
              <a:rPr lang="en-US" sz="4800" dirty="0" smtClean="0">
                <a:latin typeface="Arial" panose="020B0604020202020204" pitchFamily="34" charset="0"/>
                <a:cs typeface="Arial" panose="020B0604020202020204" pitchFamily="34" charset="0"/>
              </a:rPr>
              <a:t>4. Ammon</a:t>
            </a:r>
          </a:p>
        </p:txBody>
      </p:sp>
      <p:sp>
        <p:nvSpPr>
          <p:cNvPr id="12" name="Right Arrow 11"/>
          <p:cNvSpPr/>
          <p:nvPr/>
        </p:nvSpPr>
        <p:spPr>
          <a:xfrm rot="13565443">
            <a:off x="4092953" y="3605544"/>
            <a:ext cx="2525639" cy="60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39902" y="5410476"/>
            <a:ext cx="6096000" cy="830997"/>
          </a:xfrm>
          <a:prstGeom prst="rect">
            <a:avLst/>
          </a:prstGeom>
        </p:spPr>
        <p:txBody>
          <a:bodyPr>
            <a:spAutoFit/>
          </a:bodyPr>
          <a:lstStyle/>
          <a:p>
            <a:r>
              <a:rPr lang="en-US" sz="4800" dirty="0">
                <a:latin typeface="Arial" panose="020B0604020202020204" pitchFamily="34" charset="0"/>
                <a:cs typeface="Arial" panose="020B0604020202020204" pitchFamily="34" charset="0"/>
              </a:rPr>
              <a:t>5</a:t>
            </a:r>
            <a:r>
              <a:rPr lang="en-US" sz="4800" dirty="0" smtClean="0">
                <a:latin typeface="Arial" panose="020B0604020202020204" pitchFamily="34" charset="0"/>
                <a:cs typeface="Arial" panose="020B0604020202020204" pitchFamily="34" charset="0"/>
              </a:rPr>
              <a:t>. Moab</a:t>
            </a:r>
          </a:p>
        </p:txBody>
      </p:sp>
      <p:sp>
        <p:nvSpPr>
          <p:cNvPr id="14" name="Right Arrow 13"/>
          <p:cNvSpPr/>
          <p:nvPr/>
        </p:nvSpPr>
        <p:spPr>
          <a:xfrm rot="12345241">
            <a:off x="3800340" y="4791440"/>
            <a:ext cx="2525639" cy="60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73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P spid="5" grpId="0"/>
      <p:bldP spid="8" grpId="0" animBg="1"/>
      <p:bldP spid="9" grpId="0"/>
      <p:bldP spid="10" grpId="0" animBg="1"/>
      <p:bldP spid="11" grpId="0"/>
      <p:bldP spid="12"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9508" y="404736"/>
            <a:ext cx="10942820" cy="5632311"/>
          </a:xfrm>
          <a:prstGeom prst="rect">
            <a:avLst/>
          </a:prstGeom>
        </p:spPr>
        <p:txBody>
          <a:bodyPr wrap="square">
            <a:spAutoFit/>
          </a:bodyPr>
          <a:lstStyle/>
          <a:p>
            <a:r>
              <a:rPr lang="en-US" sz="3600" b="1" u="sng" dirty="0" smtClean="0">
                <a:effectLst/>
                <a:latin typeface="Arial" panose="020B0604020202020204" pitchFamily="34" charset="0"/>
                <a:ea typeface="Calibri" panose="020F0502020204030204" pitchFamily="34" charset="0"/>
                <a:cs typeface="Arial" panose="020B0604020202020204" pitchFamily="34" charset="0"/>
              </a:rPr>
              <a:t>Amos 2:4-5</a:t>
            </a:r>
            <a:endParaRPr lang="en-US" sz="3600" u="sng" dirty="0" smtClean="0">
              <a:effectLst/>
              <a:latin typeface="Arial" panose="020B0604020202020204" pitchFamily="34" charset="0"/>
              <a:ea typeface="Calibri" panose="020F0502020204030204" pitchFamily="34" charset="0"/>
              <a:cs typeface="Arial" panose="020B0604020202020204" pitchFamily="34" charset="0"/>
            </a:endParaRPr>
          </a:p>
          <a:p>
            <a:r>
              <a:rPr lang="en-US" sz="3600" b="1" i="1" baseline="30000" dirty="0" smtClean="0">
                <a:effectLst/>
                <a:latin typeface="Arial" panose="020B0604020202020204" pitchFamily="34" charset="0"/>
                <a:ea typeface="Calibri" panose="020F0502020204030204" pitchFamily="34" charset="0"/>
                <a:cs typeface="Arial" panose="020B0604020202020204" pitchFamily="34" charset="0"/>
              </a:rPr>
              <a:t>4 </a:t>
            </a:r>
            <a:r>
              <a:rPr lang="en-US" sz="3600" i="1" dirty="0" smtClean="0">
                <a:effectLst/>
                <a:latin typeface="Arial" panose="020B0604020202020204" pitchFamily="34" charset="0"/>
                <a:ea typeface="Calibri" panose="020F0502020204030204" pitchFamily="34" charset="0"/>
                <a:cs typeface="Arial" panose="020B0604020202020204" pitchFamily="34" charset="0"/>
              </a:rPr>
              <a:t>This is what the </a:t>
            </a:r>
            <a:r>
              <a:rPr lang="en-US" sz="3600" i="1" cap="small" dirty="0" smtClean="0">
                <a:effectLst/>
                <a:latin typeface="Arial" panose="020B0604020202020204" pitchFamily="34" charset="0"/>
                <a:ea typeface="Calibri" panose="020F0502020204030204" pitchFamily="34" charset="0"/>
                <a:cs typeface="Arial" panose="020B0604020202020204" pitchFamily="34" charset="0"/>
              </a:rPr>
              <a:t>Lord</a:t>
            </a:r>
            <a:r>
              <a:rPr lang="en-US" sz="3600" i="1" dirty="0" smtClean="0">
                <a:effectLst/>
                <a:latin typeface="Arial" panose="020B0604020202020204" pitchFamily="34" charset="0"/>
                <a:ea typeface="Calibri" panose="020F0502020204030204" pitchFamily="34" charset="0"/>
                <a:cs typeface="Arial" panose="020B0604020202020204" pitchFamily="34" charset="0"/>
              </a:rPr>
              <a:t> says:</a:t>
            </a:r>
            <a:endParaRPr lang="en-US" sz="3600" dirty="0" smtClean="0">
              <a:effectLst/>
              <a:latin typeface="Arial" panose="020B0604020202020204" pitchFamily="34" charset="0"/>
              <a:ea typeface="Calibri" panose="020F0502020204030204" pitchFamily="34" charset="0"/>
              <a:cs typeface="Arial" panose="020B0604020202020204" pitchFamily="34" charset="0"/>
            </a:endParaRPr>
          </a:p>
          <a:p>
            <a:r>
              <a:rPr lang="en-US" sz="3600" i="1" dirty="0" smtClean="0">
                <a:effectLst/>
                <a:latin typeface="Arial" panose="020B0604020202020204" pitchFamily="34" charset="0"/>
                <a:ea typeface="Calibri" panose="020F0502020204030204" pitchFamily="34" charset="0"/>
                <a:cs typeface="Arial" panose="020B0604020202020204" pitchFamily="34" charset="0"/>
              </a:rPr>
              <a:t>“For three sins of Judah,</a:t>
            </a:r>
            <a:br>
              <a:rPr lang="en-US" sz="3600" i="1" dirty="0" smtClean="0">
                <a:effectLst/>
                <a:latin typeface="Arial" panose="020B0604020202020204" pitchFamily="34" charset="0"/>
                <a:ea typeface="Calibri" panose="020F0502020204030204" pitchFamily="34" charset="0"/>
                <a:cs typeface="Arial" panose="020B0604020202020204" pitchFamily="34" charset="0"/>
              </a:rPr>
            </a:br>
            <a:r>
              <a:rPr lang="en-US" sz="3600" i="1" dirty="0" smtClean="0">
                <a:effectLst/>
                <a:latin typeface="Arial" panose="020B0604020202020204" pitchFamily="34" charset="0"/>
                <a:ea typeface="Calibri" panose="020F0502020204030204" pitchFamily="34" charset="0"/>
                <a:cs typeface="Arial" panose="020B0604020202020204" pitchFamily="34" charset="0"/>
              </a:rPr>
              <a:t>    even for four, I will not relent.</a:t>
            </a:r>
            <a:br>
              <a:rPr lang="en-US" sz="3600" i="1" dirty="0" smtClean="0">
                <a:effectLst/>
                <a:latin typeface="Arial" panose="020B0604020202020204" pitchFamily="34" charset="0"/>
                <a:ea typeface="Calibri" panose="020F0502020204030204" pitchFamily="34" charset="0"/>
                <a:cs typeface="Arial" panose="020B0604020202020204" pitchFamily="34" charset="0"/>
              </a:rPr>
            </a:br>
            <a:r>
              <a:rPr lang="en-US" sz="3600" b="1" i="1" dirty="0" smtClean="0">
                <a:effectLst/>
                <a:latin typeface="Arial" panose="020B0604020202020204" pitchFamily="34" charset="0"/>
                <a:ea typeface="Calibri" panose="020F0502020204030204" pitchFamily="34" charset="0"/>
                <a:cs typeface="Arial" panose="020B0604020202020204" pitchFamily="34" charset="0"/>
              </a:rPr>
              <a:t>Because they have rejected the law of the </a:t>
            </a:r>
            <a:r>
              <a:rPr lang="en-US" sz="3600" b="1" i="1" cap="small" dirty="0" smtClean="0">
                <a:effectLst/>
                <a:latin typeface="Arial" panose="020B0604020202020204" pitchFamily="34" charset="0"/>
                <a:ea typeface="Calibri" panose="020F0502020204030204" pitchFamily="34" charset="0"/>
                <a:cs typeface="Arial" panose="020B0604020202020204" pitchFamily="34" charset="0"/>
              </a:rPr>
              <a:t>Lord</a:t>
            </a:r>
            <a:r>
              <a:rPr lang="en-US" sz="3600" b="1" i="1" dirty="0" smtClean="0">
                <a:effectLst/>
                <a:latin typeface="Arial" panose="020B0604020202020204" pitchFamily="34" charset="0"/>
                <a:ea typeface="Calibri" panose="020F0502020204030204" pitchFamily="34" charset="0"/>
                <a:cs typeface="Arial" panose="020B0604020202020204" pitchFamily="34" charset="0"/>
              </a:rPr>
              <a:t/>
            </a:r>
            <a:br>
              <a:rPr lang="en-US" sz="3600" b="1" i="1" dirty="0" smtClean="0">
                <a:effectLst/>
                <a:latin typeface="Arial" panose="020B0604020202020204" pitchFamily="34" charset="0"/>
                <a:ea typeface="Calibri" panose="020F0502020204030204" pitchFamily="34" charset="0"/>
                <a:cs typeface="Arial" panose="020B0604020202020204" pitchFamily="34" charset="0"/>
              </a:rPr>
            </a:br>
            <a:r>
              <a:rPr lang="en-US" sz="3600" b="1" i="1" dirty="0" smtClean="0">
                <a:effectLst/>
                <a:latin typeface="Arial" panose="020B0604020202020204" pitchFamily="34" charset="0"/>
                <a:ea typeface="Calibri" panose="020F0502020204030204" pitchFamily="34" charset="0"/>
                <a:cs typeface="Arial" panose="020B0604020202020204" pitchFamily="34" charset="0"/>
              </a:rPr>
              <a:t>    and have not kept his decrees,</a:t>
            </a:r>
            <a:br>
              <a:rPr lang="en-US" sz="3600" b="1" i="1" dirty="0" smtClean="0">
                <a:effectLst/>
                <a:latin typeface="Arial" panose="020B0604020202020204" pitchFamily="34" charset="0"/>
                <a:ea typeface="Calibri" panose="020F0502020204030204" pitchFamily="34" charset="0"/>
                <a:cs typeface="Arial" panose="020B0604020202020204" pitchFamily="34" charset="0"/>
              </a:rPr>
            </a:br>
            <a:r>
              <a:rPr lang="en-US" sz="3600" b="1" i="1" dirty="0" smtClean="0">
                <a:effectLst/>
                <a:latin typeface="Arial" panose="020B0604020202020204" pitchFamily="34" charset="0"/>
                <a:ea typeface="Calibri" panose="020F0502020204030204" pitchFamily="34" charset="0"/>
                <a:cs typeface="Arial" panose="020B0604020202020204" pitchFamily="34" charset="0"/>
              </a:rPr>
              <a:t>because they have been led astray by false gods,</a:t>
            </a:r>
            <a:br>
              <a:rPr lang="en-US" sz="3600" b="1" i="1" dirty="0" smtClean="0">
                <a:effectLst/>
                <a:latin typeface="Arial" panose="020B0604020202020204" pitchFamily="34" charset="0"/>
                <a:ea typeface="Calibri" panose="020F0502020204030204" pitchFamily="34" charset="0"/>
                <a:cs typeface="Arial" panose="020B0604020202020204" pitchFamily="34" charset="0"/>
              </a:rPr>
            </a:br>
            <a:r>
              <a:rPr lang="en-US" sz="3600" b="1" i="1" dirty="0" smtClean="0">
                <a:effectLst/>
                <a:latin typeface="Arial" panose="020B0604020202020204" pitchFamily="34" charset="0"/>
                <a:ea typeface="Calibri" panose="020F0502020204030204" pitchFamily="34" charset="0"/>
                <a:cs typeface="Arial" panose="020B0604020202020204" pitchFamily="34" charset="0"/>
              </a:rPr>
              <a:t>    the gods their ancestors followed,</a:t>
            </a:r>
            <a:br>
              <a:rPr lang="en-US" sz="3600" b="1" i="1" dirty="0" smtClean="0">
                <a:effectLst/>
                <a:latin typeface="Arial" panose="020B0604020202020204" pitchFamily="34" charset="0"/>
                <a:ea typeface="Calibri" panose="020F0502020204030204" pitchFamily="34" charset="0"/>
                <a:cs typeface="Arial" panose="020B0604020202020204" pitchFamily="34" charset="0"/>
              </a:rPr>
            </a:br>
            <a:r>
              <a:rPr lang="en-US" sz="3600" b="1" i="1" baseline="30000" dirty="0" smtClean="0">
                <a:effectLst/>
                <a:latin typeface="Arial" panose="020B0604020202020204" pitchFamily="34" charset="0"/>
                <a:ea typeface="Calibri" panose="020F0502020204030204" pitchFamily="34" charset="0"/>
                <a:cs typeface="Arial" panose="020B0604020202020204" pitchFamily="34" charset="0"/>
              </a:rPr>
              <a:t>5 </a:t>
            </a:r>
            <a:r>
              <a:rPr lang="en-US" sz="3600" i="1" dirty="0" smtClean="0">
                <a:effectLst/>
                <a:latin typeface="Arial" panose="020B0604020202020204" pitchFamily="34" charset="0"/>
                <a:ea typeface="Calibri" panose="020F0502020204030204" pitchFamily="34" charset="0"/>
                <a:cs typeface="Arial" panose="020B0604020202020204" pitchFamily="34" charset="0"/>
              </a:rPr>
              <a:t>I will send fire on Judah</a:t>
            </a:r>
            <a:br>
              <a:rPr lang="en-US" sz="3600" i="1" dirty="0" smtClean="0">
                <a:effectLst/>
                <a:latin typeface="Arial" panose="020B0604020202020204" pitchFamily="34" charset="0"/>
                <a:ea typeface="Calibri" panose="020F0502020204030204" pitchFamily="34" charset="0"/>
                <a:cs typeface="Arial" panose="020B0604020202020204" pitchFamily="34" charset="0"/>
              </a:rPr>
            </a:br>
            <a:r>
              <a:rPr lang="en-US" sz="3600" i="1" dirty="0" smtClean="0">
                <a:effectLst/>
                <a:latin typeface="Arial" panose="020B0604020202020204" pitchFamily="34" charset="0"/>
                <a:ea typeface="Calibri" panose="020F0502020204030204" pitchFamily="34" charset="0"/>
                <a:cs typeface="Arial" panose="020B0604020202020204" pitchFamily="34" charset="0"/>
              </a:rPr>
              <a:t>    that will consume the fortresses of Jerusalem.”</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0808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9665" y="539647"/>
            <a:ext cx="10942820" cy="923330"/>
          </a:xfrm>
          <a:prstGeom prst="rect">
            <a:avLst/>
          </a:prstGeom>
        </p:spPr>
        <p:txBody>
          <a:bodyPr wrap="square">
            <a:spAutoFit/>
          </a:bodyPr>
          <a:lstStyle/>
          <a:p>
            <a:pPr algn="ctr"/>
            <a:r>
              <a:rPr lang="en-US" sz="5400" b="1" dirty="0" smtClean="0">
                <a:latin typeface="Arial" panose="020B0604020202020204" pitchFamily="34" charset="0"/>
                <a:ea typeface="Calibri" panose="020F0502020204030204" pitchFamily="34" charset="0"/>
                <a:cs typeface="Arial" panose="020B0604020202020204" pitchFamily="34" charset="0"/>
              </a:rPr>
              <a:t>Siege of Jerusalem—586 B.C.</a:t>
            </a:r>
            <a:endParaRPr lang="en-US" sz="54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6394"/>
            <a:ext cx="12175532" cy="469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37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872" y="104932"/>
            <a:ext cx="11997128" cy="6247864"/>
          </a:xfrm>
          <a:prstGeom prst="rect">
            <a:avLst/>
          </a:prstGeom>
        </p:spPr>
        <p:txBody>
          <a:bodyPr wrap="square">
            <a:spAutoFit/>
          </a:bodyPr>
          <a:lstStyle/>
          <a:p>
            <a:r>
              <a:rPr lang="en-US" sz="4000" b="1" u="sng" dirty="0" smtClean="0">
                <a:effectLst/>
                <a:latin typeface="Arial" panose="020B0604020202020204" pitchFamily="34" charset="0"/>
                <a:ea typeface="Calibri" panose="020F0502020204030204" pitchFamily="34" charset="0"/>
                <a:cs typeface="Arial" panose="020B0604020202020204" pitchFamily="34" charset="0"/>
              </a:rPr>
              <a:t>I Peter 4</a:t>
            </a:r>
          </a:p>
          <a:p>
            <a:r>
              <a:rPr lang="en-US" sz="4000" b="1" i="1" baseline="30000" dirty="0" smtClean="0">
                <a:latin typeface="Arial" panose="020B0604020202020204" pitchFamily="34" charset="0"/>
                <a:cs typeface="Arial" panose="020B0604020202020204" pitchFamily="34" charset="0"/>
              </a:rPr>
              <a:t>17</a:t>
            </a:r>
            <a:r>
              <a:rPr lang="en-US" sz="4000" b="1" i="1" baseline="30000" dirty="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For it is time for judgment to begin with God’s household; and if it begins with us, what will the outcome be for those who do not obey the gospel of God? </a:t>
            </a:r>
          </a:p>
          <a:p>
            <a:r>
              <a:rPr lang="en-US" sz="4000" b="1" i="1" baseline="30000" dirty="0" smtClean="0">
                <a:latin typeface="Arial" panose="020B0604020202020204" pitchFamily="34" charset="0"/>
                <a:cs typeface="Arial" panose="020B0604020202020204" pitchFamily="34" charset="0"/>
              </a:rPr>
              <a:t>18</a:t>
            </a:r>
            <a:r>
              <a:rPr lang="en-US" sz="4000" b="1" i="1" baseline="30000" dirty="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And</a:t>
            </a:r>
            <a:r>
              <a:rPr lang="en-US" sz="4000" i="1" dirty="0" smtClean="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If it is hard for the righteous to be saved,</a:t>
            </a:r>
            <a:br>
              <a:rPr lang="en-US" sz="4000" i="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    what will become of the ungodly and the sinner?”</a:t>
            </a:r>
            <a:endParaRPr lang="en-US" sz="4000" dirty="0">
              <a:latin typeface="Arial" panose="020B0604020202020204" pitchFamily="34" charset="0"/>
              <a:cs typeface="Arial" panose="020B0604020202020204" pitchFamily="34" charset="0"/>
            </a:endParaRPr>
          </a:p>
          <a:p>
            <a:r>
              <a:rPr lang="en-US" sz="4000" b="1" i="1" baseline="30000" dirty="0">
                <a:latin typeface="Arial" panose="020B0604020202020204" pitchFamily="34" charset="0"/>
                <a:cs typeface="Arial" panose="020B0604020202020204" pitchFamily="34" charset="0"/>
              </a:rPr>
              <a:t>19 </a:t>
            </a:r>
            <a:r>
              <a:rPr lang="en-US" sz="4000" i="1" dirty="0">
                <a:latin typeface="Arial" panose="020B0604020202020204" pitchFamily="34" charset="0"/>
                <a:cs typeface="Arial" panose="020B0604020202020204" pitchFamily="34" charset="0"/>
              </a:rPr>
              <a:t>So then, those who suffer according to God’s will should commit themselves to their faithful Creator and continue to do good</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473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9587" y="314795"/>
            <a:ext cx="10942820" cy="3785652"/>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Amos 2:4</a:t>
            </a:r>
            <a:endParaRPr lang="en-US" sz="4800" u="sng" dirty="0" smtClean="0">
              <a:effectLst/>
              <a:latin typeface="Arial" panose="020B0604020202020204" pitchFamily="34" charset="0"/>
              <a:ea typeface="Calibri" panose="020F0502020204030204" pitchFamily="34" charset="0"/>
              <a:cs typeface="Arial" panose="020B0604020202020204" pitchFamily="34" charset="0"/>
            </a:endParaRPr>
          </a:p>
          <a:p>
            <a:endParaRPr lang="en-US" sz="4800" b="1" i="1" dirty="0" smtClean="0">
              <a:effectLst/>
              <a:latin typeface="Arial" panose="020B0604020202020204" pitchFamily="34" charset="0"/>
              <a:ea typeface="Calibri" panose="020F0502020204030204" pitchFamily="34" charset="0"/>
              <a:cs typeface="Arial" panose="020B0604020202020204" pitchFamily="34" charset="0"/>
            </a:endParaRPr>
          </a:p>
          <a:p>
            <a:r>
              <a:rPr lang="en-US" sz="4800" b="1" i="1" dirty="0" smtClean="0">
                <a:effectLst/>
                <a:latin typeface="Arial" panose="020B0604020202020204" pitchFamily="34" charset="0"/>
                <a:ea typeface="Calibri" panose="020F0502020204030204" pitchFamily="34" charset="0"/>
                <a:cs typeface="Arial" panose="020B0604020202020204" pitchFamily="34" charset="0"/>
              </a:rPr>
              <a:t>Because they have rejected the law of the </a:t>
            </a:r>
            <a:r>
              <a:rPr lang="en-US" sz="4800" b="1" i="1" cap="small" dirty="0" smtClean="0">
                <a:effectLst/>
                <a:latin typeface="Arial" panose="020B0604020202020204" pitchFamily="34" charset="0"/>
                <a:ea typeface="Calibri" panose="020F0502020204030204" pitchFamily="34" charset="0"/>
                <a:cs typeface="Arial" panose="020B0604020202020204" pitchFamily="34" charset="0"/>
              </a:rPr>
              <a:t>Lord</a:t>
            </a:r>
            <a:r>
              <a:rPr lang="en-US" sz="4800" b="1" i="1" dirty="0" smtClean="0">
                <a:effectLst/>
                <a:latin typeface="Arial" panose="020B0604020202020204" pitchFamily="34" charset="0"/>
                <a:ea typeface="Calibri" panose="020F0502020204030204" pitchFamily="34" charset="0"/>
                <a:cs typeface="Arial" panose="020B0604020202020204" pitchFamily="34" charset="0"/>
              </a:rPr>
              <a:t/>
            </a:r>
            <a:br>
              <a:rPr lang="en-US" sz="4800" b="1" i="1" dirty="0" smtClean="0">
                <a:effectLst/>
                <a:latin typeface="Arial" panose="020B0604020202020204" pitchFamily="34" charset="0"/>
                <a:ea typeface="Calibri" panose="020F0502020204030204" pitchFamily="34" charset="0"/>
                <a:cs typeface="Arial" panose="020B0604020202020204" pitchFamily="34" charset="0"/>
              </a:rPr>
            </a:br>
            <a:r>
              <a:rPr lang="en-US" sz="4800" b="1" i="1" dirty="0" smtClean="0">
                <a:effectLst/>
                <a:latin typeface="Arial" panose="020B0604020202020204" pitchFamily="34" charset="0"/>
                <a:ea typeface="Calibri" panose="020F0502020204030204" pitchFamily="34" charset="0"/>
                <a:cs typeface="Arial" panose="020B0604020202020204" pitchFamily="34" charset="0"/>
              </a:rPr>
              <a:t>    and have not kept his decrees….</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7372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682</TotalTime>
  <Words>192</Words>
  <Application>Microsoft Office PowerPoint</Application>
  <PresentationFormat>Widescreen</PresentationFormat>
  <Paragraphs>61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Times New Roman</vt:lpstr>
      <vt:lpstr>Wingdings 3</vt:lpstr>
      <vt:lpstr>#1-Col.1;1-7-Identity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2018-11-18T04:39:50Z</dcterms:created>
  <dcterms:modified xsi:type="dcterms:W3CDTF">2018-11-18T16:02:13Z</dcterms:modified>
</cp:coreProperties>
</file>