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68" r:id="rId14"/>
    <p:sldId id="280" r:id="rId15"/>
    <p:sldId id="281" r:id="rId16"/>
    <p:sldId id="282" r:id="rId17"/>
    <p:sldId id="293" r:id="rId18"/>
    <p:sldId id="294" r:id="rId19"/>
    <p:sldId id="283" r:id="rId20"/>
    <p:sldId id="284" r:id="rId21"/>
    <p:sldId id="285" r:id="rId22"/>
    <p:sldId id="286" r:id="rId23"/>
    <p:sldId id="287" r:id="rId24"/>
    <p:sldId id="288" r:id="rId25"/>
    <p:sldId id="295" r:id="rId26"/>
    <p:sldId id="289" r:id="rId27"/>
    <p:sldId id="290" r:id="rId28"/>
    <p:sldId id="291"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2" d="100"/>
          <a:sy n="32" d="100"/>
        </p:scale>
        <p:origin x="2220"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89B2A5-C51E-4DD3-9589-21A7E516CD8A}"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159916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9B2A5-C51E-4DD3-9589-21A7E516CD8A}"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236145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9B2A5-C51E-4DD3-9589-21A7E516CD8A}"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150200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9B2A5-C51E-4DD3-9589-21A7E516CD8A}"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373364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9B2A5-C51E-4DD3-9589-21A7E516CD8A}"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225482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89B2A5-C51E-4DD3-9589-21A7E516CD8A}" type="datetimeFigureOut">
              <a:rPr lang="en-US" smtClean="0"/>
              <a:t>8/5/2017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330691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89B2A5-C51E-4DD3-9589-21A7E516CD8A}" type="datetimeFigureOut">
              <a:rPr lang="en-US" smtClean="0"/>
              <a:t>8/5/2017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368189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89B2A5-C51E-4DD3-9589-21A7E516CD8A}" type="datetimeFigureOut">
              <a:rPr lang="en-US" smtClean="0"/>
              <a:t>8/5/2017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232710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9B2A5-C51E-4DD3-9589-21A7E516CD8A}" type="datetimeFigureOut">
              <a:rPr lang="en-US" smtClean="0"/>
              <a:t>8/5/2017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255816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9B2A5-C51E-4DD3-9589-21A7E516CD8A}" type="datetimeFigureOut">
              <a:rPr lang="en-US" smtClean="0"/>
              <a:t>8/5/2017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394958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9B2A5-C51E-4DD3-9589-21A7E516CD8A}" type="datetimeFigureOut">
              <a:rPr lang="en-US" smtClean="0"/>
              <a:t>8/5/2017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400391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B2A5-C51E-4DD3-9589-21A7E516CD8A}" type="datetimeFigureOut">
              <a:rPr lang="en-US" smtClean="0"/>
              <a:t>8/5/2017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30B62-C5B9-43FE-BB1F-83D55E1F62AC}" type="slidenum">
              <a:rPr lang="en-US" smtClean="0"/>
              <a:t>‹#›</a:t>
            </a:fld>
            <a:endParaRPr lang="en-US"/>
          </a:p>
        </p:txBody>
      </p:sp>
    </p:spTree>
    <p:extLst>
      <p:ext uri="{BB962C8B-B14F-4D97-AF65-F5344CB8AC3E}">
        <p14:creationId xmlns:p14="http://schemas.microsoft.com/office/powerpoint/2010/main" val="420489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394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218" name="Picture 2" descr="Image result for jesus pool of bethe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1791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8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472123"/>
            <a:ext cx="8839200" cy="5892800"/>
          </a:xfrm>
          <a:prstGeom prst="rect">
            <a:avLst/>
          </a:prstGeom>
        </p:spPr>
      </p:pic>
    </p:spTree>
    <p:extLst>
      <p:ext uri="{BB962C8B-B14F-4D97-AF65-F5344CB8AC3E}">
        <p14:creationId xmlns:p14="http://schemas.microsoft.com/office/powerpoint/2010/main" val="117286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42" name="Picture 2" descr="Image result for Paul writing from p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44880"/>
            <a:ext cx="11536680" cy="5821680"/>
          </a:xfrm>
        </p:spPr>
        <p:txBody>
          <a:bodyPr>
            <a:noAutofit/>
          </a:bodyPr>
          <a:lstStyle/>
          <a:p>
            <a:pPr algn="l"/>
            <a:r>
              <a:rPr lang="en-US" sz="4400" u="sng" dirty="0" smtClean="0">
                <a:solidFill>
                  <a:schemeClr val="bg1"/>
                </a:solidFill>
                <a:latin typeface="Arial" panose="020B0604020202020204" pitchFamily="34" charset="0"/>
                <a:cs typeface="Arial" panose="020B0604020202020204" pitchFamily="34" charset="0"/>
              </a:rPr>
              <a:t>COLOSSIANS 1</a:t>
            </a:r>
            <a:r>
              <a:rPr lang="en-US" sz="4400" dirty="0" smtClean="0">
                <a:solidFill>
                  <a:schemeClr val="bg1"/>
                </a:solidFill>
                <a:latin typeface="Arial" panose="020B0604020202020204" pitchFamily="34" charset="0"/>
                <a:cs typeface="Arial" panose="020B0604020202020204" pitchFamily="34" charset="0"/>
              </a:rPr>
              <a:t/>
            </a:r>
            <a:br>
              <a:rPr lang="en-US" sz="4400" dirty="0" smtClean="0">
                <a:solidFill>
                  <a:schemeClr val="bg1"/>
                </a:solidFill>
                <a:latin typeface="Arial" panose="020B0604020202020204" pitchFamily="34" charset="0"/>
                <a:cs typeface="Arial" panose="020B0604020202020204" pitchFamily="34" charset="0"/>
              </a:rPr>
            </a:br>
            <a:r>
              <a:rPr lang="en-US" sz="4400" i="1" baseline="30000" dirty="0" smtClean="0">
                <a:solidFill>
                  <a:schemeClr val="bg1"/>
                </a:solidFill>
                <a:latin typeface="Arial" panose="020B0604020202020204" pitchFamily="34" charset="0"/>
                <a:cs typeface="Arial" panose="020B0604020202020204" pitchFamily="34" charset="0"/>
              </a:rPr>
              <a:t>24</a:t>
            </a:r>
            <a:r>
              <a:rPr lang="en-US" sz="4400" i="1" dirty="0" smtClean="0">
                <a:solidFill>
                  <a:schemeClr val="bg1"/>
                </a:solidFill>
                <a:latin typeface="Arial" panose="020B0604020202020204" pitchFamily="34" charset="0"/>
                <a:cs typeface="Arial" panose="020B0604020202020204" pitchFamily="34" charset="0"/>
              </a:rPr>
              <a:t> Now </a:t>
            </a:r>
            <a:r>
              <a:rPr lang="en-US" sz="4400" i="1" dirty="0">
                <a:solidFill>
                  <a:schemeClr val="bg1"/>
                </a:solidFill>
                <a:latin typeface="Arial" panose="020B0604020202020204" pitchFamily="34" charset="0"/>
                <a:cs typeface="Arial" panose="020B0604020202020204" pitchFamily="34" charset="0"/>
              </a:rPr>
              <a:t>I rejoice in what I am suffering for you, and I fill up in my flesh what is still lacking in regard to Christ’s afflictions, for the sake of his body, which is the church. </a:t>
            </a:r>
            <a:r>
              <a:rPr lang="en-US" sz="4400" i="1" baseline="30000" dirty="0">
                <a:solidFill>
                  <a:schemeClr val="bg1"/>
                </a:solidFill>
                <a:latin typeface="Arial" panose="020B0604020202020204" pitchFamily="34" charset="0"/>
                <a:cs typeface="Arial" panose="020B0604020202020204" pitchFamily="34" charset="0"/>
              </a:rPr>
              <a:t>25 </a:t>
            </a:r>
            <a:r>
              <a:rPr lang="en-US" sz="4400" i="1" dirty="0">
                <a:solidFill>
                  <a:schemeClr val="bg1"/>
                </a:solidFill>
                <a:latin typeface="Arial" panose="020B0604020202020204" pitchFamily="34" charset="0"/>
                <a:cs typeface="Arial" panose="020B0604020202020204" pitchFamily="34" charset="0"/>
              </a:rPr>
              <a:t>I have become its servant </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i="1" dirty="0">
                <a:solidFill>
                  <a:schemeClr val="bg1"/>
                </a:solidFill>
                <a:latin typeface="Arial" panose="020B0604020202020204" pitchFamily="34" charset="0"/>
                <a:cs typeface="Arial" panose="020B0604020202020204" pitchFamily="34" charset="0"/>
              </a:rPr>
              <a:t>by the commission God gave me to present to you the word of God in its fullness— </a:t>
            </a:r>
            <a:r>
              <a:rPr lang="en-US" sz="4400" i="1" baseline="30000" dirty="0">
                <a:solidFill>
                  <a:schemeClr val="bg1"/>
                </a:solidFill>
                <a:latin typeface="Arial" panose="020B0604020202020204" pitchFamily="34" charset="0"/>
                <a:cs typeface="Arial" panose="020B0604020202020204" pitchFamily="34" charset="0"/>
              </a:rPr>
              <a:t>26 </a:t>
            </a:r>
            <a:r>
              <a:rPr lang="en-US" sz="4400" i="1" dirty="0">
                <a:solidFill>
                  <a:schemeClr val="bg1"/>
                </a:solidFill>
                <a:latin typeface="Arial" panose="020B0604020202020204" pitchFamily="34" charset="0"/>
                <a:cs typeface="Arial" panose="020B0604020202020204" pitchFamily="34" charset="0"/>
              </a:rPr>
              <a:t>the mystery that has been kept hidden for ages and generations, but is now disclosed to the Lord’s people. </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8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320" y="609600"/>
            <a:ext cx="11536680" cy="5821680"/>
          </a:xfrm>
        </p:spPr>
        <p:txBody>
          <a:bodyPr>
            <a:noAutofit/>
          </a:bodyPr>
          <a:lstStyle/>
          <a:p>
            <a:pPr algn="l"/>
            <a:r>
              <a:rPr lang="en-US" sz="4400" u="sng" dirty="0" smtClean="0">
                <a:solidFill>
                  <a:schemeClr val="bg1"/>
                </a:solidFill>
                <a:latin typeface="Arial" panose="020B0604020202020204" pitchFamily="34" charset="0"/>
                <a:cs typeface="Arial" panose="020B0604020202020204" pitchFamily="34" charset="0"/>
              </a:rPr>
              <a:t>COLOSSIANS 1</a:t>
            </a:r>
            <a:r>
              <a:rPr lang="en-US" sz="4400" dirty="0" smtClean="0">
                <a:solidFill>
                  <a:schemeClr val="bg1"/>
                </a:solidFill>
                <a:latin typeface="Arial" panose="020B0604020202020204" pitchFamily="34" charset="0"/>
                <a:cs typeface="Arial" panose="020B0604020202020204" pitchFamily="34" charset="0"/>
              </a:rPr>
              <a:t/>
            </a:r>
            <a:br>
              <a:rPr lang="en-US" sz="4400" dirty="0" smtClean="0">
                <a:solidFill>
                  <a:schemeClr val="bg1"/>
                </a:solidFill>
                <a:latin typeface="Arial" panose="020B0604020202020204" pitchFamily="34" charset="0"/>
                <a:cs typeface="Arial" panose="020B0604020202020204" pitchFamily="34" charset="0"/>
              </a:rPr>
            </a:br>
            <a:r>
              <a:rPr lang="en-US" sz="4400" b="1" i="1" baseline="30000" dirty="0">
                <a:solidFill>
                  <a:schemeClr val="bg1"/>
                </a:solidFill>
                <a:latin typeface="Arial" panose="020B0604020202020204" pitchFamily="34" charset="0"/>
                <a:cs typeface="Arial" panose="020B0604020202020204" pitchFamily="34" charset="0"/>
              </a:rPr>
              <a:t>27 </a:t>
            </a:r>
            <a:r>
              <a:rPr lang="en-US" sz="4400" i="1" dirty="0">
                <a:solidFill>
                  <a:schemeClr val="bg1"/>
                </a:solidFill>
                <a:latin typeface="Arial" panose="020B0604020202020204" pitchFamily="34" charset="0"/>
                <a:cs typeface="Arial" panose="020B0604020202020204" pitchFamily="34" charset="0"/>
              </a:rPr>
              <a:t>To them God has chosen to make known among the Gentiles the glorious riches of this mystery, which is Christ in you, the hope of </a:t>
            </a:r>
            <a:r>
              <a:rPr lang="en-US" sz="4400" i="1" dirty="0" smtClean="0">
                <a:solidFill>
                  <a:schemeClr val="bg1"/>
                </a:solidFill>
                <a:latin typeface="Arial" panose="020B0604020202020204" pitchFamily="34" charset="0"/>
                <a:cs typeface="Arial" panose="020B0604020202020204" pitchFamily="34" charset="0"/>
              </a:rPr>
              <a:t>glory.</a:t>
            </a:r>
            <a:r>
              <a:rPr lang="en-US" sz="4400" dirty="0">
                <a:solidFill>
                  <a:schemeClr val="bg1"/>
                </a:solidFill>
                <a:latin typeface="Arial" panose="020B0604020202020204" pitchFamily="34" charset="0"/>
                <a:cs typeface="Arial" panose="020B0604020202020204" pitchFamily="34" charset="0"/>
              </a:rPr>
              <a:t> </a:t>
            </a:r>
            <a:r>
              <a:rPr lang="en-US" sz="4400" dirty="0" smtClean="0">
                <a:solidFill>
                  <a:schemeClr val="bg1"/>
                </a:solidFill>
                <a:latin typeface="Arial" panose="020B0604020202020204" pitchFamily="34" charset="0"/>
                <a:cs typeface="Arial" panose="020B0604020202020204" pitchFamily="34" charset="0"/>
              </a:rPr>
              <a:t> </a:t>
            </a:r>
            <a:r>
              <a:rPr lang="en-US" sz="4400" b="1" i="1" baseline="30000" dirty="0" smtClean="0">
                <a:solidFill>
                  <a:schemeClr val="bg1"/>
                </a:solidFill>
                <a:latin typeface="Arial" panose="020B0604020202020204" pitchFamily="34" charset="0"/>
                <a:cs typeface="Arial" panose="020B0604020202020204" pitchFamily="34" charset="0"/>
              </a:rPr>
              <a:t>28</a:t>
            </a:r>
            <a:r>
              <a:rPr lang="en-US" sz="4400" b="1" i="1" baseline="30000" dirty="0">
                <a:solidFill>
                  <a:schemeClr val="bg1"/>
                </a:solidFill>
                <a:latin typeface="Arial" panose="020B0604020202020204" pitchFamily="34" charset="0"/>
                <a:cs typeface="Arial" panose="020B0604020202020204" pitchFamily="34" charset="0"/>
              </a:rPr>
              <a:t> </a:t>
            </a:r>
            <a:r>
              <a:rPr lang="en-US" sz="4400" i="1" dirty="0">
                <a:solidFill>
                  <a:schemeClr val="bg1"/>
                </a:solidFill>
                <a:latin typeface="Arial" panose="020B0604020202020204" pitchFamily="34" charset="0"/>
                <a:cs typeface="Arial" panose="020B0604020202020204" pitchFamily="34" charset="0"/>
              </a:rPr>
              <a:t>He is the one we proclaim, admonishing and teaching everyone with all wisdom, so that we may present everyone fully mature in Christ. </a:t>
            </a:r>
            <a:r>
              <a:rPr lang="en-US" sz="4400" b="1" i="1" baseline="30000" dirty="0">
                <a:solidFill>
                  <a:schemeClr val="bg1"/>
                </a:solidFill>
                <a:latin typeface="Arial" panose="020B0604020202020204" pitchFamily="34" charset="0"/>
                <a:cs typeface="Arial" panose="020B0604020202020204" pitchFamily="34" charset="0"/>
              </a:rPr>
              <a:t>29 </a:t>
            </a:r>
            <a:r>
              <a:rPr lang="en-US" sz="4400" i="1" dirty="0">
                <a:solidFill>
                  <a:schemeClr val="bg1"/>
                </a:solidFill>
                <a:latin typeface="Arial" panose="020B0604020202020204" pitchFamily="34" charset="0"/>
                <a:cs typeface="Arial" panose="020B0604020202020204" pitchFamily="34" charset="0"/>
              </a:rPr>
              <a:t>To this end I strenuously contend with all the energy Christ so powerfully works in me</a:t>
            </a:r>
            <a:r>
              <a:rPr lang="en-US" sz="4400" i="1" dirty="0" smtClean="0">
                <a:solidFill>
                  <a:schemeClr val="bg1"/>
                </a:solidFill>
                <a:latin typeface="Arial" panose="020B0604020202020204" pitchFamily="34" charset="0"/>
                <a:cs typeface="Arial" panose="020B0604020202020204" pitchFamily="34" charset="0"/>
              </a:rPr>
              <a:t>.</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4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 y="0"/>
            <a:ext cx="11536680" cy="3596640"/>
          </a:xfrm>
        </p:spPr>
        <p:txBody>
          <a:bodyPr>
            <a:noAutofit/>
          </a:bodyPr>
          <a:lstStyle/>
          <a:p>
            <a:pPr algn="l"/>
            <a:r>
              <a:rPr lang="en-US" sz="4400" u="sng" dirty="0" smtClean="0">
                <a:solidFill>
                  <a:schemeClr val="bg1"/>
                </a:solidFill>
                <a:latin typeface="Arial" panose="020B0604020202020204" pitchFamily="34" charset="0"/>
                <a:cs typeface="Arial" panose="020B0604020202020204" pitchFamily="34" charset="0"/>
              </a:rPr>
              <a:t>COLOSSIANS 1:24</a:t>
            </a:r>
            <a:r>
              <a:rPr lang="en-US" sz="4400" dirty="0" smtClean="0">
                <a:solidFill>
                  <a:schemeClr val="bg1"/>
                </a:solidFill>
                <a:latin typeface="Arial" panose="020B0604020202020204" pitchFamily="34" charset="0"/>
                <a:cs typeface="Arial" panose="020B0604020202020204" pitchFamily="34" charset="0"/>
              </a:rPr>
              <a:t/>
            </a:r>
            <a:br>
              <a:rPr lang="en-US" sz="4400" dirty="0" smtClean="0">
                <a:solidFill>
                  <a:schemeClr val="bg1"/>
                </a:solidFill>
                <a:latin typeface="Arial" panose="020B0604020202020204" pitchFamily="34" charset="0"/>
                <a:cs typeface="Arial" panose="020B0604020202020204" pitchFamily="34" charset="0"/>
              </a:rPr>
            </a:br>
            <a:r>
              <a:rPr lang="en-US" sz="4400" i="1" dirty="0">
                <a:solidFill>
                  <a:schemeClr val="bg1"/>
                </a:solidFill>
                <a:latin typeface="Arial" panose="020B0604020202020204" pitchFamily="34" charset="0"/>
                <a:cs typeface="Arial" panose="020B0604020202020204" pitchFamily="34" charset="0"/>
              </a:rPr>
              <a:t>Now I rejoice in what I am suffering for you, and I fill up in my flesh what is still lacking in regard to Christ’s afflictions, for the sake of his body, which is the church. </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3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Image result for Suff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826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370320" y="-822960"/>
            <a:ext cx="5821680" cy="3992880"/>
          </a:xfrm>
        </p:spPr>
        <p:txBody>
          <a:bodyPr>
            <a:noAutofit/>
          </a:bodyPr>
          <a:lstStyle/>
          <a:p>
            <a:pPr algn="l"/>
            <a:r>
              <a:rPr lang="en-US" sz="5400" u="sng" dirty="0" smtClean="0">
                <a:solidFill>
                  <a:schemeClr val="bg1"/>
                </a:solidFill>
                <a:latin typeface="Arial" panose="020B0604020202020204" pitchFamily="34" charset="0"/>
                <a:cs typeface="Arial" panose="020B0604020202020204" pitchFamily="34" charset="0"/>
              </a:rPr>
              <a:t>How have you experienced suffering? </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36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Image result for Suff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826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090160" y="1806358"/>
            <a:ext cx="7101840" cy="3169920"/>
          </a:xfrm>
        </p:spPr>
        <p:txBody>
          <a:bodyPr>
            <a:noAutofit/>
          </a:bodyPr>
          <a:lstStyle/>
          <a:p>
            <a:pPr algn="l"/>
            <a:r>
              <a:rPr lang="en-US" sz="5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are things we will experience with Christ in suffering that simply cannot be experienced with Him when life is good.</a:t>
            </a:r>
            <a:endPar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32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42" name="Picture 2" descr="Image result for Paul writing from p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61073" y="4934376"/>
            <a:ext cx="11014041" cy="830997"/>
          </a:xfrm>
          <a:prstGeom prst="rect">
            <a:avLst/>
          </a:prstGeom>
        </p:spPr>
        <p:txBody>
          <a:bodyPr wrap="none">
            <a:spAutoFit/>
          </a:bodyPr>
          <a:lstStyle/>
          <a:p>
            <a:r>
              <a:rPr lang="en-US" sz="48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 rejoice in what I am suffering for you…”</a:t>
            </a:r>
            <a:r>
              <a:rPr lang="en-US" sz="4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4800" dirty="0">
              <a:solidFill>
                <a:schemeClr val="bg1"/>
              </a:solidFill>
            </a:endParaRPr>
          </a:p>
        </p:txBody>
      </p:sp>
    </p:spTree>
    <p:extLst>
      <p:ext uri="{BB962C8B-B14F-4D97-AF65-F5344CB8AC3E}">
        <p14:creationId xmlns:p14="http://schemas.microsoft.com/office/powerpoint/2010/main" val="35031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13314" name="Picture 2" descr="Image result for cancer suffer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2960" y="192504"/>
            <a:ext cx="8930640" cy="4247317"/>
          </a:xfrm>
          <a:prstGeom prst="rect">
            <a:avLst/>
          </a:prstGeom>
        </p:spPr>
        <p:txBody>
          <a:bodyPr wrap="square">
            <a:spAutoFit/>
          </a:bodyPr>
          <a:lstStyle/>
          <a:p>
            <a:r>
              <a:rPr lang="en-US" sz="5400" b="1" dirty="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Suffering isn’t all about us; it’s also about what God is doing in those watching and suffering with us.</a:t>
            </a:r>
          </a:p>
        </p:txBody>
      </p:sp>
    </p:spTree>
    <p:extLst>
      <p:ext uri="{BB962C8B-B14F-4D97-AF65-F5344CB8AC3E}">
        <p14:creationId xmlns:p14="http://schemas.microsoft.com/office/powerpoint/2010/main" val="50314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Image result for Jesus &amp; Pharis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15702"/>
            <a:ext cx="12341225" cy="822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72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13314" name="Picture 2" descr="Image result for cancer suffer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320" y="212726"/>
            <a:ext cx="9448800" cy="3139321"/>
          </a:xfrm>
          <a:prstGeom prst="rect">
            <a:avLst/>
          </a:prstGeom>
        </p:spPr>
        <p:txBody>
          <a:bodyPr wrap="square">
            <a:spAutoFit/>
          </a:bodyPr>
          <a:lstStyle/>
          <a:p>
            <a:r>
              <a:rPr lang="en-US" sz="6600" b="1" dirty="0">
                <a:solidFill>
                  <a:srgbClr val="FFFF00"/>
                </a:solidFill>
                <a:effectLst>
                  <a:outerShdw blurRad="38100" dist="38100" dir="2700000" algn="tl">
                    <a:srgbClr val="000000">
                      <a:alpha val="43137"/>
                    </a:srgbClr>
                  </a:outerShdw>
                </a:effectLst>
              </a:rPr>
              <a:t>How </a:t>
            </a:r>
            <a:r>
              <a:rPr lang="en-US" sz="6600" b="1" dirty="0" smtClean="0">
                <a:solidFill>
                  <a:srgbClr val="FFFF00"/>
                </a:solidFill>
                <a:effectLst>
                  <a:outerShdw blurRad="38100" dist="38100" dir="2700000" algn="tl">
                    <a:srgbClr val="000000">
                      <a:alpha val="43137"/>
                    </a:srgbClr>
                  </a:outerShdw>
                </a:effectLst>
              </a:rPr>
              <a:t>has suffering enabled </a:t>
            </a:r>
            <a:r>
              <a:rPr lang="en-US" sz="6600" b="1" dirty="0">
                <a:solidFill>
                  <a:srgbClr val="FFFF00"/>
                </a:solidFill>
                <a:effectLst>
                  <a:outerShdw blurRad="38100" dist="38100" dir="2700000" algn="tl">
                    <a:srgbClr val="000000">
                      <a:alpha val="43137"/>
                    </a:srgbClr>
                  </a:outerShdw>
                </a:effectLst>
              </a:rPr>
              <a:t>us to know Jesus </a:t>
            </a:r>
            <a:r>
              <a:rPr lang="en-US" sz="6600" b="1" dirty="0" smtClean="0">
                <a:solidFill>
                  <a:srgbClr val="FFFF00"/>
                </a:solidFill>
                <a:effectLst>
                  <a:outerShdw blurRad="38100" dist="38100" dir="2700000" algn="tl">
                    <a:srgbClr val="000000">
                      <a:alpha val="43137"/>
                    </a:srgbClr>
                  </a:outerShdw>
                </a:effectLst>
              </a:rPr>
              <a:t>more, differently and deeply</a:t>
            </a:r>
            <a:r>
              <a:rPr lang="en-US" sz="6600" b="1" dirty="0">
                <a:solidFill>
                  <a:srgbClr val="FFFF00"/>
                </a:solidFill>
                <a:effectLst>
                  <a:outerShdw blurRad="38100" dist="38100" dir="2700000" algn="tl">
                    <a:srgbClr val="000000">
                      <a:alpha val="43137"/>
                    </a:srgbClr>
                  </a:outerShdw>
                </a:effectLst>
              </a:rPr>
              <a:t>? </a:t>
            </a:r>
            <a:endParaRPr lang="en-US" sz="6600" b="1" dirty="0">
              <a:solidFill>
                <a:srgbClr val="FFFF00"/>
              </a:solidFill>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455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59280" y="1466523"/>
            <a:ext cx="8930640" cy="4247317"/>
          </a:xfrm>
          <a:prstGeom prst="rect">
            <a:avLst/>
          </a:prstGeom>
        </p:spPr>
        <p:txBody>
          <a:bodyPr wrap="square">
            <a:spAutoFit/>
          </a:bodyPr>
          <a:lstStyle/>
          <a:p>
            <a:r>
              <a:rPr lang="en-US" sz="5400" b="1" u="sng" dirty="0" smtClean="0">
                <a:solidFill>
                  <a:schemeClr val="bg1"/>
                </a:solidFill>
              </a:rPr>
              <a:t>Colossians 1:24</a:t>
            </a:r>
          </a:p>
          <a:p>
            <a:r>
              <a:rPr lang="en-US" sz="5400" i="1" dirty="0" smtClean="0">
                <a:solidFill>
                  <a:schemeClr val="bg1"/>
                </a:solidFill>
              </a:rPr>
              <a:t>“…</a:t>
            </a:r>
            <a:r>
              <a:rPr lang="en-US" sz="5400" i="1" dirty="0">
                <a:solidFill>
                  <a:schemeClr val="bg1"/>
                </a:solidFill>
              </a:rPr>
              <a:t>I fill up in my flesh </a:t>
            </a:r>
            <a:r>
              <a:rPr lang="en-US" sz="5400" i="1" u="sng" dirty="0">
                <a:solidFill>
                  <a:schemeClr val="bg1"/>
                </a:solidFill>
              </a:rPr>
              <a:t>what is still lacking</a:t>
            </a:r>
            <a:r>
              <a:rPr lang="en-US" sz="5400" i="1" dirty="0">
                <a:solidFill>
                  <a:schemeClr val="bg1"/>
                </a:solidFill>
              </a:rPr>
              <a:t> in regard to Christ’s afflictions, for the sake of his body, which is the church.”</a:t>
            </a:r>
            <a:endParaRPr lang="en-US" sz="5400" b="1" dirty="0">
              <a:solidFill>
                <a:schemeClr val="bg1"/>
              </a:solidFill>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92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79120" y="552123"/>
            <a:ext cx="11369040" cy="4247317"/>
          </a:xfrm>
          <a:prstGeom prst="rect">
            <a:avLst/>
          </a:prstGeom>
        </p:spPr>
        <p:txBody>
          <a:bodyPr wrap="square">
            <a:spAutoFit/>
          </a:bodyPr>
          <a:lstStyle/>
          <a:p>
            <a:r>
              <a:rPr lang="en-US" sz="54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Philippians 3:10</a:t>
            </a:r>
          </a:p>
          <a:p>
            <a:r>
              <a:rPr lang="en-US" sz="5400" i="1" dirty="0" smtClean="0">
                <a:solidFill>
                  <a:schemeClr val="bg1"/>
                </a:solidFill>
                <a:latin typeface="Arial" panose="020B0604020202020204" pitchFamily="34" charset="0"/>
                <a:cs typeface="Arial" panose="020B0604020202020204" pitchFamily="34" charset="0"/>
              </a:rPr>
              <a:t>“…that </a:t>
            </a:r>
            <a:r>
              <a:rPr lang="en-US" sz="5400" i="1" dirty="0">
                <a:solidFill>
                  <a:schemeClr val="bg1"/>
                </a:solidFill>
                <a:latin typeface="Arial" panose="020B0604020202020204" pitchFamily="34" charset="0"/>
                <a:cs typeface="Arial" panose="020B0604020202020204" pitchFamily="34" charset="0"/>
              </a:rPr>
              <a:t>I may know Him and the power of His resurrection, </a:t>
            </a:r>
            <a:r>
              <a:rPr lang="en-US" sz="5400" i="1" u="sng" dirty="0">
                <a:solidFill>
                  <a:schemeClr val="bg1"/>
                </a:solidFill>
                <a:latin typeface="Arial" panose="020B0604020202020204" pitchFamily="34" charset="0"/>
                <a:cs typeface="Arial" panose="020B0604020202020204" pitchFamily="34" charset="0"/>
              </a:rPr>
              <a:t>and the fellowship of His sufferings</a:t>
            </a:r>
            <a:r>
              <a:rPr lang="en-US" sz="5400" i="1" dirty="0">
                <a:solidFill>
                  <a:schemeClr val="bg1"/>
                </a:solidFill>
                <a:latin typeface="Arial" panose="020B0604020202020204" pitchFamily="34" charset="0"/>
                <a:cs typeface="Arial" panose="020B0604020202020204" pitchFamily="34" charset="0"/>
              </a:rPr>
              <a:t>, being conformed to His </a:t>
            </a:r>
            <a:r>
              <a:rPr lang="en-US" sz="5400" i="1" dirty="0" smtClean="0">
                <a:solidFill>
                  <a:schemeClr val="bg1"/>
                </a:solidFill>
                <a:latin typeface="Arial" panose="020B0604020202020204" pitchFamily="34" charset="0"/>
                <a:cs typeface="Arial" panose="020B0604020202020204" pitchFamily="34" charset="0"/>
              </a:rPr>
              <a:t>death….”</a:t>
            </a:r>
            <a:endParaRPr lang="en-US" sz="5400" b="1" i="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37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Image result for Intervarsity Urb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4187"/>
            <a:ext cx="12984480" cy="506381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dr. helen roseve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0"/>
            <a:ext cx="3924300" cy="57054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1167" y="343096"/>
            <a:ext cx="7425366" cy="1107996"/>
          </a:xfrm>
          <a:prstGeom prst="rect">
            <a:avLst/>
          </a:prstGeom>
        </p:spPr>
        <p:txBody>
          <a:bodyPr wrap="none">
            <a:spAutoFit/>
          </a:bodyPr>
          <a:lstStyle/>
          <a:p>
            <a:r>
              <a:rPr lang="en-US" sz="66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Dr. Helen </a:t>
            </a:r>
            <a:r>
              <a:rPr lang="en-US" sz="66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Roseveare</a:t>
            </a:r>
            <a:r>
              <a:rPr lang="en-US" sz="6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6600" dirty="0">
              <a:solidFill>
                <a:schemeClr val="bg1"/>
              </a:solidFill>
            </a:endParaRPr>
          </a:p>
        </p:txBody>
      </p:sp>
    </p:spTree>
    <p:extLst>
      <p:ext uri="{BB962C8B-B14F-4D97-AF65-F5344CB8AC3E}">
        <p14:creationId xmlns:p14="http://schemas.microsoft.com/office/powerpoint/2010/main" val="249441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fade">
                                      <p:cBhvr>
                                        <p:cTn id="11" dur="500"/>
                                        <p:tgtEl>
                                          <p:spTgt spid="1434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33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8" name="Picture 6" descr="https://mylordkatie.files.wordpress.com/2013/11/helen-ros-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0" cy="6467476"/>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e result for dr. helen roseve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9579">
            <a:off x="4084642" y="243839"/>
            <a:ext cx="7798816" cy="438912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52653">
            <a:off x="3406140" y="3029047"/>
            <a:ext cx="5455920" cy="377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41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500"/>
                                        <p:tgtEl>
                                          <p:spTgt spid="184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436"/>
                                        </p:tgtEl>
                                        <p:attrNameLst>
                                          <p:attrName>style.visibility</p:attrName>
                                        </p:attrNameLst>
                                      </p:cBhvr>
                                      <p:to>
                                        <p:strVal val="visible"/>
                                      </p:to>
                                    </p:set>
                                    <p:animEffect transition="in" filter="fade">
                                      <p:cBhvr>
                                        <p:cTn id="16"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213360"/>
            <a:ext cx="11887200" cy="6129883"/>
          </a:xfrm>
          <a:prstGeom prst="rect">
            <a:avLst/>
          </a:prstGeom>
        </p:spPr>
        <p:txBody>
          <a:bodyPr wrap="square">
            <a:spAutoFit/>
          </a:bodyPr>
          <a:lstStyle/>
          <a:p>
            <a:pPr fontAlgn="base">
              <a:spcAft>
                <a:spcPts val="960"/>
              </a:spcAft>
            </a:pPr>
            <a:r>
              <a:rPr lang="en-US" sz="4800" dirty="0">
                <a:solidFill>
                  <a:schemeClr val="bg1"/>
                </a:solidFill>
                <a:latin typeface="Georgia" panose="02040502050405020303" pitchFamily="18" charset="0"/>
                <a:ea typeface="Times New Roman" panose="02020603050405020304" pitchFamily="18" charset="0"/>
              </a:rPr>
              <a:t>Father, how </a:t>
            </a:r>
            <a:r>
              <a:rPr lang="en-US" sz="4800" dirty="0" smtClean="0">
                <a:solidFill>
                  <a:schemeClr val="bg1"/>
                </a:solidFill>
                <a:latin typeface="Georgia" panose="02040502050405020303" pitchFamily="18" charset="0"/>
                <a:ea typeface="Times New Roman" panose="02020603050405020304" pitchFamily="18" charset="0"/>
              </a:rPr>
              <a:t>we </a:t>
            </a:r>
            <a:r>
              <a:rPr lang="en-US" sz="4800" dirty="0">
                <a:solidFill>
                  <a:schemeClr val="bg1"/>
                </a:solidFill>
                <a:latin typeface="Georgia" panose="02040502050405020303" pitchFamily="18" charset="0"/>
                <a:ea typeface="Times New Roman" panose="02020603050405020304" pitchFamily="18" charset="0"/>
              </a:rPr>
              <a:t>thank You that Jesus is </a:t>
            </a:r>
            <a:r>
              <a:rPr lang="en-US" sz="4800" dirty="0" smtClean="0">
                <a:solidFill>
                  <a:schemeClr val="bg1"/>
                </a:solidFill>
                <a:latin typeface="Georgia" panose="02040502050405020303" pitchFamily="18" charset="0"/>
                <a:ea typeface="Times New Roman" panose="02020603050405020304" pitchFamily="18" charset="0"/>
              </a:rPr>
              <a:t>our good </a:t>
            </a:r>
            <a:r>
              <a:rPr lang="en-US" sz="4800" dirty="0">
                <a:solidFill>
                  <a:schemeClr val="bg1"/>
                </a:solidFill>
                <a:latin typeface="Georgia" panose="02040502050405020303" pitchFamily="18" charset="0"/>
                <a:ea typeface="Times New Roman" panose="02020603050405020304" pitchFamily="18" charset="0"/>
              </a:rPr>
              <a:t>Shepherd and is there to comfort and strengthen in times of suffering, sadness, pain and loss. </a:t>
            </a:r>
            <a:endParaRPr lang="en-US" sz="4800" dirty="0" smtClean="0">
              <a:solidFill>
                <a:schemeClr val="bg1"/>
              </a:solidFill>
              <a:latin typeface="Georgia" panose="02040502050405020303" pitchFamily="18" charset="0"/>
              <a:ea typeface="Times New Roman" panose="02020603050405020304" pitchFamily="18" charset="0"/>
            </a:endParaRPr>
          </a:p>
          <a:p>
            <a:pPr fontAlgn="base">
              <a:spcAft>
                <a:spcPts val="960"/>
              </a:spcAft>
            </a:pPr>
            <a:r>
              <a:rPr lang="en-US" sz="4800" u="sng" dirty="0" smtClean="0">
                <a:solidFill>
                  <a:schemeClr val="bg1"/>
                </a:solidFill>
                <a:latin typeface="Georgia" panose="02040502050405020303" pitchFamily="18" charset="0"/>
                <a:ea typeface="Times New Roman" panose="02020603050405020304" pitchFamily="18" charset="0"/>
              </a:rPr>
              <a:t>Thank </a:t>
            </a:r>
            <a:r>
              <a:rPr lang="en-US" sz="4800" u="sng" dirty="0">
                <a:solidFill>
                  <a:schemeClr val="bg1"/>
                </a:solidFill>
                <a:latin typeface="Georgia" panose="02040502050405020303" pitchFamily="18" charset="0"/>
                <a:ea typeface="Times New Roman" panose="02020603050405020304" pitchFamily="18" charset="0"/>
              </a:rPr>
              <a:t>You that Your rod and staff sustain and keep me, no matter what season of life I am passing through and no matter how difficult the times become.</a:t>
            </a:r>
            <a:endParaRPr lang="en-US" sz="4800" u="sng"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76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13360" y="0"/>
            <a:ext cx="11978640" cy="6863417"/>
          </a:xfrm>
          <a:prstGeom prst="rect">
            <a:avLst/>
          </a:prstGeom>
        </p:spPr>
        <p:txBody>
          <a:bodyPr wrap="square">
            <a:spAutoFit/>
          </a:bodyPr>
          <a:lstStyle/>
          <a:p>
            <a:pPr fontAlgn="base">
              <a:spcAft>
                <a:spcPts val="960"/>
              </a:spcAft>
            </a:pPr>
            <a:r>
              <a:rPr lang="en-US" sz="4400" dirty="0" smtClean="0">
                <a:solidFill>
                  <a:schemeClr val="bg1"/>
                </a:solidFill>
                <a:latin typeface="Georgia" panose="02040502050405020303" pitchFamily="18" charset="0"/>
              </a:rPr>
              <a:t>We </a:t>
            </a:r>
            <a:r>
              <a:rPr lang="en-US" sz="4400" dirty="0">
                <a:solidFill>
                  <a:schemeClr val="bg1"/>
                </a:solidFill>
                <a:latin typeface="Georgia" panose="02040502050405020303" pitchFamily="18" charset="0"/>
              </a:rPr>
              <a:t>praise You Lord, for You are </a:t>
            </a:r>
            <a:r>
              <a:rPr lang="en-US" sz="4400" dirty="0" smtClean="0">
                <a:solidFill>
                  <a:schemeClr val="bg1"/>
                </a:solidFill>
                <a:latin typeface="Georgia" panose="02040502050405020303" pitchFamily="18" charset="0"/>
              </a:rPr>
              <a:t>our strong </a:t>
            </a:r>
            <a:r>
              <a:rPr lang="en-US" sz="4400" dirty="0">
                <a:solidFill>
                  <a:schemeClr val="bg1"/>
                </a:solidFill>
                <a:latin typeface="Georgia" panose="02040502050405020303" pitchFamily="18" charset="0"/>
              </a:rPr>
              <a:t>tower, into </a:t>
            </a:r>
            <a:r>
              <a:rPr lang="en-US" sz="4400" dirty="0" smtClean="0">
                <a:solidFill>
                  <a:schemeClr val="bg1"/>
                </a:solidFill>
                <a:latin typeface="Georgia" panose="02040502050405020303" pitchFamily="18" charset="0"/>
              </a:rPr>
              <a:t>whose </a:t>
            </a:r>
            <a:r>
              <a:rPr lang="en-US" sz="4400" dirty="0">
                <a:solidFill>
                  <a:schemeClr val="bg1"/>
                </a:solidFill>
                <a:latin typeface="Georgia" panose="02040502050405020303" pitchFamily="18" charset="0"/>
              </a:rPr>
              <a:t>everlasting arm </a:t>
            </a:r>
            <a:r>
              <a:rPr lang="en-US" sz="4400" dirty="0" smtClean="0">
                <a:solidFill>
                  <a:schemeClr val="bg1"/>
                </a:solidFill>
                <a:latin typeface="Georgia" panose="02040502050405020303" pitchFamily="18" charset="0"/>
              </a:rPr>
              <a:t>we </a:t>
            </a:r>
            <a:r>
              <a:rPr lang="en-US" sz="4400" dirty="0">
                <a:solidFill>
                  <a:schemeClr val="bg1"/>
                </a:solidFill>
                <a:latin typeface="Georgia" panose="02040502050405020303" pitchFamily="18" charset="0"/>
              </a:rPr>
              <a:t>flee for protection and safety, for You have pledged to uphold </a:t>
            </a:r>
            <a:r>
              <a:rPr lang="en-US" sz="4400" dirty="0" smtClean="0">
                <a:solidFill>
                  <a:schemeClr val="bg1"/>
                </a:solidFill>
                <a:latin typeface="Georgia" panose="02040502050405020303" pitchFamily="18" charset="0"/>
              </a:rPr>
              <a:t>us with </a:t>
            </a:r>
            <a:r>
              <a:rPr lang="en-US" sz="4400" dirty="0">
                <a:solidFill>
                  <a:schemeClr val="bg1"/>
                </a:solidFill>
                <a:latin typeface="Georgia" panose="02040502050405020303" pitchFamily="18" charset="0"/>
              </a:rPr>
              <a:t>the right hand of Your righteousness. </a:t>
            </a:r>
            <a:r>
              <a:rPr lang="en-US" sz="4400" u="sng" dirty="0">
                <a:solidFill>
                  <a:schemeClr val="bg1"/>
                </a:solidFill>
                <a:latin typeface="Georgia" panose="02040502050405020303" pitchFamily="18" charset="0"/>
              </a:rPr>
              <a:t>Thank You that in the midst of suffering and distress You have undertaken never to leave me nor forsake me - and when I face times of loneliness and isolation, Your promised grace is sufficient to carry me through.</a:t>
            </a:r>
            <a:endParaRPr lang="en-US" sz="4400" u="sng" dirty="0">
              <a:solidFill>
                <a:schemeClr val="bg1"/>
              </a:solidFill>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222058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21920" y="304800"/>
            <a:ext cx="11978640" cy="5391219"/>
          </a:xfrm>
          <a:prstGeom prst="rect">
            <a:avLst/>
          </a:prstGeom>
        </p:spPr>
        <p:txBody>
          <a:bodyPr wrap="square">
            <a:spAutoFit/>
          </a:bodyPr>
          <a:lstStyle/>
          <a:p>
            <a:pPr fontAlgn="base">
              <a:spcAft>
                <a:spcPts val="960"/>
              </a:spcAft>
            </a:pPr>
            <a:r>
              <a:rPr lang="en-US" sz="4800" dirty="0">
                <a:solidFill>
                  <a:schemeClr val="bg1"/>
                </a:solidFill>
                <a:latin typeface="Georgia" panose="02040502050405020303" pitchFamily="18" charset="0"/>
              </a:rPr>
              <a:t>Lord </a:t>
            </a:r>
            <a:r>
              <a:rPr lang="en-US" sz="4800" dirty="0" smtClean="0">
                <a:solidFill>
                  <a:schemeClr val="bg1"/>
                </a:solidFill>
                <a:latin typeface="Georgia" panose="02040502050405020303" pitchFamily="18" charset="0"/>
              </a:rPr>
              <a:t>we </a:t>
            </a:r>
            <a:r>
              <a:rPr lang="en-US" sz="4800" dirty="0">
                <a:solidFill>
                  <a:schemeClr val="bg1"/>
                </a:solidFill>
                <a:latin typeface="Georgia" panose="02040502050405020303" pitchFamily="18" charset="0"/>
              </a:rPr>
              <a:t>know that as Your </a:t>
            </a:r>
            <a:r>
              <a:rPr lang="en-US" sz="4800" dirty="0" smtClean="0">
                <a:solidFill>
                  <a:schemeClr val="bg1"/>
                </a:solidFill>
                <a:latin typeface="Georgia" panose="02040502050405020303" pitchFamily="18" charset="0"/>
              </a:rPr>
              <a:t>children we are </a:t>
            </a:r>
            <a:r>
              <a:rPr lang="en-US" sz="4800" dirty="0">
                <a:solidFill>
                  <a:schemeClr val="bg1"/>
                </a:solidFill>
                <a:latin typeface="Georgia" panose="02040502050405020303" pitchFamily="18" charset="0"/>
              </a:rPr>
              <a:t>indeed blessed and </a:t>
            </a:r>
            <a:r>
              <a:rPr lang="en-US" sz="4800" dirty="0" smtClean="0">
                <a:solidFill>
                  <a:schemeClr val="bg1"/>
                </a:solidFill>
                <a:latin typeface="Georgia" panose="02040502050405020303" pitchFamily="18" charset="0"/>
              </a:rPr>
              <a:t>able </a:t>
            </a:r>
            <a:r>
              <a:rPr lang="en-US" sz="4800" dirty="0">
                <a:solidFill>
                  <a:schemeClr val="bg1"/>
                </a:solidFill>
                <a:latin typeface="Georgia" panose="02040502050405020303" pitchFamily="18" charset="0"/>
              </a:rPr>
              <a:t>to rest in You as </a:t>
            </a:r>
            <a:r>
              <a:rPr lang="en-US" sz="4800" dirty="0" smtClean="0">
                <a:solidFill>
                  <a:schemeClr val="bg1"/>
                </a:solidFill>
                <a:latin typeface="Georgia" panose="02040502050405020303" pitchFamily="18" charset="0"/>
              </a:rPr>
              <a:t>our daily </a:t>
            </a:r>
            <a:r>
              <a:rPr lang="en-US" sz="4800" dirty="0">
                <a:solidFill>
                  <a:schemeClr val="bg1"/>
                </a:solidFill>
                <a:latin typeface="Georgia" panose="02040502050405020303" pitchFamily="18" charset="0"/>
              </a:rPr>
              <a:t>companion, </a:t>
            </a:r>
            <a:r>
              <a:rPr lang="en-US" sz="4800" dirty="0" smtClean="0">
                <a:solidFill>
                  <a:schemeClr val="bg1"/>
                </a:solidFill>
                <a:latin typeface="Georgia" panose="02040502050405020303" pitchFamily="18" charset="0"/>
              </a:rPr>
              <a:t>our faithful </a:t>
            </a:r>
            <a:r>
              <a:rPr lang="en-US" sz="4800" dirty="0">
                <a:solidFill>
                  <a:schemeClr val="bg1"/>
                </a:solidFill>
                <a:latin typeface="Georgia" panose="02040502050405020303" pitchFamily="18" charset="0"/>
              </a:rPr>
              <a:t>C</a:t>
            </a:r>
            <a:r>
              <a:rPr lang="en-US" sz="4800" dirty="0" smtClean="0">
                <a:solidFill>
                  <a:schemeClr val="bg1"/>
                </a:solidFill>
                <a:latin typeface="Georgia" panose="02040502050405020303" pitchFamily="18" charset="0"/>
              </a:rPr>
              <a:t>omforter </a:t>
            </a:r>
            <a:r>
              <a:rPr lang="en-US" sz="4800" dirty="0">
                <a:solidFill>
                  <a:schemeClr val="bg1"/>
                </a:solidFill>
                <a:latin typeface="Georgia" panose="02040502050405020303" pitchFamily="18" charset="0"/>
              </a:rPr>
              <a:t>and </a:t>
            </a:r>
            <a:r>
              <a:rPr lang="en-US" sz="4800" dirty="0" smtClean="0">
                <a:solidFill>
                  <a:schemeClr val="bg1"/>
                </a:solidFill>
                <a:latin typeface="Georgia" panose="02040502050405020303" pitchFamily="18" charset="0"/>
              </a:rPr>
              <a:t>our wise </a:t>
            </a:r>
            <a:r>
              <a:rPr lang="en-US" sz="4800" dirty="0">
                <a:solidFill>
                  <a:schemeClr val="bg1"/>
                </a:solidFill>
                <a:latin typeface="Georgia" panose="02040502050405020303" pitchFamily="18" charset="0"/>
              </a:rPr>
              <a:t>C</a:t>
            </a:r>
            <a:r>
              <a:rPr lang="en-US" sz="4800" dirty="0" smtClean="0">
                <a:solidFill>
                  <a:schemeClr val="bg1"/>
                </a:solidFill>
                <a:latin typeface="Georgia" panose="02040502050405020303" pitchFamily="18" charset="0"/>
              </a:rPr>
              <a:t>ounsellor</a:t>
            </a:r>
            <a:r>
              <a:rPr lang="en-US" sz="4800" dirty="0">
                <a:solidFill>
                  <a:schemeClr val="bg1"/>
                </a:solidFill>
                <a:latin typeface="Georgia" panose="02040502050405020303" pitchFamily="18" charset="0"/>
              </a:rPr>
              <a:t>. </a:t>
            </a:r>
            <a:endParaRPr lang="en-US" sz="4800" dirty="0" smtClean="0">
              <a:solidFill>
                <a:schemeClr val="bg1"/>
              </a:solidFill>
              <a:latin typeface="Georgia" panose="02040502050405020303" pitchFamily="18" charset="0"/>
            </a:endParaRPr>
          </a:p>
          <a:p>
            <a:pPr fontAlgn="base">
              <a:spcAft>
                <a:spcPts val="960"/>
              </a:spcAft>
            </a:pPr>
            <a:r>
              <a:rPr lang="en-US" sz="4800" u="sng" dirty="0" smtClean="0">
                <a:solidFill>
                  <a:schemeClr val="bg1"/>
                </a:solidFill>
                <a:latin typeface="Georgia" panose="02040502050405020303" pitchFamily="18" charset="0"/>
              </a:rPr>
              <a:t>Thank </a:t>
            </a:r>
            <a:r>
              <a:rPr lang="en-US" sz="4800" u="sng" dirty="0">
                <a:solidFill>
                  <a:schemeClr val="bg1"/>
                </a:solidFill>
                <a:latin typeface="Georgia" panose="02040502050405020303" pitchFamily="18" charset="0"/>
              </a:rPr>
              <a:t>You for bringing me to this point in my life and for so patiently teaching me the lesson of Your never-failing faithfulness</a:t>
            </a:r>
            <a:r>
              <a:rPr lang="en-US" sz="4800" u="sng" dirty="0" smtClean="0">
                <a:solidFill>
                  <a:schemeClr val="bg1"/>
                </a:solidFill>
                <a:latin typeface="Georgia" panose="02040502050405020303" pitchFamily="18" charset="0"/>
              </a:rPr>
              <a:t>.</a:t>
            </a:r>
            <a:endParaRPr lang="en-US" sz="4800" u="sng" dirty="0">
              <a:solidFill>
                <a:schemeClr val="bg1"/>
              </a:solidFill>
              <a:latin typeface="Georgia" panose="02040502050405020303" pitchFamily="18" charset="0"/>
            </a:endParaRPr>
          </a:p>
        </p:txBody>
      </p:sp>
    </p:spTree>
    <p:extLst>
      <p:ext uri="{BB962C8B-B14F-4D97-AF65-F5344CB8AC3E}">
        <p14:creationId xmlns:p14="http://schemas.microsoft.com/office/powerpoint/2010/main" val="132734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21920" y="304800"/>
            <a:ext cx="11978640" cy="6001643"/>
          </a:xfrm>
          <a:prstGeom prst="rect">
            <a:avLst/>
          </a:prstGeom>
        </p:spPr>
        <p:txBody>
          <a:bodyPr wrap="square">
            <a:spAutoFit/>
          </a:bodyPr>
          <a:lstStyle/>
          <a:p>
            <a:pPr fontAlgn="base"/>
            <a:r>
              <a:rPr lang="en-US" sz="4800" dirty="0">
                <a:solidFill>
                  <a:schemeClr val="bg1"/>
                </a:solidFill>
                <a:latin typeface="Georgia" panose="02040502050405020303" pitchFamily="18" charset="0"/>
              </a:rPr>
              <a:t>Use </a:t>
            </a:r>
            <a:r>
              <a:rPr lang="en-US" sz="4800" dirty="0" smtClean="0">
                <a:solidFill>
                  <a:schemeClr val="bg1"/>
                </a:solidFill>
                <a:latin typeface="Georgia" panose="02040502050405020303" pitchFamily="18" charset="0"/>
              </a:rPr>
              <a:t>us, we </a:t>
            </a:r>
            <a:r>
              <a:rPr lang="en-US" sz="4800" dirty="0">
                <a:solidFill>
                  <a:schemeClr val="bg1"/>
                </a:solidFill>
                <a:latin typeface="Georgia" panose="02040502050405020303" pitchFamily="18" charset="0"/>
              </a:rPr>
              <a:t>pray, to give like-comfort, companionship and counsel to other lonely and lost </a:t>
            </a:r>
            <a:r>
              <a:rPr lang="en-US" sz="4800" dirty="0" smtClean="0">
                <a:solidFill>
                  <a:schemeClr val="bg1"/>
                </a:solidFill>
                <a:latin typeface="Georgia" panose="02040502050405020303" pitchFamily="18" charset="0"/>
              </a:rPr>
              <a:t>souls, </a:t>
            </a:r>
            <a:r>
              <a:rPr lang="en-US" sz="4800" dirty="0">
                <a:solidFill>
                  <a:schemeClr val="bg1"/>
                </a:solidFill>
                <a:latin typeface="Georgia" panose="02040502050405020303" pitchFamily="18" charset="0"/>
              </a:rPr>
              <a:t>who also need the strength of their good and faithful </a:t>
            </a:r>
            <a:r>
              <a:rPr lang="en-US" sz="4800" dirty="0" smtClean="0">
                <a:solidFill>
                  <a:schemeClr val="bg1"/>
                </a:solidFill>
                <a:latin typeface="Georgia" panose="02040502050405020303" pitchFamily="18" charset="0"/>
              </a:rPr>
              <a:t>Shepherd. </a:t>
            </a:r>
          </a:p>
          <a:p>
            <a:pPr fontAlgn="base"/>
            <a:r>
              <a:rPr lang="en-US" sz="4800" u="sng" dirty="0" smtClean="0">
                <a:solidFill>
                  <a:schemeClr val="bg1"/>
                </a:solidFill>
                <a:latin typeface="Georgia" panose="02040502050405020303" pitchFamily="18" charset="0"/>
              </a:rPr>
              <a:t>And continue, we </a:t>
            </a:r>
            <a:r>
              <a:rPr lang="en-US" sz="4800" u="sng" dirty="0">
                <a:solidFill>
                  <a:schemeClr val="bg1"/>
                </a:solidFill>
                <a:latin typeface="Georgia" panose="02040502050405020303" pitchFamily="18" charset="0"/>
              </a:rPr>
              <a:t>pray, to uphold and teach </a:t>
            </a:r>
            <a:r>
              <a:rPr lang="en-US" sz="4800" u="sng" dirty="0" smtClean="0">
                <a:solidFill>
                  <a:schemeClr val="bg1"/>
                </a:solidFill>
                <a:latin typeface="Georgia" panose="02040502050405020303" pitchFamily="18" charset="0"/>
              </a:rPr>
              <a:t>us more </a:t>
            </a:r>
            <a:r>
              <a:rPr lang="en-US" sz="4800" u="sng" dirty="0">
                <a:solidFill>
                  <a:schemeClr val="bg1"/>
                </a:solidFill>
                <a:latin typeface="Georgia" panose="02040502050405020303" pitchFamily="18" charset="0"/>
              </a:rPr>
              <a:t>of Your </a:t>
            </a:r>
            <a:r>
              <a:rPr lang="en-US" sz="4800" u="sng" dirty="0" smtClean="0">
                <a:solidFill>
                  <a:schemeClr val="bg1"/>
                </a:solidFill>
                <a:latin typeface="Georgia" panose="02040502050405020303" pitchFamily="18" charset="0"/>
              </a:rPr>
              <a:t>comfort, strength</a:t>
            </a:r>
            <a:r>
              <a:rPr lang="en-US" sz="4800" u="sng" dirty="0">
                <a:solidFill>
                  <a:schemeClr val="bg1"/>
                </a:solidFill>
                <a:latin typeface="Georgia" panose="02040502050405020303" pitchFamily="18" charset="0"/>
              </a:rPr>
              <a:t>, grace and </a:t>
            </a:r>
            <a:r>
              <a:rPr lang="en-US" sz="4800" u="sng" dirty="0" smtClean="0">
                <a:solidFill>
                  <a:schemeClr val="bg1"/>
                </a:solidFill>
                <a:latin typeface="Georgia" panose="02040502050405020303" pitchFamily="18" charset="0"/>
              </a:rPr>
              <a:t>love even in future suffering. </a:t>
            </a:r>
          </a:p>
          <a:p>
            <a:pPr fontAlgn="base"/>
            <a:r>
              <a:rPr lang="en-US" sz="4800" u="sng" dirty="0">
                <a:solidFill>
                  <a:schemeClr val="bg1"/>
                </a:solidFill>
                <a:latin typeface="Georgia" panose="02040502050405020303" pitchFamily="18" charset="0"/>
              </a:rPr>
              <a:t>I</a:t>
            </a:r>
            <a:r>
              <a:rPr lang="en-US" sz="4800" u="sng" dirty="0" smtClean="0">
                <a:solidFill>
                  <a:schemeClr val="bg1"/>
                </a:solidFill>
                <a:latin typeface="Georgia" panose="02040502050405020303" pitchFamily="18" charset="0"/>
              </a:rPr>
              <a:t>n </a:t>
            </a:r>
            <a:r>
              <a:rPr lang="en-US" sz="4800" u="sng" dirty="0">
                <a:solidFill>
                  <a:schemeClr val="bg1"/>
                </a:solidFill>
                <a:latin typeface="Georgia" panose="02040502050405020303" pitchFamily="18" charset="0"/>
              </a:rPr>
              <a:t>Jesus name </a:t>
            </a:r>
            <a:r>
              <a:rPr lang="en-US" sz="4800" u="sng" dirty="0" smtClean="0">
                <a:solidFill>
                  <a:schemeClr val="bg1"/>
                </a:solidFill>
                <a:latin typeface="Georgia" panose="02040502050405020303" pitchFamily="18" charset="0"/>
              </a:rPr>
              <a:t>we pray this,  Amen</a:t>
            </a:r>
            <a:endParaRPr lang="en-US" sz="4800" u="sng" dirty="0">
              <a:solidFill>
                <a:schemeClr val="bg1"/>
              </a:solidFill>
              <a:latin typeface="Georgia" panose="02040502050405020303" pitchFamily="18" charset="0"/>
            </a:endParaRPr>
          </a:p>
        </p:txBody>
      </p:sp>
    </p:spTree>
    <p:extLst>
      <p:ext uri="{BB962C8B-B14F-4D97-AF65-F5344CB8AC3E}">
        <p14:creationId xmlns:p14="http://schemas.microsoft.com/office/powerpoint/2010/main" val="55614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7389"/>
            <a:ext cx="12192000" cy="813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5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71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07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42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122" name="Picture 2" descr="Image result for Jesus &amp; Pi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12192000" cy="750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9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146" name="Picture 2" descr="Image result for Jesus &amp; blind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7236" cy="813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98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73"/>
            <a:ext cx="12192000" cy="784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85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194" name="Picture 2" descr="Image result for Woman touches Jesus' r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
            <a:ext cx="12192000" cy="693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95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2782</TotalTime>
  <Words>391</Words>
  <Application>Microsoft Office PowerPoint</Application>
  <PresentationFormat>Widescreen</PresentationFormat>
  <Paragraphs>21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Bookman Old Style</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COLOSSIANS 1 24 Now I rejoice in what I am suffering for you, and I fill up in my flesh what is still lacking in regard to Christ’s afflictions, for the sake of his body, which is the church. 25 I have become its servant  by the commission God gave me to present to you the word of God in its fullness— 26 the mystery that has been kept hidden for ages and generations, but is now disclosed to the Lord’s people. </vt:lpstr>
      <vt:lpstr>COLOSSIANS 1 27 To them God has chosen to make known among the Gentiles the glorious riches of this mystery, which is Christ in you, the hope of glory.  28 He is the one we proclaim, admonishing and teaching everyone with all wisdom, so that we may present everyone fully mature in Christ. 29 To this end I strenuously contend with all the energy Christ so powerfully works in me.</vt:lpstr>
      <vt:lpstr>COLOSSIANS 1:24 Now I rejoice in what I am suffering for you, and I fill up in my flesh what is still lacking in regard to Christ’s afflictions, for the sake of his body, which is the church. </vt:lpstr>
      <vt:lpstr>How have you experienced suffering? </vt:lpstr>
      <vt:lpstr>There are things we will experience with Christ in suffering that simply cannot be experienced with Him when life is good.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58</cp:revision>
  <dcterms:created xsi:type="dcterms:W3CDTF">2017-07-22T03:57:01Z</dcterms:created>
  <dcterms:modified xsi:type="dcterms:W3CDTF">2017-08-06T15:02:16Z</dcterms:modified>
</cp:coreProperties>
</file>