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69" r:id="rId2"/>
    <p:sldId id="409" r:id="rId3"/>
    <p:sldId id="391" r:id="rId4"/>
    <p:sldId id="396" r:id="rId5"/>
    <p:sldId id="345" r:id="rId6"/>
    <p:sldId id="397" r:id="rId7"/>
    <p:sldId id="392" r:id="rId8"/>
    <p:sldId id="398" r:id="rId9"/>
    <p:sldId id="399" r:id="rId10"/>
    <p:sldId id="380" r:id="rId11"/>
    <p:sldId id="400" r:id="rId12"/>
    <p:sldId id="378" r:id="rId13"/>
    <p:sldId id="381" r:id="rId14"/>
    <p:sldId id="401" r:id="rId15"/>
    <p:sldId id="382" r:id="rId16"/>
    <p:sldId id="402" r:id="rId17"/>
    <p:sldId id="403" r:id="rId18"/>
    <p:sldId id="404" r:id="rId19"/>
    <p:sldId id="405" r:id="rId20"/>
    <p:sldId id="406" r:id="rId21"/>
    <p:sldId id="407" r:id="rId22"/>
    <p:sldId id="40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C5667AA-33F1-46C8-9179-A105F11DCF24}" type="datetimeFigureOut">
              <a:rPr lang="en-US" smtClean="0"/>
              <a:t>7/16/2022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248375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411568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411735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29988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3784691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C5667AA-33F1-46C8-9179-A105F11DCF24}" type="datetimeFigureOut">
              <a:rPr lang="en-US" smtClean="0"/>
              <a:t>7/16/2022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1002425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C5667AA-33F1-46C8-9179-A105F11DCF24}" type="datetimeFigureOut">
              <a:rPr lang="en-US" smtClean="0"/>
              <a:t>7/16/2022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2960361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67AA-33F1-46C8-9179-A105F11DCF2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192308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67AA-33F1-46C8-9179-A105F11DCF2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395932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67AA-33F1-46C8-9179-A105F11DCF2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269153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5667AA-33F1-46C8-9179-A105F11DCF2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55624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5667AA-33F1-46C8-9179-A105F11DCF24}"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247075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5667AA-33F1-46C8-9179-A105F11DCF24}" type="datetimeFigureOut">
              <a:rPr lang="en-US" smtClean="0"/>
              <a:t>7/16/2022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336200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5667AA-33F1-46C8-9179-A105F11DCF24}" type="datetimeFigureOut">
              <a:rPr lang="en-US" smtClean="0"/>
              <a:t>7/16/2022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68997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667AA-33F1-46C8-9179-A105F11DCF24}" type="datetimeFigureOut">
              <a:rPr lang="en-US" smtClean="0"/>
              <a:t>7/16/2022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195693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328544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667AA-33F1-46C8-9179-A105F11DCF24}"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A2449-1D2C-4BEB-B38E-D3CE07C1C8D6}" type="slidenum">
              <a:rPr lang="en-US" smtClean="0"/>
              <a:t>‹#›</a:t>
            </a:fld>
            <a:endParaRPr lang="en-US"/>
          </a:p>
        </p:txBody>
      </p:sp>
    </p:spTree>
    <p:extLst>
      <p:ext uri="{BB962C8B-B14F-4D97-AF65-F5344CB8AC3E}">
        <p14:creationId xmlns:p14="http://schemas.microsoft.com/office/powerpoint/2010/main" val="77293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C5667AA-33F1-46C8-9179-A105F11DCF24}" type="datetimeFigureOut">
              <a:rPr lang="en-US" smtClean="0"/>
              <a:t>7/16/2022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DAA2449-1D2C-4BEB-B38E-D3CE07C1C8D6}" type="slidenum">
              <a:rPr lang="en-US" smtClean="0"/>
              <a:t>‹#›</a:t>
            </a:fld>
            <a:endParaRPr lang="en-US"/>
          </a:p>
        </p:txBody>
      </p:sp>
    </p:spTree>
    <p:extLst>
      <p:ext uri="{BB962C8B-B14F-4D97-AF65-F5344CB8AC3E}">
        <p14:creationId xmlns:p14="http://schemas.microsoft.com/office/powerpoint/2010/main" val="56116019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lueletterbible.org/esv/col/3/16/s_1110016" TargetMode="External"/><Relationship Id="rId2" Type="http://schemas.openxmlformats.org/officeDocument/2006/relationships/hyperlink" Target="https://www.blueletterbible.org/esv/1co/4/14/s_106601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FEDD-D44A-8DCA-24A1-485C623169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BFADBF-8194-08AA-42F3-89060580FA34}"/>
              </a:ext>
            </a:extLst>
          </p:cNvPr>
          <p:cNvSpPr>
            <a:spLocks noGrp="1"/>
          </p:cNvSpPr>
          <p:nvPr>
            <p:ph idx="1"/>
          </p:nvPr>
        </p:nvSpPr>
        <p:spPr/>
        <p:txBody>
          <a:bodyPr/>
          <a:lstStyle/>
          <a:p>
            <a:endParaRPr lang="en-US"/>
          </a:p>
        </p:txBody>
      </p:sp>
      <p:pic>
        <p:nvPicPr>
          <p:cNvPr id="9218" name="Picture 2" descr="12 Best The Lord Prayer Printable - printablee.com">
            <a:extLst>
              <a:ext uri="{FF2B5EF4-FFF2-40B4-BE49-F238E27FC236}">
                <a16:creationId xmlns:a16="http://schemas.microsoft.com/office/drawing/2014/main" id="{9EF07ADF-0806-9861-7F08-EF80CB477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772F-A15E-13E6-05A9-A262F6C9C97F}"/>
              </a:ext>
            </a:extLst>
          </p:cNvPr>
          <p:cNvSpPr>
            <a:spLocks noGrp="1"/>
          </p:cNvSpPr>
          <p:nvPr>
            <p:ph type="title"/>
          </p:nvPr>
        </p:nvSpPr>
        <p:spPr>
          <a:xfrm>
            <a:off x="426127" y="365125"/>
            <a:ext cx="11532093" cy="5094642"/>
          </a:xfrm>
        </p:spPr>
        <p:txBody>
          <a:bodyPr>
            <a:normAutofit/>
          </a:bodyPr>
          <a:lstStyle/>
          <a:p>
            <a:endParaRPr lang="en-US" dirty="0">
              <a:latin typeface="Calibri" panose="020F0502020204030204" pitchFamily="34" charset="0"/>
              <a:cs typeface="Calibri" panose="020F0502020204030204" pitchFamily="34" charset="0"/>
            </a:endParaRPr>
          </a:p>
        </p:txBody>
      </p:sp>
      <p:pic>
        <p:nvPicPr>
          <p:cNvPr id="3074" name="Picture 2" descr="To Plan or Not to Plan? …It's Not Really Much of a Question - Way To LEAD">
            <a:extLst>
              <a:ext uri="{FF2B5EF4-FFF2-40B4-BE49-F238E27FC236}">
                <a16:creationId xmlns:a16="http://schemas.microsoft.com/office/drawing/2014/main" id="{D4F4C2B5-5B49-17EB-F23B-10BC065C9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76275"/>
            <a:ext cx="5486400"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41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AE7FD-EFA9-4D65-BB51-184449E671D9}"/>
              </a:ext>
            </a:extLst>
          </p:cNvPr>
          <p:cNvSpPr>
            <a:spLocks noGrp="1"/>
          </p:cNvSpPr>
          <p:nvPr>
            <p:ph idx="1"/>
          </p:nvPr>
        </p:nvSpPr>
        <p:spPr>
          <a:xfrm>
            <a:off x="150921" y="239697"/>
            <a:ext cx="11931588" cy="6618303"/>
          </a:xfrm>
        </p:spPr>
        <p:txBody>
          <a:bodyPr>
            <a:noAutofit/>
          </a:bodyPr>
          <a:lstStyle/>
          <a:p>
            <a:pPr marL="0" indent="0">
              <a:buNone/>
            </a:pPr>
            <a:r>
              <a:rPr lang="en-US" sz="4400" b="1" u="sng" dirty="0">
                <a:latin typeface="Arial" panose="020B0604020202020204" pitchFamily="34" charset="0"/>
                <a:cs typeface="Arial" panose="020B0604020202020204" pitchFamily="34" charset="0"/>
              </a:rPr>
              <a:t>1 Thessalonians 5</a:t>
            </a:r>
          </a:p>
          <a:p>
            <a:pPr marL="0" indent="0">
              <a:buNone/>
            </a:pPr>
            <a:r>
              <a:rPr lang="en-US" sz="4400" dirty="0">
                <a:latin typeface="Arial" panose="020B0604020202020204" pitchFamily="34" charset="0"/>
                <a:cs typeface="Arial" panose="020B0604020202020204" pitchFamily="34" charset="0"/>
              </a:rPr>
              <a:t>Be at peace among yourselves. </a:t>
            </a:r>
          </a:p>
          <a:p>
            <a:pPr marL="0" indent="0">
              <a:buNone/>
            </a:pPr>
            <a:r>
              <a:rPr lang="en-US" sz="4400" b="1" baseline="30000" dirty="0">
                <a:latin typeface="Arial" panose="020B0604020202020204" pitchFamily="34" charset="0"/>
                <a:cs typeface="Arial" panose="020B0604020202020204" pitchFamily="34" charset="0"/>
              </a:rPr>
              <a:t>14 </a:t>
            </a:r>
            <a:r>
              <a:rPr lang="en-US" sz="4400" dirty="0">
                <a:latin typeface="Arial" panose="020B0604020202020204" pitchFamily="34" charset="0"/>
                <a:cs typeface="Arial" panose="020B0604020202020204" pitchFamily="34" charset="0"/>
              </a:rPr>
              <a:t>And we urge you, brothers, </a:t>
            </a:r>
            <a:r>
              <a:rPr lang="en-US" sz="4400" dirty="0">
                <a:solidFill>
                  <a:schemeClr val="tx1"/>
                </a:solidFill>
                <a:latin typeface="Arial" panose="020B0604020202020204" pitchFamily="34" charset="0"/>
                <a:cs typeface="Arial" panose="020B0604020202020204" pitchFamily="34" charset="0"/>
              </a:rPr>
              <a:t>admonish the idle</a:t>
            </a:r>
            <a:r>
              <a:rPr lang="en-US" sz="4400" dirty="0">
                <a:latin typeface="Arial" panose="020B0604020202020204" pitchFamily="34" charset="0"/>
                <a:cs typeface="Arial" panose="020B0604020202020204" pitchFamily="34" charset="0"/>
              </a:rPr>
              <a:t>, </a:t>
            </a:r>
            <a:r>
              <a:rPr lang="en-US" sz="4400" dirty="0">
                <a:solidFill>
                  <a:srgbClr val="FFC000"/>
                </a:solidFill>
                <a:latin typeface="Arial" panose="020B0604020202020204" pitchFamily="34" charset="0"/>
                <a:cs typeface="Arial" panose="020B0604020202020204" pitchFamily="34" charset="0"/>
              </a:rPr>
              <a:t>encourage the fainthearted</a:t>
            </a:r>
            <a:r>
              <a:rPr lang="en-US" sz="4400" dirty="0">
                <a:latin typeface="Arial" panose="020B0604020202020204" pitchFamily="34" charset="0"/>
                <a:cs typeface="Arial" panose="020B0604020202020204" pitchFamily="34" charset="0"/>
              </a:rPr>
              <a:t>, help the weak, be patient with them all. </a:t>
            </a:r>
            <a:r>
              <a:rPr lang="en-US" sz="4400" b="1" baseline="30000" dirty="0">
                <a:latin typeface="Arial" panose="020B0604020202020204" pitchFamily="34" charset="0"/>
                <a:cs typeface="Arial" panose="020B0604020202020204" pitchFamily="34" charset="0"/>
              </a:rPr>
              <a:t>15 </a:t>
            </a:r>
            <a:r>
              <a:rPr lang="en-US" sz="4400" dirty="0">
                <a:latin typeface="Arial" panose="020B0604020202020204" pitchFamily="34" charset="0"/>
                <a:cs typeface="Arial" panose="020B0604020202020204" pitchFamily="34" charset="0"/>
              </a:rPr>
              <a:t>See that no one repays anyone evil for evil, but always </a:t>
            </a:r>
          </a:p>
          <a:p>
            <a:pPr marL="0" indent="0">
              <a:buNone/>
            </a:pPr>
            <a:r>
              <a:rPr lang="en-US" sz="4400" dirty="0">
                <a:latin typeface="Arial" panose="020B0604020202020204" pitchFamily="34" charset="0"/>
                <a:cs typeface="Arial" panose="020B0604020202020204" pitchFamily="34" charset="0"/>
              </a:rPr>
              <a:t>seek to do good to one another and to everyone. </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42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7F0C-C22E-8E8F-381F-C9C98D4C3A5C}"/>
              </a:ext>
            </a:extLst>
          </p:cNvPr>
          <p:cNvSpPr>
            <a:spLocks noGrp="1"/>
          </p:cNvSpPr>
          <p:nvPr>
            <p:ph type="title"/>
          </p:nvPr>
        </p:nvSpPr>
        <p:spPr>
          <a:xfrm>
            <a:off x="252273" y="18254"/>
            <a:ext cx="11874624" cy="2401659"/>
          </a:xfrm>
        </p:spPr>
        <p:txBody>
          <a:bodyPr>
            <a:noAutofit/>
          </a:bodyPr>
          <a:lstStyle/>
          <a:p>
            <a:endParaRPr lang="en-US" sz="6600" dirty="0">
              <a:latin typeface="Calibri" panose="020F0502020204030204" pitchFamily="34" charset="0"/>
              <a:cs typeface="Calibri" panose="020F0502020204030204" pitchFamily="34" charset="0"/>
            </a:endParaRPr>
          </a:p>
        </p:txBody>
      </p:sp>
      <p:pic>
        <p:nvPicPr>
          <p:cNvPr id="4098" name="Picture 2" descr="Oppositional Defiant Disorder: 7 Ways To Safely Parent A Defiant Child">
            <a:extLst>
              <a:ext uri="{FF2B5EF4-FFF2-40B4-BE49-F238E27FC236}">
                <a16:creationId xmlns:a16="http://schemas.microsoft.com/office/drawing/2014/main" id="{9AB00AEA-9783-84F5-01DA-F15900BB72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104"/>
          <a:stretch/>
        </p:blipFill>
        <p:spPr bwMode="auto">
          <a:xfrm>
            <a:off x="393202" y="381925"/>
            <a:ext cx="52940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D1942A0F-C878-6CE4-F6F9-6E3FB5210C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32" r="14879"/>
          <a:stretch/>
        </p:blipFill>
        <p:spPr bwMode="auto">
          <a:xfrm>
            <a:off x="5934713" y="1837678"/>
            <a:ext cx="5650647" cy="485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20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772F-A15E-13E6-05A9-A262F6C9C97F}"/>
              </a:ext>
            </a:extLst>
          </p:cNvPr>
          <p:cNvSpPr>
            <a:spLocks noGrp="1"/>
          </p:cNvSpPr>
          <p:nvPr>
            <p:ph type="title"/>
          </p:nvPr>
        </p:nvSpPr>
        <p:spPr>
          <a:xfrm>
            <a:off x="390618" y="89918"/>
            <a:ext cx="11221376" cy="5627301"/>
          </a:xfrm>
        </p:spPr>
        <p:txBody>
          <a:bodyPr>
            <a:noAutofit/>
          </a:bodyPr>
          <a:lstStyle/>
          <a:p>
            <a:pPr marL="0" marR="0" algn="ctr">
              <a:spcBef>
                <a:spcPts val="0"/>
              </a:spcBef>
              <a:spcAft>
                <a:spcPts val="0"/>
              </a:spcAft>
            </a:pPr>
            <a:r>
              <a:rPr lang="en-US" sz="4000" b="1" u="sng" dirty="0">
                <a:solidFill>
                  <a:schemeClr val="tx1"/>
                </a:solidFill>
                <a:latin typeface="Arial" panose="020B0604020202020204" pitchFamily="34" charset="0"/>
                <a:cs typeface="Arial" panose="020B0604020202020204" pitchFamily="34" charset="0"/>
              </a:rPr>
              <a:t>1 Thessalonians 2:11</a:t>
            </a:r>
            <a:br>
              <a:rPr lang="en-US" sz="4000" b="1" u="sng" dirty="0">
                <a:solidFill>
                  <a:schemeClr val="tx1"/>
                </a:solidFill>
                <a:latin typeface="Arial" panose="020B0604020202020204" pitchFamily="34" charset="0"/>
                <a:cs typeface="Arial" panose="020B0604020202020204" pitchFamily="34" charset="0"/>
              </a:rPr>
            </a:br>
            <a:br>
              <a:rPr lang="en-US" sz="4000" b="1" dirty="0">
                <a:solidFill>
                  <a:schemeClr val="tx1"/>
                </a:solidFill>
                <a:latin typeface="Arial" panose="020B0604020202020204" pitchFamily="34" charset="0"/>
                <a:cs typeface="Arial" panose="020B0604020202020204" pitchFamily="34" charset="0"/>
              </a:rPr>
            </a:br>
            <a:r>
              <a:rPr lang="en-US" sz="4000" b="1" i="0" baseline="30000" dirty="0">
                <a:solidFill>
                  <a:schemeClr val="tx1"/>
                </a:solidFill>
                <a:effectLst/>
                <a:latin typeface="Arial" panose="020B0604020202020204" pitchFamily="34" charset="0"/>
                <a:cs typeface="Arial" panose="020B0604020202020204" pitchFamily="34" charset="0"/>
              </a:rPr>
              <a:t>11 </a:t>
            </a:r>
            <a:r>
              <a:rPr lang="en-US" sz="4000" b="0" i="0" dirty="0">
                <a:solidFill>
                  <a:schemeClr val="tx1"/>
                </a:solidFill>
                <a:effectLst/>
                <a:latin typeface="Arial" panose="020B0604020202020204" pitchFamily="34" charset="0"/>
                <a:cs typeface="Arial" panose="020B0604020202020204" pitchFamily="34" charset="0"/>
              </a:rPr>
              <a:t>For you know how, </a:t>
            </a:r>
            <a:r>
              <a:rPr lang="en-US" sz="4000" b="0" i="0" dirty="0">
                <a:solidFill>
                  <a:srgbClr val="00B0F0"/>
                </a:solidFill>
                <a:effectLst/>
                <a:latin typeface="Arial" panose="020B0604020202020204" pitchFamily="34" charset="0"/>
                <a:cs typeface="Arial" panose="020B0604020202020204" pitchFamily="34" charset="0"/>
              </a:rPr>
              <a:t>like a father with his children</a:t>
            </a:r>
            <a:r>
              <a:rPr lang="en-US" sz="4000" b="0" i="0" dirty="0">
                <a:solidFill>
                  <a:schemeClr val="tx1"/>
                </a:solidFill>
                <a:effectLst/>
                <a:latin typeface="Arial" panose="020B0604020202020204" pitchFamily="34" charset="0"/>
                <a:cs typeface="Arial" panose="020B0604020202020204" pitchFamily="34" charset="0"/>
              </a:rPr>
              <a:t>, </a:t>
            </a:r>
            <a:r>
              <a:rPr lang="en-US" sz="4000" b="1" i="0" baseline="30000" dirty="0">
                <a:solidFill>
                  <a:schemeClr val="tx1"/>
                </a:solidFill>
                <a:effectLst/>
                <a:latin typeface="Arial" panose="020B0604020202020204" pitchFamily="34" charset="0"/>
                <a:cs typeface="Arial" panose="020B0604020202020204" pitchFamily="34" charset="0"/>
              </a:rPr>
              <a:t>12 </a:t>
            </a:r>
            <a:r>
              <a:rPr lang="en-US" sz="4000" b="0" i="0" dirty="0">
                <a:solidFill>
                  <a:schemeClr val="tx1"/>
                </a:solidFill>
                <a:effectLst/>
                <a:latin typeface="Arial" panose="020B0604020202020204" pitchFamily="34" charset="0"/>
                <a:cs typeface="Arial" panose="020B0604020202020204" pitchFamily="34" charset="0"/>
              </a:rPr>
              <a:t>we exhorted each one of you and encouraged you and charged you to walk in a manner worthy of God, who calls you into his own kingdom and glory.</a:t>
            </a:r>
            <a:endParaRPr lang="en-US" sz="4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80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772F-A15E-13E6-05A9-A262F6C9C97F}"/>
              </a:ext>
            </a:extLst>
          </p:cNvPr>
          <p:cNvSpPr>
            <a:spLocks noGrp="1"/>
          </p:cNvSpPr>
          <p:nvPr>
            <p:ph type="title"/>
          </p:nvPr>
        </p:nvSpPr>
        <p:spPr>
          <a:xfrm>
            <a:off x="390617" y="89918"/>
            <a:ext cx="11567603" cy="5627301"/>
          </a:xfrm>
        </p:spPr>
        <p:txBody>
          <a:bodyPr>
            <a:noAutofit/>
          </a:bodyPr>
          <a:lstStyle/>
          <a:p>
            <a:pPr marL="0" marR="0">
              <a:spcBef>
                <a:spcPts val="0"/>
              </a:spcBef>
              <a:spcAft>
                <a:spcPts val="0"/>
              </a:spcAft>
            </a:pPr>
            <a:r>
              <a:rPr lang="en-US" sz="4400" b="1" u="sng" dirty="0">
                <a:solidFill>
                  <a:schemeClr val="tx1"/>
                </a:solidFill>
                <a:latin typeface="Arial" panose="020B0604020202020204" pitchFamily="34" charset="0"/>
                <a:cs typeface="Arial" panose="020B0604020202020204" pitchFamily="34" charset="0"/>
              </a:rPr>
              <a:t>John 11</a:t>
            </a:r>
            <a:br>
              <a:rPr lang="en-US" sz="4400" b="1" dirty="0">
                <a:solidFill>
                  <a:schemeClr val="tx1"/>
                </a:solidFill>
                <a:latin typeface="Arial" panose="020B0604020202020204" pitchFamily="34" charset="0"/>
                <a:cs typeface="Arial" panose="020B0604020202020204" pitchFamily="34" charset="0"/>
              </a:rPr>
            </a:br>
            <a:r>
              <a:rPr lang="en-US" sz="4400" dirty="0">
                <a:solidFill>
                  <a:schemeClr val="tx1"/>
                </a:solidFill>
                <a:latin typeface="Arial" panose="020B0604020202020204" pitchFamily="34" charset="0"/>
                <a:cs typeface="Arial" panose="020B0604020202020204" pitchFamily="34" charset="0"/>
              </a:rPr>
              <a:t>19—“…</a:t>
            </a:r>
            <a:r>
              <a:rPr lang="en-US" sz="4400" b="0" i="0" dirty="0">
                <a:solidFill>
                  <a:schemeClr val="tx1"/>
                </a:solidFill>
                <a:effectLst/>
                <a:latin typeface="Arial" panose="020B0604020202020204" pitchFamily="34" charset="0"/>
                <a:cs typeface="Arial" panose="020B0604020202020204" pitchFamily="34" charset="0"/>
              </a:rPr>
              <a:t>many of the Jews had come to Martha and Mary to </a:t>
            </a:r>
            <a:r>
              <a:rPr lang="en-US" sz="4400" b="0" i="0" u="sng" dirty="0">
                <a:solidFill>
                  <a:schemeClr val="tx1"/>
                </a:solidFill>
                <a:effectLst/>
                <a:latin typeface="Arial" panose="020B0604020202020204" pitchFamily="34" charset="0"/>
                <a:cs typeface="Arial" panose="020B0604020202020204" pitchFamily="34" charset="0"/>
              </a:rPr>
              <a:t>console</a:t>
            </a:r>
            <a:r>
              <a:rPr lang="en-US" sz="4400" b="0" i="0" dirty="0">
                <a:solidFill>
                  <a:schemeClr val="tx1"/>
                </a:solidFill>
                <a:effectLst/>
                <a:latin typeface="Arial" panose="020B0604020202020204" pitchFamily="34" charset="0"/>
                <a:cs typeface="Arial" panose="020B0604020202020204" pitchFamily="34" charset="0"/>
              </a:rPr>
              <a:t> them concerning their brother.”</a:t>
            </a:r>
            <a:br>
              <a:rPr lang="en-US" sz="4400" b="0" i="0" dirty="0">
                <a:solidFill>
                  <a:schemeClr val="tx1"/>
                </a:solidFill>
                <a:effectLst/>
                <a:latin typeface="Arial" panose="020B0604020202020204" pitchFamily="34" charset="0"/>
                <a:cs typeface="Arial" panose="020B0604020202020204" pitchFamily="34" charset="0"/>
              </a:rPr>
            </a:br>
            <a:r>
              <a:rPr lang="en-US" sz="4400" b="0" i="0" dirty="0">
                <a:solidFill>
                  <a:schemeClr val="tx1"/>
                </a:solidFill>
                <a:effectLst/>
                <a:latin typeface="Arial" panose="020B0604020202020204" pitchFamily="34" charset="0"/>
                <a:cs typeface="Arial" panose="020B0604020202020204" pitchFamily="34" charset="0"/>
              </a:rPr>
              <a:t>31– “When the Jews who were with her in the house, </a:t>
            </a:r>
            <a:r>
              <a:rPr lang="en-US" sz="4400" b="0" i="0" u="sng" dirty="0">
                <a:solidFill>
                  <a:schemeClr val="tx1"/>
                </a:solidFill>
                <a:effectLst/>
                <a:latin typeface="Arial" panose="020B0604020202020204" pitchFamily="34" charset="0"/>
                <a:cs typeface="Arial" panose="020B0604020202020204" pitchFamily="34" charset="0"/>
              </a:rPr>
              <a:t>consoling</a:t>
            </a:r>
            <a:r>
              <a:rPr lang="en-US" sz="4400" b="0" i="0" dirty="0">
                <a:solidFill>
                  <a:schemeClr val="tx1"/>
                </a:solidFill>
                <a:effectLst/>
                <a:latin typeface="Arial" panose="020B0604020202020204" pitchFamily="34" charset="0"/>
                <a:cs typeface="Arial" panose="020B0604020202020204" pitchFamily="34" charset="0"/>
              </a:rPr>
              <a:t> her, saw Mary rise quickly and go out, they followed her….”</a:t>
            </a:r>
            <a:endParaRPr lang="en-US" sz="4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38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263D1E-166C-B733-3A2B-43342DBE3FF0}"/>
              </a:ext>
            </a:extLst>
          </p:cNvPr>
          <p:cNvSpPr>
            <a:spLocks noGrp="1"/>
          </p:cNvSpPr>
          <p:nvPr>
            <p:ph type="title"/>
          </p:nvPr>
        </p:nvSpPr>
        <p:spPr/>
        <p:txBody>
          <a:bodyPr>
            <a:noAutofit/>
          </a:bodyPr>
          <a:lstStyle/>
          <a:p>
            <a:pPr algn="ctr"/>
            <a:r>
              <a:rPr lang="en-US" u="sng" dirty="0">
                <a:latin typeface="Arial" panose="020B0604020202020204" pitchFamily="34" charset="0"/>
                <a:cs typeface="Arial" panose="020B0604020202020204" pitchFamily="34" charset="0"/>
              </a:rPr>
              <a:t>“Fainthearted”</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small-souled or little-faithed</a:t>
            </a:r>
          </a:p>
        </p:txBody>
      </p:sp>
    </p:spTree>
    <p:extLst>
      <p:ext uri="{BB962C8B-B14F-4D97-AF65-F5344CB8AC3E}">
        <p14:creationId xmlns:p14="http://schemas.microsoft.com/office/powerpoint/2010/main" val="356820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263D1E-166C-B733-3A2B-43342DBE3FF0}"/>
              </a:ext>
            </a:extLst>
          </p:cNvPr>
          <p:cNvSpPr>
            <a:spLocks noGrp="1"/>
          </p:cNvSpPr>
          <p:nvPr>
            <p:ph type="title"/>
          </p:nvPr>
        </p:nvSpPr>
        <p:spPr/>
        <p:txBody>
          <a:bodyPr>
            <a:noAutofit/>
          </a:bodyPr>
          <a:lstStyle/>
          <a:p>
            <a:pPr algn="ctr"/>
            <a:endParaRPr lang="en-US" dirty="0">
              <a:latin typeface="Arial" panose="020B0604020202020204" pitchFamily="34" charset="0"/>
              <a:cs typeface="Arial" panose="020B0604020202020204" pitchFamily="34" charset="0"/>
            </a:endParaRPr>
          </a:p>
        </p:txBody>
      </p:sp>
      <p:pic>
        <p:nvPicPr>
          <p:cNvPr id="5122" name="Picture 2" descr="100 Comforting Quotes About Loss to Cope with Heartache | FTD">
            <a:extLst>
              <a:ext uri="{FF2B5EF4-FFF2-40B4-BE49-F238E27FC236}">
                <a16:creationId xmlns:a16="http://schemas.microsoft.com/office/drawing/2014/main" id="{FF000495-7284-50E6-E436-4FB1482FE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45" y="0"/>
            <a:ext cx="9875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00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AE7FD-EFA9-4D65-BB51-184449E671D9}"/>
              </a:ext>
            </a:extLst>
          </p:cNvPr>
          <p:cNvSpPr>
            <a:spLocks noGrp="1"/>
          </p:cNvSpPr>
          <p:nvPr>
            <p:ph idx="1"/>
          </p:nvPr>
        </p:nvSpPr>
        <p:spPr>
          <a:xfrm>
            <a:off x="150921" y="239697"/>
            <a:ext cx="11931588" cy="6618303"/>
          </a:xfrm>
        </p:spPr>
        <p:txBody>
          <a:bodyPr>
            <a:noAutofit/>
          </a:bodyPr>
          <a:lstStyle/>
          <a:p>
            <a:pPr marL="0" indent="0">
              <a:buNone/>
            </a:pPr>
            <a:r>
              <a:rPr lang="en-US" sz="4400" b="1" u="sng" dirty="0">
                <a:latin typeface="Arial" panose="020B0604020202020204" pitchFamily="34" charset="0"/>
                <a:cs typeface="Arial" panose="020B0604020202020204" pitchFamily="34" charset="0"/>
              </a:rPr>
              <a:t>1 Thessalonians 5</a:t>
            </a:r>
          </a:p>
          <a:p>
            <a:pPr marL="0" indent="0">
              <a:buNone/>
            </a:pPr>
            <a:r>
              <a:rPr lang="en-US" sz="4400" dirty="0">
                <a:latin typeface="Arial" panose="020B0604020202020204" pitchFamily="34" charset="0"/>
                <a:cs typeface="Arial" panose="020B0604020202020204" pitchFamily="34" charset="0"/>
              </a:rPr>
              <a:t>Be at peace among yourselves. </a:t>
            </a:r>
          </a:p>
          <a:p>
            <a:pPr marL="0" indent="0">
              <a:buNone/>
            </a:pPr>
            <a:r>
              <a:rPr lang="en-US" sz="4400" b="1" baseline="30000" dirty="0">
                <a:latin typeface="Arial" panose="020B0604020202020204" pitchFamily="34" charset="0"/>
                <a:cs typeface="Arial" panose="020B0604020202020204" pitchFamily="34" charset="0"/>
              </a:rPr>
              <a:t>14 </a:t>
            </a:r>
            <a:r>
              <a:rPr lang="en-US" sz="4400" dirty="0">
                <a:latin typeface="Arial" panose="020B0604020202020204" pitchFamily="34" charset="0"/>
                <a:cs typeface="Arial" panose="020B0604020202020204" pitchFamily="34" charset="0"/>
              </a:rPr>
              <a:t>And we urge you, brothers, </a:t>
            </a:r>
            <a:r>
              <a:rPr lang="en-US" sz="4400" dirty="0">
                <a:solidFill>
                  <a:schemeClr val="tx1"/>
                </a:solidFill>
                <a:latin typeface="Arial" panose="020B0604020202020204" pitchFamily="34" charset="0"/>
                <a:cs typeface="Arial" panose="020B0604020202020204" pitchFamily="34" charset="0"/>
              </a:rPr>
              <a:t>admonish the idle</a:t>
            </a:r>
            <a:r>
              <a:rPr lang="en-US" sz="4400" dirty="0">
                <a:latin typeface="Arial" panose="020B0604020202020204" pitchFamily="34" charset="0"/>
                <a:cs typeface="Arial" panose="020B0604020202020204" pitchFamily="34" charset="0"/>
              </a:rPr>
              <a:t>, </a:t>
            </a:r>
            <a:r>
              <a:rPr lang="en-US" sz="4400" dirty="0">
                <a:solidFill>
                  <a:schemeClr val="tx1"/>
                </a:solidFill>
                <a:latin typeface="Arial" panose="020B0604020202020204" pitchFamily="34" charset="0"/>
                <a:cs typeface="Arial" panose="020B0604020202020204" pitchFamily="34" charset="0"/>
              </a:rPr>
              <a:t>encourage the fainthearted</a:t>
            </a:r>
            <a:r>
              <a:rPr lang="en-US" sz="4400" dirty="0">
                <a:latin typeface="Arial" panose="020B0604020202020204" pitchFamily="34" charset="0"/>
                <a:cs typeface="Arial" panose="020B0604020202020204" pitchFamily="34" charset="0"/>
              </a:rPr>
              <a:t>, </a:t>
            </a:r>
            <a:r>
              <a:rPr lang="en-US" sz="4400" dirty="0">
                <a:solidFill>
                  <a:srgbClr val="FFC000"/>
                </a:solidFill>
                <a:latin typeface="Arial" panose="020B0604020202020204" pitchFamily="34" charset="0"/>
                <a:cs typeface="Arial" panose="020B0604020202020204" pitchFamily="34" charset="0"/>
              </a:rPr>
              <a:t>help the weak</a:t>
            </a:r>
            <a:r>
              <a:rPr lang="en-US" sz="4400" dirty="0">
                <a:latin typeface="Arial" panose="020B0604020202020204" pitchFamily="34" charset="0"/>
                <a:cs typeface="Arial" panose="020B0604020202020204" pitchFamily="34" charset="0"/>
              </a:rPr>
              <a:t>, be patient with them all. </a:t>
            </a:r>
            <a:r>
              <a:rPr lang="en-US" sz="4400" b="1" baseline="30000" dirty="0">
                <a:latin typeface="Arial" panose="020B0604020202020204" pitchFamily="34" charset="0"/>
                <a:cs typeface="Arial" panose="020B0604020202020204" pitchFamily="34" charset="0"/>
              </a:rPr>
              <a:t>15 </a:t>
            </a:r>
            <a:r>
              <a:rPr lang="en-US" sz="4400" dirty="0">
                <a:latin typeface="Arial" panose="020B0604020202020204" pitchFamily="34" charset="0"/>
                <a:cs typeface="Arial" panose="020B0604020202020204" pitchFamily="34" charset="0"/>
              </a:rPr>
              <a:t>See that no one repays anyone evil for evil, but always </a:t>
            </a:r>
          </a:p>
          <a:p>
            <a:pPr marL="0" indent="0">
              <a:buNone/>
            </a:pPr>
            <a:r>
              <a:rPr lang="en-US" sz="4400" dirty="0">
                <a:latin typeface="Arial" panose="020B0604020202020204" pitchFamily="34" charset="0"/>
                <a:cs typeface="Arial" panose="020B0604020202020204" pitchFamily="34" charset="0"/>
              </a:rPr>
              <a:t>seek to do good to one another and to everyone. </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50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263D1E-166C-B733-3A2B-43342DBE3FF0}"/>
              </a:ext>
            </a:extLst>
          </p:cNvPr>
          <p:cNvSpPr>
            <a:spLocks noGrp="1"/>
          </p:cNvSpPr>
          <p:nvPr>
            <p:ph type="title"/>
          </p:nvPr>
        </p:nvSpPr>
        <p:spPr>
          <a:xfrm>
            <a:off x="660647" y="72163"/>
            <a:ext cx="10515600" cy="904381"/>
          </a:xfrm>
        </p:spPr>
        <p:txBody>
          <a:bodyPr>
            <a:noAutofit/>
          </a:bodyPr>
          <a:lstStyle/>
          <a:p>
            <a:pPr marR="0" lvl="0" algn="ctr">
              <a:spcBef>
                <a:spcPts val="0"/>
              </a:spcBef>
              <a:spcAft>
                <a:spcPts val="0"/>
              </a:spcAft>
            </a:pPr>
            <a:r>
              <a:rPr lang="en-US" u="sng" dirty="0">
                <a:latin typeface="Arial" panose="020B0604020202020204" pitchFamily="34" charset="0"/>
                <a:cs typeface="Arial" panose="020B0604020202020204" pitchFamily="34" charset="0"/>
              </a:rPr>
              <a:t>“Weak”</a:t>
            </a:r>
            <a:r>
              <a:rPr lang="en-US"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80C96AAD-B5F1-06BB-785D-D83F8D32BA14}"/>
              </a:ext>
            </a:extLst>
          </p:cNvPr>
          <p:cNvSpPr txBox="1"/>
          <p:nvPr/>
        </p:nvSpPr>
        <p:spPr>
          <a:xfrm>
            <a:off x="254493" y="1473693"/>
            <a:ext cx="11683013" cy="4524315"/>
          </a:xfrm>
          <a:prstGeom prst="rect">
            <a:avLst/>
          </a:prstGeom>
          <a:noFill/>
        </p:spPr>
        <p:txBody>
          <a:bodyPr wrap="square">
            <a:spAutoFit/>
          </a:bodyPr>
          <a:lstStyle/>
          <a:p>
            <a:pPr marL="571500" indent="-571500">
              <a:buFont typeface="Arial" panose="020B0604020202020204" pitchFamily="34" charset="0"/>
              <a:buChar char="•"/>
            </a:pPr>
            <a:r>
              <a:rPr lang="en-US" sz="3600" b="1" dirty="0">
                <a:effectLst/>
                <a:latin typeface="Arial" panose="020B0604020202020204" pitchFamily="34" charset="0"/>
                <a:ea typeface="Calibri" panose="020F0502020204030204" pitchFamily="34" charset="0"/>
                <a:cs typeface="Arial" panose="020B0604020202020204" pitchFamily="34" charset="0"/>
              </a:rPr>
              <a:t>Matthew 25:43</a:t>
            </a:r>
            <a:r>
              <a:rPr lang="en-US" sz="3600" dirty="0">
                <a:effectLst/>
                <a:latin typeface="Arial" panose="020B0604020202020204" pitchFamily="34" charset="0"/>
                <a:ea typeface="Calibri" panose="020F0502020204030204" pitchFamily="34" charset="0"/>
                <a:cs typeface="Arial" panose="020B0604020202020204" pitchFamily="34" charset="0"/>
              </a:rPr>
              <a:t>—Jesus will say of those who didn’t visit the </a:t>
            </a:r>
            <a:r>
              <a:rPr lang="en-US" sz="3600" u="sng" dirty="0">
                <a:effectLst/>
                <a:latin typeface="Arial" panose="020B0604020202020204" pitchFamily="34" charset="0"/>
                <a:ea typeface="Calibri" panose="020F0502020204030204" pitchFamily="34" charset="0"/>
                <a:cs typeface="Arial" panose="020B0604020202020204" pitchFamily="34" charset="0"/>
              </a:rPr>
              <a:t>sick</a:t>
            </a:r>
            <a:r>
              <a:rPr lang="en-US" sz="3600" dirty="0">
                <a:effectLst/>
                <a:latin typeface="Arial" panose="020B0604020202020204" pitchFamily="34" charset="0"/>
                <a:ea typeface="Calibri" panose="020F0502020204030204" pitchFamily="34" charset="0"/>
                <a:cs typeface="Arial" panose="020B0604020202020204" pitchFamily="34" charset="0"/>
              </a:rPr>
              <a:t> and prisoners, “I don’t know you.”</a:t>
            </a:r>
          </a:p>
          <a:p>
            <a:pPr marL="571500" indent="-571500">
              <a:buFont typeface="Arial" panose="020B0604020202020204" pitchFamily="34" charset="0"/>
              <a:buChar char="•"/>
            </a:pPr>
            <a:r>
              <a:rPr lang="en-US" sz="3600" b="1" dirty="0">
                <a:effectLst/>
                <a:latin typeface="Arial" panose="020B0604020202020204" pitchFamily="34" charset="0"/>
                <a:ea typeface="Calibri" panose="020F0502020204030204" pitchFamily="34" charset="0"/>
                <a:cs typeface="Arial" panose="020B0604020202020204" pitchFamily="34" charset="0"/>
              </a:rPr>
              <a:t>Romans 5:6</a:t>
            </a:r>
            <a:r>
              <a:rPr lang="en-US" sz="3600" dirty="0">
                <a:effectLst/>
                <a:latin typeface="Arial" panose="020B0604020202020204" pitchFamily="34" charset="0"/>
                <a:ea typeface="Calibri" panose="020F0502020204030204" pitchFamily="34" charset="0"/>
                <a:cs typeface="Arial" panose="020B0604020202020204" pitchFamily="34" charset="0"/>
              </a:rPr>
              <a:t>—At just the right time, while we were still </a:t>
            </a:r>
            <a:r>
              <a:rPr lang="en-US" sz="3600" u="sng" dirty="0">
                <a:effectLst/>
                <a:latin typeface="Arial" panose="020B0604020202020204" pitchFamily="34" charset="0"/>
                <a:ea typeface="Calibri" panose="020F0502020204030204" pitchFamily="34" charset="0"/>
                <a:cs typeface="Arial" panose="020B0604020202020204" pitchFamily="34" charset="0"/>
              </a:rPr>
              <a:t>weak</a:t>
            </a:r>
            <a:r>
              <a:rPr lang="en-US" sz="3600" dirty="0">
                <a:effectLst/>
                <a:latin typeface="Arial" panose="020B0604020202020204" pitchFamily="34" charset="0"/>
                <a:ea typeface="Calibri" panose="020F0502020204030204" pitchFamily="34" charset="0"/>
                <a:cs typeface="Arial" panose="020B0604020202020204" pitchFamily="34" charset="0"/>
              </a:rPr>
              <a:t>, Christ died for us.</a:t>
            </a:r>
          </a:p>
          <a:p>
            <a:pPr marL="571500" indent="-571500">
              <a:buFont typeface="Arial" panose="020B0604020202020204" pitchFamily="34" charset="0"/>
              <a:buChar char="•"/>
            </a:pPr>
            <a:r>
              <a:rPr lang="en-US" sz="3600" b="1" dirty="0">
                <a:latin typeface="Arial" panose="020B0604020202020204" pitchFamily="34" charset="0"/>
                <a:ea typeface="Calibri" panose="020F0502020204030204" pitchFamily="34" charset="0"/>
                <a:cs typeface="Arial" panose="020B0604020202020204" pitchFamily="34" charset="0"/>
              </a:rPr>
              <a:t>1</a:t>
            </a:r>
            <a:r>
              <a:rPr lang="en-US" sz="3600" b="1" dirty="0">
                <a:effectLst/>
                <a:latin typeface="Arial" panose="020B0604020202020204" pitchFamily="34" charset="0"/>
                <a:ea typeface="Calibri" panose="020F0502020204030204" pitchFamily="34" charset="0"/>
                <a:cs typeface="Arial" panose="020B0604020202020204" pitchFamily="34" charset="0"/>
              </a:rPr>
              <a:t> Corinthians 8</a:t>
            </a:r>
            <a:r>
              <a:rPr lang="en-US" sz="3600" dirty="0">
                <a:effectLst/>
                <a:latin typeface="Arial" panose="020B0604020202020204" pitchFamily="34" charset="0"/>
                <a:ea typeface="Calibri" panose="020F0502020204030204" pitchFamily="34" charset="0"/>
                <a:cs typeface="Arial" panose="020B0604020202020204" pitchFamily="34" charset="0"/>
              </a:rPr>
              <a:t>—the </a:t>
            </a:r>
            <a:r>
              <a:rPr lang="en-US" sz="3600" u="sng" dirty="0">
                <a:effectLst/>
                <a:latin typeface="Arial" panose="020B0604020202020204" pitchFamily="34" charset="0"/>
                <a:ea typeface="Calibri" panose="020F0502020204030204" pitchFamily="34" charset="0"/>
                <a:cs typeface="Arial" panose="020B0604020202020204" pitchFamily="34" charset="0"/>
              </a:rPr>
              <a:t>weaker</a:t>
            </a:r>
            <a:r>
              <a:rPr lang="en-US" sz="3600" dirty="0">
                <a:effectLst/>
                <a:latin typeface="Arial" panose="020B0604020202020204" pitchFamily="34" charset="0"/>
                <a:ea typeface="Calibri" panose="020F0502020204030204" pitchFamily="34" charset="0"/>
                <a:cs typeface="Arial" panose="020B0604020202020204" pitchFamily="34" charset="0"/>
              </a:rPr>
              <a:t> brother </a:t>
            </a:r>
          </a:p>
          <a:p>
            <a:pPr marL="571500" indent="-571500">
              <a:buFont typeface="Arial" panose="020B0604020202020204" pitchFamily="34" charset="0"/>
              <a:buChar char="•"/>
            </a:pPr>
            <a:r>
              <a:rPr lang="en-US" sz="3600" b="1" dirty="0">
                <a:effectLst/>
                <a:latin typeface="Arial" panose="020B0604020202020204" pitchFamily="34" charset="0"/>
                <a:ea typeface="Calibri" panose="020F0502020204030204" pitchFamily="34" charset="0"/>
                <a:cs typeface="Arial" panose="020B0604020202020204" pitchFamily="34" charset="0"/>
              </a:rPr>
              <a:t>1 Corinthians 12:22</a:t>
            </a:r>
            <a:r>
              <a:rPr lang="en-US" sz="3600" dirty="0">
                <a:effectLst/>
                <a:latin typeface="Arial" panose="020B0604020202020204" pitchFamily="34" charset="0"/>
                <a:ea typeface="Calibri" panose="020F0502020204030204" pitchFamily="34" charset="0"/>
                <a:cs typeface="Arial" panose="020B0604020202020204" pitchFamily="34" charset="0"/>
              </a:rPr>
              <a:t>—the parts of the body that seem to be </a:t>
            </a:r>
            <a:r>
              <a:rPr lang="en-US" sz="3600" u="sng" dirty="0">
                <a:effectLst/>
                <a:latin typeface="Arial" panose="020B0604020202020204" pitchFamily="34" charset="0"/>
                <a:ea typeface="Calibri" panose="020F0502020204030204" pitchFamily="34" charset="0"/>
                <a:cs typeface="Arial" panose="020B0604020202020204" pitchFamily="34" charset="0"/>
              </a:rPr>
              <a:t>weaker</a:t>
            </a:r>
            <a:r>
              <a:rPr lang="en-US" sz="3600" dirty="0">
                <a:effectLst/>
                <a:latin typeface="Arial" panose="020B0604020202020204" pitchFamily="34" charset="0"/>
                <a:ea typeface="Calibri" panose="020F0502020204030204" pitchFamily="34" charset="0"/>
                <a:cs typeface="Arial" panose="020B0604020202020204" pitchFamily="34" charset="0"/>
              </a:rPr>
              <a:t> are actually the indispensable parts.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472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AE7FD-EFA9-4D65-BB51-184449E671D9}"/>
              </a:ext>
            </a:extLst>
          </p:cNvPr>
          <p:cNvSpPr>
            <a:spLocks noGrp="1"/>
          </p:cNvSpPr>
          <p:nvPr>
            <p:ph idx="1"/>
          </p:nvPr>
        </p:nvSpPr>
        <p:spPr>
          <a:xfrm>
            <a:off x="150921" y="239697"/>
            <a:ext cx="11931588" cy="6618303"/>
          </a:xfrm>
        </p:spPr>
        <p:txBody>
          <a:bodyPr>
            <a:noAutofit/>
          </a:bodyPr>
          <a:lstStyle/>
          <a:p>
            <a:pPr marL="0" indent="0">
              <a:buNone/>
            </a:pPr>
            <a:r>
              <a:rPr lang="en-US" sz="4400" b="1" u="sng" dirty="0">
                <a:latin typeface="Arial" panose="020B0604020202020204" pitchFamily="34" charset="0"/>
                <a:cs typeface="Arial" panose="020B0604020202020204" pitchFamily="34" charset="0"/>
              </a:rPr>
              <a:t>1 Thessalonians 5</a:t>
            </a:r>
          </a:p>
          <a:p>
            <a:pPr marL="0" indent="0">
              <a:buNone/>
            </a:pPr>
            <a:r>
              <a:rPr lang="en-US" sz="4400" dirty="0">
                <a:latin typeface="Arial" panose="020B0604020202020204" pitchFamily="34" charset="0"/>
                <a:cs typeface="Arial" panose="020B0604020202020204" pitchFamily="34" charset="0"/>
              </a:rPr>
              <a:t>Be at peace among yourselves. </a:t>
            </a:r>
          </a:p>
          <a:p>
            <a:pPr marL="0" indent="0">
              <a:buNone/>
            </a:pPr>
            <a:r>
              <a:rPr lang="en-US" sz="4400" b="1" baseline="30000" dirty="0">
                <a:latin typeface="Arial" panose="020B0604020202020204" pitchFamily="34" charset="0"/>
                <a:cs typeface="Arial" panose="020B0604020202020204" pitchFamily="34" charset="0"/>
              </a:rPr>
              <a:t>14 </a:t>
            </a:r>
            <a:r>
              <a:rPr lang="en-US" sz="4400" dirty="0">
                <a:latin typeface="Arial" panose="020B0604020202020204" pitchFamily="34" charset="0"/>
                <a:cs typeface="Arial" panose="020B0604020202020204" pitchFamily="34" charset="0"/>
              </a:rPr>
              <a:t>And we urge you, brothers, </a:t>
            </a:r>
            <a:r>
              <a:rPr lang="en-US" sz="4400" dirty="0">
                <a:solidFill>
                  <a:schemeClr val="tx1"/>
                </a:solidFill>
                <a:latin typeface="Arial" panose="020B0604020202020204" pitchFamily="34" charset="0"/>
                <a:cs typeface="Arial" panose="020B0604020202020204" pitchFamily="34" charset="0"/>
              </a:rPr>
              <a:t>admonish the idle</a:t>
            </a:r>
            <a:r>
              <a:rPr lang="en-US" sz="4400" dirty="0">
                <a:latin typeface="Arial" panose="020B0604020202020204" pitchFamily="34" charset="0"/>
                <a:cs typeface="Arial" panose="020B0604020202020204" pitchFamily="34" charset="0"/>
              </a:rPr>
              <a:t>, </a:t>
            </a:r>
            <a:r>
              <a:rPr lang="en-US" sz="4400" dirty="0">
                <a:solidFill>
                  <a:schemeClr val="tx1"/>
                </a:solidFill>
                <a:latin typeface="Arial" panose="020B0604020202020204" pitchFamily="34" charset="0"/>
                <a:cs typeface="Arial" panose="020B0604020202020204" pitchFamily="34" charset="0"/>
              </a:rPr>
              <a:t>encourage the fainthearted</a:t>
            </a:r>
            <a:r>
              <a:rPr lang="en-US" sz="4400" dirty="0">
                <a:latin typeface="Arial" panose="020B0604020202020204" pitchFamily="34" charset="0"/>
                <a:cs typeface="Arial" panose="020B0604020202020204" pitchFamily="34" charset="0"/>
              </a:rPr>
              <a:t>, </a:t>
            </a:r>
            <a:r>
              <a:rPr lang="en-US" sz="4400" dirty="0">
                <a:solidFill>
                  <a:schemeClr val="tx1"/>
                </a:solidFill>
                <a:latin typeface="Arial" panose="020B0604020202020204" pitchFamily="34" charset="0"/>
                <a:cs typeface="Arial" panose="020B0604020202020204" pitchFamily="34" charset="0"/>
              </a:rPr>
              <a:t>help the weak</a:t>
            </a:r>
            <a:r>
              <a:rPr lang="en-US" sz="4400" dirty="0">
                <a:latin typeface="Arial" panose="020B0604020202020204" pitchFamily="34" charset="0"/>
                <a:cs typeface="Arial" panose="020B0604020202020204" pitchFamily="34" charset="0"/>
              </a:rPr>
              <a:t>, </a:t>
            </a:r>
            <a:r>
              <a:rPr lang="en-US" sz="4400" dirty="0">
                <a:solidFill>
                  <a:schemeClr val="accent6"/>
                </a:solidFill>
                <a:latin typeface="Arial" panose="020B0604020202020204" pitchFamily="34" charset="0"/>
                <a:cs typeface="Arial" panose="020B0604020202020204" pitchFamily="34" charset="0"/>
              </a:rPr>
              <a:t>be patient with them all</a:t>
            </a:r>
            <a:r>
              <a:rPr lang="en-US" sz="4400" dirty="0">
                <a:latin typeface="Arial" panose="020B0604020202020204" pitchFamily="34" charset="0"/>
                <a:cs typeface="Arial" panose="020B0604020202020204" pitchFamily="34" charset="0"/>
              </a:rPr>
              <a:t>. </a:t>
            </a:r>
            <a:r>
              <a:rPr lang="en-US" sz="4400" b="1" baseline="30000" dirty="0">
                <a:latin typeface="Arial" panose="020B0604020202020204" pitchFamily="34" charset="0"/>
                <a:cs typeface="Arial" panose="020B0604020202020204" pitchFamily="34" charset="0"/>
              </a:rPr>
              <a:t>15 </a:t>
            </a:r>
            <a:r>
              <a:rPr lang="en-US" sz="4400" dirty="0">
                <a:latin typeface="Arial" panose="020B0604020202020204" pitchFamily="34" charset="0"/>
                <a:cs typeface="Arial" panose="020B0604020202020204" pitchFamily="34" charset="0"/>
              </a:rPr>
              <a:t>See that no one repays anyone evil for evil, but always </a:t>
            </a:r>
          </a:p>
          <a:p>
            <a:pPr marL="0" indent="0">
              <a:buNone/>
            </a:pPr>
            <a:r>
              <a:rPr lang="en-US" sz="4400" dirty="0">
                <a:latin typeface="Arial" panose="020B0604020202020204" pitchFamily="34" charset="0"/>
                <a:cs typeface="Arial" panose="020B0604020202020204" pitchFamily="34" charset="0"/>
              </a:rPr>
              <a:t>seek to do good to one another and to everyone. </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99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E930-092A-9580-39B3-FEAF442529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DB6017-71E4-BE32-66AD-F3FC6349A3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642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BBF98-660E-0156-79D9-83AF2693CC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9C7C55-BA3A-2B04-D7FA-1C8F80FB67F5}"/>
              </a:ext>
            </a:extLst>
          </p:cNvPr>
          <p:cNvSpPr>
            <a:spLocks noGrp="1"/>
          </p:cNvSpPr>
          <p:nvPr>
            <p:ph idx="1"/>
          </p:nvPr>
        </p:nvSpPr>
        <p:spPr/>
        <p:txBody>
          <a:bodyPr/>
          <a:lstStyle/>
          <a:p>
            <a:endParaRPr lang="en-US"/>
          </a:p>
        </p:txBody>
      </p:sp>
      <p:pic>
        <p:nvPicPr>
          <p:cNvPr id="6148" name="Picture 4" descr="Fruit of the Spirit - Patience - YouTube">
            <a:extLst>
              <a:ext uri="{FF2B5EF4-FFF2-40B4-BE49-F238E27FC236}">
                <a16:creationId xmlns:a16="http://schemas.microsoft.com/office/drawing/2014/main" id="{72B2A5D3-BB75-DF34-F433-808DC8D0B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42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AE7FD-EFA9-4D65-BB51-184449E671D9}"/>
              </a:ext>
            </a:extLst>
          </p:cNvPr>
          <p:cNvSpPr>
            <a:spLocks noGrp="1"/>
          </p:cNvSpPr>
          <p:nvPr>
            <p:ph idx="1"/>
          </p:nvPr>
        </p:nvSpPr>
        <p:spPr>
          <a:xfrm>
            <a:off x="150921" y="239697"/>
            <a:ext cx="11931588" cy="6618303"/>
          </a:xfrm>
        </p:spPr>
        <p:txBody>
          <a:bodyPr>
            <a:noAutofit/>
          </a:bodyPr>
          <a:lstStyle/>
          <a:p>
            <a:pPr marL="0" indent="0">
              <a:buNone/>
            </a:pPr>
            <a:r>
              <a:rPr lang="en-US" sz="4400" b="1" u="sng" dirty="0">
                <a:latin typeface="Arial" panose="020B0604020202020204" pitchFamily="34" charset="0"/>
                <a:cs typeface="Arial" panose="020B0604020202020204" pitchFamily="34" charset="0"/>
              </a:rPr>
              <a:t>1 Thessalonians 5</a:t>
            </a:r>
          </a:p>
          <a:p>
            <a:pPr marL="0" indent="0">
              <a:buNone/>
            </a:pPr>
            <a:r>
              <a:rPr lang="en-US" sz="4400" dirty="0">
                <a:latin typeface="Arial" panose="020B0604020202020204" pitchFamily="34" charset="0"/>
                <a:cs typeface="Arial" panose="020B0604020202020204" pitchFamily="34" charset="0"/>
              </a:rPr>
              <a:t>Be at peace among yourselves. </a:t>
            </a:r>
          </a:p>
          <a:p>
            <a:pPr marL="0" indent="0">
              <a:buNone/>
            </a:pPr>
            <a:r>
              <a:rPr lang="en-US" sz="4400" b="1" baseline="30000" dirty="0">
                <a:latin typeface="Arial" panose="020B0604020202020204" pitchFamily="34" charset="0"/>
                <a:cs typeface="Arial" panose="020B0604020202020204" pitchFamily="34" charset="0"/>
              </a:rPr>
              <a:t>14 </a:t>
            </a:r>
            <a:r>
              <a:rPr lang="en-US" sz="4400" dirty="0">
                <a:latin typeface="Arial" panose="020B0604020202020204" pitchFamily="34" charset="0"/>
                <a:cs typeface="Arial" panose="020B0604020202020204" pitchFamily="34" charset="0"/>
              </a:rPr>
              <a:t>And we urge you, brothers, </a:t>
            </a:r>
            <a:r>
              <a:rPr lang="en-US" sz="4400" dirty="0">
                <a:solidFill>
                  <a:schemeClr val="tx1"/>
                </a:solidFill>
                <a:latin typeface="Arial" panose="020B0604020202020204" pitchFamily="34" charset="0"/>
                <a:cs typeface="Arial" panose="020B0604020202020204" pitchFamily="34" charset="0"/>
              </a:rPr>
              <a:t>admonish the idle</a:t>
            </a:r>
            <a:r>
              <a:rPr lang="en-US" sz="4400" dirty="0">
                <a:latin typeface="Arial" panose="020B0604020202020204" pitchFamily="34" charset="0"/>
                <a:cs typeface="Arial" panose="020B0604020202020204" pitchFamily="34" charset="0"/>
              </a:rPr>
              <a:t>, </a:t>
            </a:r>
            <a:r>
              <a:rPr lang="en-US" sz="4400" dirty="0">
                <a:solidFill>
                  <a:schemeClr val="tx1"/>
                </a:solidFill>
                <a:latin typeface="Arial" panose="020B0604020202020204" pitchFamily="34" charset="0"/>
                <a:cs typeface="Arial" panose="020B0604020202020204" pitchFamily="34" charset="0"/>
              </a:rPr>
              <a:t>encourage the fainthearted</a:t>
            </a:r>
            <a:r>
              <a:rPr lang="en-US" sz="4400" dirty="0">
                <a:latin typeface="Arial" panose="020B0604020202020204" pitchFamily="34" charset="0"/>
                <a:cs typeface="Arial" panose="020B0604020202020204" pitchFamily="34" charset="0"/>
              </a:rPr>
              <a:t>, </a:t>
            </a:r>
            <a:r>
              <a:rPr lang="en-US" sz="4400" dirty="0">
                <a:solidFill>
                  <a:schemeClr val="tx1"/>
                </a:solidFill>
                <a:latin typeface="Arial" panose="020B0604020202020204" pitchFamily="34" charset="0"/>
                <a:cs typeface="Arial" panose="020B0604020202020204" pitchFamily="34" charset="0"/>
              </a:rPr>
              <a:t>help the weak</a:t>
            </a:r>
            <a:r>
              <a:rPr lang="en-US" sz="4400" dirty="0">
                <a:latin typeface="Arial" panose="020B0604020202020204" pitchFamily="34" charset="0"/>
                <a:cs typeface="Arial" panose="020B0604020202020204" pitchFamily="34" charset="0"/>
              </a:rPr>
              <a:t>, </a:t>
            </a:r>
            <a:r>
              <a:rPr lang="en-US" sz="4400" dirty="0">
                <a:solidFill>
                  <a:schemeClr val="tx1"/>
                </a:solidFill>
                <a:latin typeface="Arial" panose="020B0604020202020204" pitchFamily="34" charset="0"/>
                <a:cs typeface="Arial" panose="020B0604020202020204" pitchFamily="34" charset="0"/>
              </a:rPr>
              <a:t>be patient with them all</a:t>
            </a:r>
            <a:r>
              <a:rPr lang="en-US" sz="4400" dirty="0">
                <a:latin typeface="Arial" panose="020B0604020202020204" pitchFamily="34" charset="0"/>
                <a:cs typeface="Arial" panose="020B0604020202020204" pitchFamily="34" charset="0"/>
              </a:rPr>
              <a:t>. </a:t>
            </a:r>
            <a:r>
              <a:rPr lang="en-US" sz="4400" b="1" baseline="30000" dirty="0">
                <a:latin typeface="Arial" panose="020B0604020202020204" pitchFamily="34" charset="0"/>
                <a:cs typeface="Arial" panose="020B0604020202020204" pitchFamily="34" charset="0"/>
              </a:rPr>
              <a:t>15 </a:t>
            </a:r>
            <a:r>
              <a:rPr lang="en-US" sz="4400" dirty="0">
                <a:solidFill>
                  <a:schemeClr val="accent6"/>
                </a:solidFill>
                <a:latin typeface="Arial" panose="020B0604020202020204" pitchFamily="34" charset="0"/>
                <a:cs typeface="Arial" panose="020B0604020202020204" pitchFamily="34" charset="0"/>
              </a:rPr>
              <a:t>See that no one repays anyone evil for evil, but always </a:t>
            </a:r>
          </a:p>
          <a:p>
            <a:pPr marL="0" indent="0">
              <a:buNone/>
            </a:pPr>
            <a:r>
              <a:rPr lang="en-US" sz="4400" dirty="0">
                <a:solidFill>
                  <a:schemeClr val="accent6"/>
                </a:solidFill>
                <a:latin typeface="Arial" panose="020B0604020202020204" pitchFamily="34" charset="0"/>
                <a:cs typeface="Arial" panose="020B0604020202020204" pitchFamily="34" charset="0"/>
              </a:rPr>
              <a:t>seek to do good to one another and to everyone. </a:t>
            </a:r>
            <a:endParaRPr lang="en-US" sz="4400" b="1" u="sng"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86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AF72-7560-7EC3-03D4-7161F5F3C0E8}"/>
              </a:ext>
            </a:extLst>
          </p:cNvPr>
          <p:cNvSpPr>
            <a:spLocks noGrp="1"/>
          </p:cNvSpPr>
          <p:nvPr>
            <p:ph type="title"/>
          </p:nvPr>
        </p:nvSpPr>
        <p:spPr>
          <a:xfrm>
            <a:off x="550415" y="365125"/>
            <a:ext cx="11363417" cy="6319760"/>
          </a:xfrm>
        </p:spPr>
        <p:txBody>
          <a:bodyPr>
            <a:noAutofit/>
          </a:bodyPr>
          <a:lstStyle/>
          <a:p>
            <a:pPr algn="ctr"/>
            <a:r>
              <a:rPr lang="en-US" b="0" i="1" dirty="0">
                <a:solidFill>
                  <a:srgbClr val="FFFF00"/>
                </a:solidFill>
                <a:effectLst/>
                <a:latin typeface="Arial" panose="020B0604020202020204" pitchFamily="34" charset="0"/>
                <a:cs typeface="Arial" panose="020B0604020202020204" pitchFamily="34" charset="0"/>
              </a:rPr>
              <a:t>May the God of endurance and encouragement grant you to live in such harmony with one another, in accord with Christ Jesus, that together you may with one voice glorify the God and Father of our Lord Jesus Christ.</a:t>
            </a:r>
            <a:br>
              <a:rPr lang="en-US" dirty="0">
                <a:solidFill>
                  <a:srgbClr val="FFFF00"/>
                </a:solidFill>
                <a:latin typeface="Arial" panose="020B0604020202020204" pitchFamily="34" charset="0"/>
                <a:cs typeface="Arial" panose="020B0604020202020204" pitchFamily="34" charset="0"/>
              </a:rPr>
            </a:br>
            <a:r>
              <a:rPr lang="en-US" dirty="0">
                <a:solidFill>
                  <a:srgbClr val="FFFF00"/>
                </a:solidFill>
                <a:latin typeface="Arial" panose="020B0604020202020204" pitchFamily="34" charset="0"/>
                <a:cs typeface="Arial" panose="020B0604020202020204" pitchFamily="34" charset="0"/>
              </a:rPr>
              <a:t>(</a:t>
            </a:r>
            <a:r>
              <a:rPr lang="en-US" b="1" i="0" dirty="0">
                <a:solidFill>
                  <a:srgbClr val="FFFF00"/>
                </a:solidFill>
                <a:effectLst/>
                <a:latin typeface="Arial" panose="020B0604020202020204" pitchFamily="34" charset="0"/>
                <a:cs typeface="Arial" panose="020B0604020202020204" pitchFamily="34" charset="0"/>
              </a:rPr>
              <a:t>Romans 15:5–6)</a:t>
            </a:r>
            <a:endParaRPr 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86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E72C6-6586-533C-072A-1D462670F438}"/>
              </a:ext>
            </a:extLst>
          </p:cNvPr>
          <p:cNvSpPr>
            <a:spLocks noGrp="1"/>
          </p:cNvSpPr>
          <p:nvPr>
            <p:ph idx="1"/>
          </p:nvPr>
        </p:nvSpPr>
        <p:spPr/>
        <p:txBody>
          <a:bodyPr/>
          <a:lstStyle/>
          <a:p>
            <a:endParaRPr lang="en-US"/>
          </a:p>
        </p:txBody>
      </p:sp>
      <p:pic>
        <p:nvPicPr>
          <p:cNvPr id="1026" name="Picture 2" descr="Sunday Story...Balance vs. Harmony - CrossFit Odyssey">
            <a:extLst>
              <a:ext uri="{FF2B5EF4-FFF2-40B4-BE49-F238E27FC236}">
                <a16:creationId xmlns:a16="http://schemas.microsoft.com/office/drawing/2014/main" id="{32600D69-C865-5735-9BBB-D9B76A2C8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B11DB5-C20E-50A1-D8E7-9D77A4AB7A6A}"/>
              </a:ext>
            </a:extLst>
          </p:cNvPr>
          <p:cNvSpPr>
            <a:spLocks noGrp="1"/>
          </p:cNvSpPr>
          <p:nvPr>
            <p:ph type="title"/>
          </p:nvPr>
        </p:nvSpPr>
        <p:spPr>
          <a:xfrm>
            <a:off x="838200" y="365125"/>
            <a:ext cx="10515600" cy="4677392"/>
          </a:xfrm>
        </p:spPr>
        <p:txBody>
          <a:bodyPr>
            <a:noAutofit/>
          </a:bodyPr>
          <a:lstStyle/>
          <a:p>
            <a:pPr algn="ctr"/>
            <a:r>
              <a:rPr lang="en-US" b="1" dirty="0">
                <a:solidFill>
                  <a:schemeClr val="bg1"/>
                </a:solidFill>
                <a:latin typeface="Arial" panose="020B0604020202020204" pitchFamily="34" charset="0"/>
                <a:cs typeface="Arial" panose="020B0604020202020204" pitchFamily="34" charset="0"/>
              </a:rPr>
              <a:t>HARMONY</a:t>
            </a:r>
            <a:br>
              <a:rPr lang="en-US" b="1" dirty="0">
                <a:solidFill>
                  <a:schemeClr val="bg1"/>
                </a:solidFill>
                <a:latin typeface="Arial" panose="020B0604020202020204" pitchFamily="34" charset="0"/>
                <a:cs typeface="Arial" panose="020B0604020202020204" pitchFamily="34" charset="0"/>
              </a:rPr>
            </a:br>
            <a:br>
              <a:rPr lang="en-US" b="1" dirty="0">
                <a:solidFill>
                  <a:schemeClr val="bg1"/>
                </a:solidFill>
                <a:latin typeface="Arial" panose="020B0604020202020204" pitchFamily="34" charset="0"/>
                <a:cs typeface="Arial" panose="020B0604020202020204" pitchFamily="34" charset="0"/>
              </a:rPr>
            </a:br>
            <a:br>
              <a:rPr lang="en-US" b="1" dirty="0">
                <a:solidFill>
                  <a:schemeClr val="bg1"/>
                </a:solidFill>
                <a:latin typeface="Arial" panose="020B0604020202020204" pitchFamily="34" charset="0"/>
                <a:cs typeface="Arial" panose="020B0604020202020204" pitchFamily="34" charset="0"/>
              </a:rPr>
            </a:br>
            <a:br>
              <a:rPr lang="en-US" b="1" dirty="0">
                <a:solidFill>
                  <a:schemeClr val="bg1"/>
                </a:solidFill>
                <a:latin typeface="Arial" panose="020B0604020202020204" pitchFamily="34" charset="0"/>
                <a:cs typeface="Arial" panose="020B0604020202020204" pitchFamily="34" charset="0"/>
              </a:rPr>
            </a:b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1 Thessalonians 5:13-15</a:t>
            </a:r>
          </a:p>
        </p:txBody>
      </p:sp>
    </p:spTree>
    <p:extLst>
      <p:ext uri="{BB962C8B-B14F-4D97-AF65-F5344CB8AC3E}">
        <p14:creationId xmlns:p14="http://schemas.microsoft.com/office/powerpoint/2010/main" val="1310626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029C-98FC-F711-B1A1-62B1B5C897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F3FA01-1915-DD66-CF7B-F047C10B5D45}"/>
              </a:ext>
            </a:extLst>
          </p:cNvPr>
          <p:cNvSpPr>
            <a:spLocks noGrp="1"/>
          </p:cNvSpPr>
          <p:nvPr>
            <p:ph idx="1"/>
          </p:nvPr>
        </p:nvSpPr>
        <p:spPr/>
        <p:txBody>
          <a:bodyPr/>
          <a:lstStyle/>
          <a:p>
            <a:endParaRPr lang="en-US"/>
          </a:p>
        </p:txBody>
      </p:sp>
      <p:pic>
        <p:nvPicPr>
          <p:cNvPr id="2050" name="Picture 2" descr="Harmony Day - Relationships WA">
            <a:extLst>
              <a:ext uri="{FF2B5EF4-FFF2-40B4-BE49-F238E27FC236}">
                <a16:creationId xmlns:a16="http://schemas.microsoft.com/office/drawing/2014/main" id="{67B087D9-1615-AD59-363F-9EF439535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192000" cy="690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532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AE7FD-EFA9-4D65-BB51-184449E671D9}"/>
              </a:ext>
            </a:extLst>
          </p:cNvPr>
          <p:cNvSpPr>
            <a:spLocks noGrp="1"/>
          </p:cNvSpPr>
          <p:nvPr>
            <p:ph idx="1"/>
          </p:nvPr>
        </p:nvSpPr>
        <p:spPr>
          <a:xfrm>
            <a:off x="150921" y="239697"/>
            <a:ext cx="11931588" cy="6618303"/>
          </a:xfrm>
        </p:spPr>
        <p:txBody>
          <a:bodyPr>
            <a:noAutofit/>
          </a:bodyPr>
          <a:lstStyle/>
          <a:p>
            <a:pPr marL="0" indent="0">
              <a:buNone/>
            </a:pPr>
            <a:r>
              <a:rPr lang="en-US" sz="4400" b="1" u="sng" dirty="0">
                <a:latin typeface="Arial" panose="020B0604020202020204" pitchFamily="34" charset="0"/>
                <a:cs typeface="Arial" panose="020B0604020202020204" pitchFamily="34" charset="0"/>
              </a:rPr>
              <a:t>1 Thessalonians 5</a:t>
            </a:r>
          </a:p>
          <a:p>
            <a:pPr marL="0" indent="0">
              <a:buNone/>
            </a:pPr>
            <a:r>
              <a:rPr lang="en-US" sz="4400" dirty="0">
                <a:solidFill>
                  <a:srgbClr val="FFC000"/>
                </a:solidFill>
                <a:latin typeface="Arial" panose="020B0604020202020204" pitchFamily="34" charset="0"/>
                <a:cs typeface="Arial" panose="020B0604020202020204" pitchFamily="34" charset="0"/>
              </a:rPr>
              <a:t>Be at peace among yourselves.</a:t>
            </a:r>
            <a:r>
              <a:rPr lang="en-US" sz="4400" dirty="0">
                <a:latin typeface="Arial" panose="020B0604020202020204" pitchFamily="34" charset="0"/>
                <a:cs typeface="Arial" panose="020B0604020202020204" pitchFamily="34" charset="0"/>
              </a:rPr>
              <a:t> </a:t>
            </a:r>
          </a:p>
          <a:p>
            <a:pPr marL="0" indent="0">
              <a:buNone/>
            </a:pPr>
            <a:r>
              <a:rPr lang="en-US" sz="4400" b="1" baseline="30000" dirty="0">
                <a:latin typeface="Arial" panose="020B0604020202020204" pitchFamily="34" charset="0"/>
                <a:cs typeface="Arial" panose="020B0604020202020204" pitchFamily="34" charset="0"/>
              </a:rPr>
              <a:t>14 </a:t>
            </a:r>
            <a:r>
              <a:rPr lang="en-US" sz="4400" dirty="0">
                <a:latin typeface="Arial" panose="020B0604020202020204" pitchFamily="34" charset="0"/>
                <a:cs typeface="Arial" panose="020B0604020202020204" pitchFamily="34" charset="0"/>
              </a:rPr>
              <a:t>And we urge you, brothers, admonish the idle, encourage the fainthearted, help the weak, be patient with them all. </a:t>
            </a:r>
            <a:r>
              <a:rPr lang="en-US" sz="4400" b="1" baseline="30000" dirty="0">
                <a:latin typeface="Arial" panose="020B0604020202020204" pitchFamily="34" charset="0"/>
                <a:cs typeface="Arial" panose="020B0604020202020204" pitchFamily="34" charset="0"/>
              </a:rPr>
              <a:t>15 </a:t>
            </a:r>
            <a:r>
              <a:rPr lang="en-US" sz="4400" dirty="0">
                <a:latin typeface="Arial" panose="020B0604020202020204" pitchFamily="34" charset="0"/>
                <a:cs typeface="Arial" panose="020B0604020202020204" pitchFamily="34" charset="0"/>
              </a:rPr>
              <a:t>See that no one repays anyone evil for evil, but always </a:t>
            </a:r>
          </a:p>
          <a:p>
            <a:pPr marL="0" indent="0">
              <a:buNone/>
            </a:pPr>
            <a:r>
              <a:rPr lang="en-US" sz="4400" dirty="0">
                <a:latin typeface="Arial" panose="020B0604020202020204" pitchFamily="34" charset="0"/>
                <a:cs typeface="Arial" panose="020B0604020202020204" pitchFamily="34" charset="0"/>
              </a:rPr>
              <a:t>seek to do good to one another and to everyone. </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0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AE7FD-EFA9-4D65-BB51-184449E671D9}"/>
              </a:ext>
            </a:extLst>
          </p:cNvPr>
          <p:cNvSpPr>
            <a:spLocks noGrp="1"/>
          </p:cNvSpPr>
          <p:nvPr>
            <p:ph idx="1"/>
          </p:nvPr>
        </p:nvSpPr>
        <p:spPr>
          <a:xfrm>
            <a:off x="150921" y="239697"/>
            <a:ext cx="11931588" cy="6618303"/>
          </a:xfrm>
        </p:spPr>
        <p:txBody>
          <a:bodyPr>
            <a:noAutofit/>
          </a:bodyPr>
          <a:lstStyle/>
          <a:p>
            <a:pPr marL="0" indent="0">
              <a:buNone/>
            </a:pPr>
            <a:r>
              <a:rPr lang="en-US" sz="4400" b="1" u="sng" dirty="0">
                <a:latin typeface="Arial" panose="020B0604020202020204" pitchFamily="34" charset="0"/>
                <a:cs typeface="Arial" panose="020B0604020202020204" pitchFamily="34" charset="0"/>
              </a:rPr>
              <a:t>1 Thessalonians 5</a:t>
            </a:r>
          </a:p>
          <a:p>
            <a:pPr marL="0" indent="0">
              <a:buNone/>
            </a:pPr>
            <a:r>
              <a:rPr lang="en-US" sz="4400" dirty="0">
                <a:latin typeface="Arial" panose="020B0604020202020204" pitchFamily="34" charset="0"/>
                <a:cs typeface="Arial" panose="020B0604020202020204" pitchFamily="34" charset="0"/>
              </a:rPr>
              <a:t>Be at peace among yourselves. </a:t>
            </a:r>
          </a:p>
          <a:p>
            <a:pPr marL="0" indent="0">
              <a:buNone/>
            </a:pPr>
            <a:r>
              <a:rPr lang="en-US" sz="4400" b="1" baseline="30000" dirty="0">
                <a:latin typeface="Arial" panose="020B0604020202020204" pitchFamily="34" charset="0"/>
                <a:cs typeface="Arial" panose="020B0604020202020204" pitchFamily="34" charset="0"/>
              </a:rPr>
              <a:t>14 </a:t>
            </a:r>
            <a:r>
              <a:rPr lang="en-US" sz="4400" dirty="0">
                <a:latin typeface="Arial" panose="020B0604020202020204" pitchFamily="34" charset="0"/>
                <a:cs typeface="Arial" panose="020B0604020202020204" pitchFamily="34" charset="0"/>
              </a:rPr>
              <a:t>And we urge you, brothers, </a:t>
            </a:r>
            <a:r>
              <a:rPr lang="en-US" sz="4400" dirty="0">
                <a:solidFill>
                  <a:srgbClr val="FFC000"/>
                </a:solidFill>
                <a:latin typeface="Arial" panose="020B0604020202020204" pitchFamily="34" charset="0"/>
                <a:cs typeface="Arial" panose="020B0604020202020204" pitchFamily="34" charset="0"/>
              </a:rPr>
              <a:t>admonish the idle</a:t>
            </a:r>
            <a:r>
              <a:rPr lang="en-US" sz="4400" dirty="0">
                <a:latin typeface="Arial" panose="020B0604020202020204" pitchFamily="34" charset="0"/>
                <a:cs typeface="Arial" panose="020B0604020202020204" pitchFamily="34" charset="0"/>
              </a:rPr>
              <a:t>, encourage the fainthearted, help the weak, be patient with them all. </a:t>
            </a:r>
            <a:r>
              <a:rPr lang="en-US" sz="4400" b="1" baseline="30000" dirty="0">
                <a:latin typeface="Arial" panose="020B0604020202020204" pitchFamily="34" charset="0"/>
                <a:cs typeface="Arial" panose="020B0604020202020204" pitchFamily="34" charset="0"/>
              </a:rPr>
              <a:t>15 </a:t>
            </a:r>
            <a:r>
              <a:rPr lang="en-US" sz="4400" dirty="0">
                <a:latin typeface="Arial" panose="020B0604020202020204" pitchFamily="34" charset="0"/>
                <a:cs typeface="Arial" panose="020B0604020202020204" pitchFamily="34" charset="0"/>
              </a:rPr>
              <a:t>See that no one repays anyone evil for evil, but always </a:t>
            </a:r>
          </a:p>
          <a:p>
            <a:pPr marL="0" indent="0">
              <a:buNone/>
            </a:pPr>
            <a:r>
              <a:rPr lang="en-US" sz="4400" dirty="0">
                <a:latin typeface="Arial" panose="020B0604020202020204" pitchFamily="34" charset="0"/>
                <a:cs typeface="Arial" panose="020B0604020202020204" pitchFamily="34" charset="0"/>
              </a:rPr>
              <a:t>seek to do good to one another and to everyone. </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08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7F0C-C22E-8E8F-381F-C9C98D4C3A5C}"/>
              </a:ext>
            </a:extLst>
          </p:cNvPr>
          <p:cNvSpPr>
            <a:spLocks noGrp="1"/>
          </p:cNvSpPr>
          <p:nvPr>
            <p:ph type="title"/>
          </p:nvPr>
        </p:nvSpPr>
        <p:spPr>
          <a:xfrm>
            <a:off x="71021" y="18255"/>
            <a:ext cx="12055876" cy="2112386"/>
          </a:xfrm>
        </p:spPr>
        <p:txBody>
          <a:bodyPr>
            <a:noAutofit/>
          </a:bodyPr>
          <a:lstStyle/>
          <a:p>
            <a:r>
              <a:rPr lang="en-US" b="1" dirty="0">
                <a:latin typeface="Arial" panose="020B0604020202020204" pitchFamily="34" charset="0"/>
                <a:cs typeface="Arial" panose="020B0604020202020204" pitchFamily="34" charset="0"/>
              </a:rPr>
              <a:t>“Admonish”/”Warn” </a:t>
            </a:r>
            <a:r>
              <a:rPr lang="en-US" dirty="0">
                <a:latin typeface="Arial" panose="020B0604020202020204" pitchFamily="34" charset="0"/>
                <a:cs typeface="Arial" panose="020B0604020202020204" pitchFamily="34" charset="0"/>
              </a:rPr>
              <a:t>= GK: </a:t>
            </a:r>
            <a:r>
              <a:rPr lang="en-US" i="1" dirty="0" err="1">
                <a:latin typeface="Arial" panose="020B0604020202020204" pitchFamily="34" charset="0"/>
                <a:cs typeface="Arial" panose="020B0604020202020204" pitchFamily="34" charset="0"/>
              </a:rPr>
              <a:t>noutheteo</a:t>
            </a:r>
            <a:r>
              <a:rPr lang="en-US" dirty="0">
                <a:latin typeface="Arial" panose="020B0604020202020204" pitchFamily="34" charset="0"/>
                <a:cs typeface="Arial" panose="020B0604020202020204" pitchFamily="34" charset="0"/>
              </a:rPr>
              <a:t> </a:t>
            </a:r>
            <a:endParaRPr lang="en-US" sz="6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9F88FA-5136-D608-20DB-8C8CDCDB60CF}"/>
              </a:ext>
            </a:extLst>
          </p:cNvPr>
          <p:cNvSpPr>
            <a:spLocks noGrp="1"/>
          </p:cNvSpPr>
          <p:nvPr>
            <p:ph idx="1"/>
          </p:nvPr>
        </p:nvSpPr>
        <p:spPr>
          <a:xfrm>
            <a:off x="399495" y="1825625"/>
            <a:ext cx="10954305" cy="4351338"/>
          </a:xfrm>
        </p:spPr>
        <p:txBody>
          <a:bodyPr/>
          <a:lstStyle/>
          <a:p>
            <a:endParaRPr lang="en-US" dirty="0"/>
          </a:p>
        </p:txBody>
      </p:sp>
    </p:spTree>
    <p:extLst>
      <p:ext uri="{BB962C8B-B14F-4D97-AF65-F5344CB8AC3E}">
        <p14:creationId xmlns:p14="http://schemas.microsoft.com/office/powerpoint/2010/main" val="108684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7F0C-C22E-8E8F-381F-C9C98D4C3A5C}"/>
              </a:ext>
            </a:extLst>
          </p:cNvPr>
          <p:cNvSpPr>
            <a:spLocks noGrp="1"/>
          </p:cNvSpPr>
          <p:nvPr>
            <p:ph type="title"/>
          </p:nvPr>
        </p:nvSpPr>
        <p:spPr>
          <a:xfrm>
            <a:off x="0" y="18255"/>
            <a:ext cx="12126897" cy="2112386"/>
          </a:xfrm>
        </p:spPr>
        <p:txBody>
          <a:bodyPr>
            <a:noAutofit/>
          </a:bodyPr>
          <a:lstStyle/>
          <a:p>
            <a:r>
              <a:rPr lang="en-US" b="1" dirty="0">
                <a:solidFill>
                  <a:srgbClr val="FFC000"/>
                </a:solidFill>
                <a:latin typeface="Arial" panose="020B0604020202020204" pitchFamily="34" charset="0"/>
                <a:cs typeface="Arial" panose="020B0604020202020204" pitchFamily="34" charset="0"/>
              </a:rPr>
              <a:t>“Admonish”/”Warn” </a:t>
            </a:r>
            <a:r>
              <a:rPr lang="en-US" dirty="0">
                <a:solidFill>
                  <a:srgbClr val="FFC000"/>
                </a:solidFill>
                <a:latin typeface="Arial" panose="020B0604020202020204" pitchFamily="34" charset="0"/>
                <a:cs typeface="Arial" panose="020B0604020202020204" pitchFamily="34" charset="0"/>
              </a:rPr>
              <a:t>= GK: </a:t>
            </a:r>
            <a:r>
              <a:rPr lang="en-US" i="1" dirty="0" err="1">
                <a:solidFill>
                  <a:srgbClr val="FFC000"/>
                </a:solidFill>
                <a:latin typeface="Arial" panose="020B0604020202020204" pitchFamily="34" charset="0"/>
                <a:cs typeface="Arial" panose="020B0604020202020204" pitchFamily="34" charset="0"/>
              </a:rPr>
              <a:t>noutheteo</a:t>
            </a:r>
            <a:r>
              <a:rPr lang="en-US" dirty="0">
                <a:solidFill>
                  <a:srgbClr val="FFC000"/>
                </a:solidFill>
                <a:latin typeface="Arial" panose="020B0604020202020204" pitchFamily="34" charset="0"/>
                <a:cs typeface="Arial" panose="020B0604020202020204" pitchFamily="34" charset="0"/>
              </a:rPr>
              <a:t> </a:t>
            </a:r>
            <a:endParaRPr lang="en-US" sz="6600" b="1" dirty="0">
              <a:solidFill>
                <a:srgbClr val="FFC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9F88FA-5136-D608-20DB-8C8CDCDB60CF}"/>
              </a:ext>
            </a:extLst>
          </p:cNvPr>
          <p:cNvSpPr>
            <a:spLocks noGrp="1"/>
          </p:cNvSpPr>
          <p:nvPr>
            <p:ph idx="1"/>
          </p:nvPr>
        </p:nvSpPr>
        <p:spPr>
          <a:xfrm>
            <a:off x="399495" y="1686757"/>
            <a:ext cx="11611992" cy="4490206"/>
          </a:xfrm>
        </p:spPr>
        <p:txBody>
          <a:bodyPr>
            <a:noAutofit/>
          </a:bodyPr>
          <a:lstStyle/>
          <a:p>
            <a:r>
              <a:rPr lang="en-US" sz="44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1 Corinthians 4:14</a:t>
            </a:r>
            <a:r>
              <a:rPr lang="en-US" sz="4400" dirty="0">
                <a:effectLst/>
                <a:latin typeface="Arial" panose="020B0604020202020204" pitchFamily="34" charset="0"/>
                <a:ea typeface="Calibri" panose="020F0502020204030204" pitchFamily="34" charset="0"/>
                <a:cs typeface="Arial" panose="020B0604020202020204" pitchFamily="34" charset="0"/>
              </a:rPr>
              <a:t>—“</a:t>
            </a:r>
            <a:r>
              <a:rPr lang="en-US" sz="4400" i="1" dirty="0">
                <a:effectLst/>
                <a:latin typeface="Arial" panose="020B0604020202020204" pitchFamily="34" charset="0"/>
                <a:ea typeface="Calibri" panose="020F0502020204030204" pitchFamily="34" charset="0"/>
                <a:cs typeface="Arial" panose="020B0604020202020204" pitchFamily="34" charset="0"/>
              </a:rPr>
              <a:t>I do not write these things to make you ashamed, but to </a:t>
            </a:r>
            <a:r>
              <a:rPr lang="en-US" sz="4400" i="1" u="sng" dirty="0">
                <a:effectLst/>
                <a:latin typeface="Arial" panose="020B0604020202020204" pitchFamily="34" charset="0"/>
                <a:ea typeface="Calibri" panose="020F0502020204030204" pitchFamily="34" charset="0"/>
                <a:cs typeface="Arial" panose="020B0604020202020204" pitchFamily="34" charset="0"/>
              </a:rPr>
              <a:t>admonish you as my beloved children</a:t>
            </a:r>
            <a:r>
              <a:rPr lang="en-US" sz="4400" i="1" dirty="0">
                <a:effectLst/>
                <a:latin typeface="Arial" panose="020B0604020202020204" pitchFamily="34" charset="0"/>
                <a:ea typeface="Calibri" panose="020F0502020204030204" pitchFamily="34" charset="0"/>
                <a:cs typeface="Arial" panose="020B0604020202020204" pitchFamily="34" charset="0"/>
              </a:rPr>
              <a:t>.”</a:t>
            </a:r>
          </a:p>
          <a:p>
            <a:r>
              <a:rPr lang="en-US" sz="44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Colossians 3:16</a:t>
            </a:r>
            <a:r>
              <a:rPr lang="en-US" sz="4400" dirty="0">
                <a:effectLst/>
                <a:latin typeface="Arial" panose="020B0604020202020204" pitchFamily="34" charset="0"/>
                <a:ea typeface="Calibri" panose="020F0502020204030204" pitchFamily="34" charset="0"/>
                <a:cs typeface="Arial" panose="020B0604020202020204" pitchFamily="34" charset="0"/>
              </a:rPr>
              <a:t>—"</a:t>
            </a:r>
            <a:r>
              <a:rPr lang="en-US" sz="4400" i="1" dirty="0">
                <a:effectLst/>
                <a:latin typeface="Arial" panose="020B0604020202020204" pitchFamily="34" charset="0"/>
                <a:ea typeface="Calibri" panose="020F0502020204030204" pitchFamily="34" charset="0"/>
                <a:cs typeface="Arial" panose="020B0604020202020204" pitchFamily="34" charset="0"/>
              </a:rPr>
              <a:t>Let </a:t>
            </a:r>
            <a:r>
              <a:rPr lang="en-US" sz="4400" b="1" i="1" dirty="0">
                <a:effectLst/>
                <a:latin typeface="Arial" panose="020B0604020202020204" pitchFamily="34" charset="0"/>
                <a:ea typeface="Calibri" panose="020F0502020204030204" pitchFamily="34" charset="0"/>
                <a:cs typeface="Arial" panose="020B0604020202020204" pitchFamily="34" charset="0"/>
              </a:rPr>
              <a:t>the word of Christ</a:t>
            </a:r>
            <a:r>
              <a:rPr lang="en-US" sz="4400" i="1" dirty="0">
                <a:effectLst/>
                <a:latin typeface="Arial" panose="020B0604020202020204" pitchFamily="34" charset="0"/>
                <a:ea typeface="Calibri" panose="020F0502020204030204" pitchFamily="34" charset="0"/>
                <a:cs typeface="Arial" panose="020B0604020202020204" pitchFamily="34" charset="0"/>
              </a:rPr>
              <a:t> dwell in you richly, teaching and </a:t>
            </a:r>
            <a:r>
              <a:rPr lang="en-US" sz="4400" i="1" u="sng" dirty="0">
                <a:effectLst/>
                <a:latin typeface="Arial" panose="020B0604020202020204" pitchFamily="34" charset="0"/>
                <a:ea typeface="Calibri" panose="020F0502020204030204" pitchFamily="34" charset="0"/>
                <a:cs typeface="Arial" panose="020B0604020202020204" pitchFamily="34" charset="0"/>
              </a:rPr>
              <a:t>admonishing one another</a:t>
            </a:r>
            <a:r>
              <a:rPr lang="en-US" sz="4400" i="1" dirty="0">
                <a:effectLst/>
                <a:latin typeface="Arial" panose="020B0604020202020204" pitchFamily="34" charset="0"/>
                <a:ea typeface="Calibri" panose="020F0502020204030204" pitchFamily="34" charset="0"/>
                <a:cs typeface="Arial" panose="020B0604020202020204" pitchFamily="34" charset="0"/>
              </a:rPr>
              <a:t> in all wisdom, singing psalms and hymns and spiritual songs, with thankfulness in your hearts to God.”</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085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7F0C-C22E-8E8F-381F-C9C98D4C3A5C}"/>
              </a:ext>
            </a:extLst>
          </p:cNvPr>
          <p:cNvSpPr>
            <a:spLocks noGrp="1"/>
          </p:cNvSpPr>
          <p:nvPr>
            <p:ph type="title"/>
          </p:nvPr>
        </p:nvSpPr>
        <p:spPr>
          <a:xfrm>
            <a:off x="683581" y="18255"/>
            <a:ext cx="11443316" cy="1411050"/>
          </a:xfrm>
        </p:spPr>
        <p:txBody>
          <a:bodyPr>
            <a:noAutofit/>
          </a:bodyPr>
          <a:lstStyle/>
          <a:p>
            <a:r>
              <a:rPr lang="en-US" b="1" dirty="0">
                <a:solidFill>
                  <a:srgbClr val="FFC000"/>
                </a:solidFill>
                <a:latin typeface="Arial" panose="020B0604020202020204" pitchFamily="34" charset="0"/>
                <a:cs typeface="Arial" panose="020B0604020202020204" pitchFamily="34" charset="0"/>
              </a:rPr>
              <a:t>Why we tend not to admonish</a:t>
            </a:r>
            <a:endParaRPr lang="en-US" sz="6600" b="1" dirty="0">
              <a:solidFill>
                <a:srgbClr val="FFC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9F88FA-5136-D608-20DB-8C8CDCDB60CF}"/>
              </a:ext>
            </a:extLst>
          </p:cNvPr>
          <p:cNvSpPr>
            <a:spLocks noGrp="1"/>
          </p:cNvSpPr>
          <p:nvPr>
            <p:ph idx="1"/>
          </p:nvPr>
        </p:nvSpPr>
        <p:spPr>
          <a:xfrm>
            <a:off x="399495" y="1686757"/>
            <a:ext cx="11611992" cy="4490206"/>
          </a:xfrm>
        </p:spPr>
        <p:txBody>
          <a:bodyPr>
            <a:noAutofit/>
          </a:bodyPr>
          <a:lstStyle/>
          <a:p>
            <a:pPr marL="342900" marR="0" lvl="0" indent="-342900">
              <a:spcBef>
                <a:spcPts val="0"/>
              </a:spcBef>
              <a:spcAft>
                <a:spcPts val="0"/>
              </a:spcAft>
              <a:buFont typeface="Symbol" panose="05050102010706020507" pitchFamily="18" charset="2"/>
              <a:buChar char=""/>
            </a:pPr>
            <a:r>
              <a:rPr lang="en-US" sz="4400" i="1" dirty="0">
                <a:effectLst/>
                <a:latin typeface="Arial" panose="020B0604020202020204" pitchFamily="34" charset="0"/>
                <a:ea typeface="Calibri" panose="020F0502020204030204" pitchFamily="34" charset="0"/>
                <a:cs typeface="Arial" panose="020B0604020202020204" pitchFamily="34" charset="0"/>
              </a:rPr>
              <a:t>“I’m afraid to do that sort of thing!” </a:t>
            </a:r>
            <a:endParaRPr lang="en-US" sz="44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4400" i="1" dirty="0">
                <a:effectLst/>
                <a:latin typeface="Arial" panose="020B0604020202020204" pitchFamily="34" charset="0"/>
                <a:ea typeface="Calibri" panose="020F0502020204030204" pitchFamily="34" charset="0"/>
                <a:cs typeface="Arial" panose="020B0604020202020204" pitchFamily="34" charset="0"/>
              </a:rPr>
              <a:t>“I don’t want to be judgmental.”</a:t>
            </a:r>
            <a:r>
              <a:rPr lang="en-US" sz="44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4400" i="1" dirty="0">
                <a:effectLst/>
                <a:latin typeface="Arial" panose="020B0604020202020204" pitchFamily="34" charset="0"/>
                <a:ea typeface="Calibri" panose="020F0502020204030204" pitchFamily="34" charset="0"/>
                <a:cs typeface="Arial" panose="020B0604020202020204" pitchFamily="34" charset="0"/>
              </a:rPr>
              <a:t>Who am I to correct someone else when I’ve got my own issues?”</a:t>
            </a:r>
            <a:endParaRPr lang="en-US" sz="4400" i="1"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4400" i="1" dirty="0">
                <a:effectLst/>
                <a:latin typeface="Arial" panose="020B0604020202020204" pitchFamily="34" charset="0"/>
                <a:ea typeface="Calibri" panose="020F0502020204030204" pitchFamily="34" charset="0"/>
                <a:cs typeface="Arial" panose="020B0604020202020204" pitchFamily="34" charset="0"/>
              </a:rPr>
              <a:t>“We need to be tolerant and loving.”</a:t>
            </a:r>
            <a:r>
              <a:rPr lang="en-US" sz="4400" dirty="0">
                <a:effectLst/>
                <a:latin typeface="Arial" panose="020B0604020202020204" pitchFamily="34" charset="0"/>
                <a:ea typeface="Calibri" panose="020F0502020204030204" pitchFamily="34" charset="0"/>
                <a:cs typeface="Arial" panose="020B0604020202020204" pitchFamily="34" charset="0"/>
              </a:rPr>
              <a:t> </a:t>
            </a:r>
            <a:endParaRPr lang="en-US" sz="4400" i="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4400" i="1" dirty="0">
                <a:effectLst/>
                <a:latin typeface="Arial" panose="020B0604020202020204" pitchFamily="34" charset="0"/>
                <a:ea typeface="Calibri" panose="020F0502020204030204" pitchFamily="34" charset="0"/>
                <a:cs typeface="Arial" panose="020B0604020202020204" pitchFamily="34" charset="0"/>
              </a:rPr>
              <a:t>“Maybe the problem will go away on its own.”</a:t>
            </a:r>
            <a:r>
              <a:rPr lang="en-US" sz="44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38772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4661</TotalTime>
  <Words>730</Words>
  <Application>Microsoft Office PowerPoint</Application>
  <PresentationFormat>Widescreen</PresentationFormat>
  <Paragraphs>44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Corbel</vt:lpstr>
      <vt:lpstr>Symbol</vt:lpstr>
      <vt:lpstr>Depth</vt:lpstr>
      <vt:lpstr>PowerPoint Presentation</vt:lpstr>
      <vt:lpstr>PowerPoint Presentation</vt:lpstr>
      <vt:lpstr>HARMONY     1 Thessalonians 5:13-15</vt:lpstr>
      <vt:lpstr>PowerPoint Presentation</vt:lpstr>
      <vt:lpstr>PowerPoint Presentation</vt:lpstr>
      <vt:lpstr>PowerPoint Presentation</vt:lpstr>
      <vt:lpstr>“Admonish”/”Warn” = GK: noutheteo </vt:lpstr>
      <vt:lpstr>“Admonish”/”Warn” = GK: noutheteo </vt:lpstr>
      <vt:lpstr>Why we tend not to admonish</vt:lpstr>
      <vt:lpstr>PowerPoint Presentation</vt:lpstr>
      <vt:lpstr>PowerPoint Presentation</vt:lpstr>
      <vt:lpstr>PowerPoint Presentation</vt:lpstr>
      <vt:lpstr>1 Thessalonians 2:11  11 For you know how, like a father with his children, 12 we exhorted each one of you and encouraged you and charged you to walk in a manner worthy of God, who calls you into his own kingdom and glory.</vt:lpstr>
      <vt:lpstr>John 11 19—“…many of the Jews had come to Martha and Mary to console them concerning their brother.” 31– “When the Jews who were with her in the house, consoling her, saw Mary rise quickly and go out, they followed her….”</vt:lpstr>
      <vt:lpstr>“Fainthearted”   small-souled or little-faithed</vt:lpstr>
      <vt:lpstr>PowerPoint Presentation</vt:lpstr>
      <vt:lpstr>PowerPoint Presentation</vt:lpstr>
      <vt:lpstr>“Weak” </vt:lpstr>
      <vt:lpstr>PowerPoint Presentation</vt:lpstr>
      <vt:lpstr>PowerPoint Presentation</vt:lpstr>
      <vt:lpstr>PowerPoint Presentation</vt:lpstr>
      <vt:lpstr>May the God of endurance and encouragement grant you to live in such harmony with one another, in accord with Christ Jesus, that together you may with one voice glorify the God and Father of our Lord Jesus Christ. (Romans 15:5–6)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Repsold</dc:creator>
  <cp:lastModifiedBy>John Repsold</cp:lastModifiedBy>
  <cp:revision>37</cp:revision>
  <dcterms:created xsi:type="dcterms:W3CDTF">2022-04-03T03:39:58Z</dcterms:created>
  <dcterms:modified xsi:type="dcterms:W3CDTF">2022-07-17T14:50:23Z</dcterms:modified>
</cp:coreProperties>
</file>