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0" r:id="rId2"/>
    <p:sldId id="390" r:id="rId3"/>
    <p:sldId id="345" r:id="rId4"/>
    <p:sldId id="391" r:id="rId5"/>
    <p:sldId id="392" r:id="rId6"/>
    <p:sldId id="380" r:id="rId7"/>
    <p:sldId id="378" r:id="rId8"/>
    <p:sldId id="381" r:id="rId9"/>
    <p:sldId id="382" r:id="rId10"/>
    <p:sldId id="393" r:id="rId11"/>
    <p:sldId id="394" r:id="rId12"/>
    <p:sldId id="395" r:id="rId13"/>
    <p:sldId id="3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5667AA-33F1-46C8-9179-A105F11DCF24}" type="datetimeFigureOut">
              <a:rPr lang="en-US" smtClean="0"/>
              <a:t>6/11/2022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48375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411568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411735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998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78469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5667AA-33F1-46C8-9179-A105F11DCF24}" type="datetimeFigureOut">
              <a:rPr lang="en-US" smtClean="0"/>
              <a:t>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00242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5667AA-33F1-46C8-9179-A105F11DCF24}" type="datetimeFigureOut">
              <a:rPr lang="en-US" smtClean="0"/>
              <a:t>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9603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92308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95932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69153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55624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47075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5667AA-33F1-46C8-9179-A105F11DCF24}" type="datetimeFigureOut">
              <a:rPr lang="en-US" smtClean="0"/>
              <a:t>6/11/2022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36200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5667AA-33F1-46C8-9179-A105F11DCF24}" type="datetimeFigureOut">
              <a:rPr lang="en-US" smtClean="0"/>
              <a:t>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68997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667AA-33F1-46C8-9179-A105F11DCF24}" type="datetimeFigureOut">
              <a:rPr lang="en-US" smtClean="0"/>
              <a:t>6/11/2022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95693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28544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77293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5667AA-33F1-46C8-9179-A105F11DCF24}" type="datetimeFigureOut">
              <a:rPr lang="en-US" smtClean="0"/>
              <a:t>6/11/2022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DAA2449-1D2C-4BEB-B38E-D3CE07C1C8D6}" type="slidenum">
              <a:rPr lang="en-US" smtClean="0"/>
              <a:t>‹#›</a:t>
            </a:fld>
            <a:endParaRPr lang="en-US"/>
          </a:p>
        </p:txBody>
      </p:sp>
    </p:spTree>
    <p:extLst>
      <p:ext uri="{BB962C8B-B14F-4D97-AF65-F5344CB8AC3E}">
        <p14:creationId xmlns:p14="http://schemas.microsoft.com/office/powerpoint/2010/main" val="5611601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hoto | Top view spoon with medicine on the table">
            <a:extLst>
              <a:ext uri="{FF2B5EF4-FFF2-40B4-BE49-F238E27FC236}">
                <a16:creationId xmlns:a16="http://schemas.microsoft.com/office/drawing/2014/main" id="{CA61D615-943F-D9D6-DA40-F024BC2AD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
            <a:ext cx="12192000" cy="6855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21F25F-F1EE-459C-E107-EBB4840E9501}"/>
              </a:ext>
            </a:extLst>
          </p:cNvPr>
          <p:cNvSpPr>
            <a:spLocks noGrp="1"/>
          </p:cNvSpPr>
          <p:nvPr>
            <p:ph type="title"/>
          </p:nvPr>
        </p:nvSpPr>
        <p:spPr>
          <a:xfrm>
            <a:off x="-1106010" y="299050"/>
            <a:ext cx="10515600" cy="1325563"/>
          </a:xfrm>
        </p:spPr>
        <p:txBody>
          <a:bodyPr>
            <a:normAutofit/>
          </a:bodyPr>
          <a:lstStyle/>
          <a:p>
            <a:pPr algn="ctr"/>
            <a:r>
              <a:rPr lang="en-US" sz="6600" b="1" dirty="0">
                <a:solidFill>
                  <a:srgbClr val="FF0000"/>
                </a:solidFill>
                <a:latin typeface="Calibri" panose="020F0502020204030204" pitchFamily="34" charset="0"/>
                <a:cs typeface="Calibri" panose="020F0502020204030204" pitchFamily="34" charset="0"/>
              </a:rPr>
              <a:t>IT’S GOOD FOR US!</a:t>
            </a:r>
          </a:p>
        </p:txBody>
      </p:sp>
      <p:sp>
        <p:nvSpPr>
          <p:cNvPr id="3" name="Content Placeholder 2">
            <a:extLst>
              <a:ext uri="{FF2B5EF4-FFF2-40B4-BE49-F238E27FC236}">
                <a16:creationId xmlns:a16="http://schemas.microsoft.com/office/drawing/2014/main" id="{2533D957-E6DD-966E-C08B-83859CDF2B38}"/>
              </a:ext>
            </a:extLst>
          </p:cNvPr>
          <p:cNvSpPr>
            <a:spLocks noGrp="1"/>
          </p:cNvSpPr>
          <p:nvPr>
            <p:ph idx="1"/>
          </p:nvPr>
        </p:nvSpPr>
        <p:spPr>
          <a:xfrm>
            <a:off x="403194" y="1624613"/>
            <a:ext cx="7329256" cy="1402673"/>
          </a:xfrm>
        </p:spPr>
        <p:txBody>
          <a:bodyPr>
            <a:normAutofit/>
          </a:bodyPr>
          <a:lstStyle/>
          <a:p>
            <a:pPr marL="0" indent="0" algn="ctr">
              <a:buNone/>
            </a:pPr>
            <a:r>
              <a:rPr lang="en-US" sz="5400" dirty="0">
                <a:solidFill>
                  <a:schemeClr val="tx1"/>
                </a:solidFill>
                <a:latin typeface="Calibri" panose="020F0502020204030204" pitchFamily="34" charset="0"/>
                <a:cs typeface="Calibri" panose="020F0502020204030204" pitchFamily="34" charset="0"/>
              </a:rPr>
              <a:t>1 Thessalonians 5:12-13</a:t>
            </a:r>
          </a:p>
        </p:txBody>
      </p:sp>
    </p:spTree>
    <p:extLst>
      <p:ext uri="{BB962C8B-B14F-4D97-AF65-F5344CB8AC3E}">
        <p14:creationId xmlns:p14="http://schemas.microsoft.com/office/powerpoint/2010/main" val="20374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252273" y="18254"/>
            <a:ext cx="11874624" cy="2401659"/>
          </a:xfrm>
        </p:spPr>
        <p:txBody>
          <a:bodyPr>
            <a:noAutofit/>
          </a:bodyPr>
          <a:lstStyle/>
          <a:p>
            <a:r>
              <a:rPr lang="en-US" b="1"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Good spiritual leaders </a:t>
            </a:r>
            <a:r>
              <a:rPr lang="en-US" b="1" u="sng" dirty="0">
                <a:latin typeface="Calibri" panose="020F0502020204030204" pitchFamily="34" charset="0"/>
                <a:cs typeface="Calibri" panose="020F0502020204030204" pitchFamily="34" charset="0"/>
              </a:rPr>
              <a:t>TEACH US BIBLICALLY</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Vs. 12--</a:t>
            </a:r>
            <a:r>
              <a:rPr lang="en-US" i="1" dirty="0">
                <a:latin typeface="Calibri" panose="020F0502020204030204" pitchFamily="34" charset="0"/>
                <a:cs typeface="Calibri" panose="020F0502020204030204" pitchFamily="34" charset="0"/>
              </a:rPr>
              <a:t>"…and give you instruction</a:t>
            </a:r>
            <a:r>
              <a:rPr lang="en-US" dirty="0">
                <a:latin typeface="Calibri" panose="020F0502020204030204" pitchFamily="34" charset="0"/>
                <a:cs typeface="Calibri" panose="020F0502020204030204" pitchFamily="34" charset="0"/>
              </a:rPr>
              <a:t>.”</a:t>
            </a:r>
          </a:p>
        </p:txBody>
      </p:sp>
      <p:pic>
        <p:nvPicPr>
          <p:cNvPr id="7170" name="Picture 2" descr="Canadian District Bans Christian School from Teaching 'Offensive' Parts of  Bible | CBN News">
            <a:extLst>
              <a:ext uri="{FF2B5EF4-FFF2-40B4-BE49-F238E27FC236}">
                <a16:creationId xmlns:a16="http://schemas.microsoft.com/office/drawing/2014/main" id="{8F71C585-3098-3196-FE0F-51B83B361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411" y="2585391"/>
            <a:ext cx="7189063" cy="404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1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8A69-5D11-EF45-B56F-E22CE7FAB422}"/>
              </a:ext>
            </a:extLst>
          </p:cNvPr>
          <p:cNvSpPr>
            <a:spLocks noGrp="1"/>
          </p:cNvSpPr>
          <p:nvPr>
            <p:ph type="title"/>
          </p:nvPr>
        </p:nvSpPr>
        <p:spPr>
          <a:xfrm>
            <a:off x="838200" y="365125"/>
            <a:ext cx="10515600" cy="5174541"/>
          </a:xfrm>
        </p:spPr>
        <p:txBody>
          <a:bodyPr>
            <a:noAutofit/>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1 Timothy 5:19-20</a:t>
            </a:r>
            <a:br>
              <a:rPr lang="en-US" b="1" dirty="0">
                <a:latin typeface="Calibri" panose="020F0502020204030204" pitchFamily="34" charset="0"/>
                <a:ea typeface="Calibri" panose="020F0502020204030204" pitchFamily="34" charset="0"/>
                <a:cs typeface="Calibri" panose="020F0502020204030204" pitchFamily="34" charset="0"/>
              </a:rPr>
            </a:br>
            <a:r>
              <a:rPr lang="en-US" i="1" dirty="0">
                <a:effectLst/>
                <a:latin typeface="Calibri" panose="020F0502020204030204" pitchFamily="34" charset="0"/>
                <a:ea typeface="Calibri" panose="020F0502020204030204" pitchFamily="34" charset="0"/>
                <a:cs typeface="Calibri" panose="020F0502020204030204" pitchFamily="34" charset="0"/>
              </a:rPr>
              <a:t>“Do not receive an accusation against an elder except on the basis of two or three witnesses. </a:t>
            </a:r>
            <a:r>
              <a:rPr lang="en-US" i="1" baseline="30000" dirty="0">
                <a:effectLst/>
                <a:latin typeface="Calibri" panose="020F0502020204030204" pitchFamily="34" charset="0"/>
                <a:ea typeface="Calibri" panose="020F0502020204030204" pitchFamily="34" charset="0"/>
                <a:cs typeface="Calibri" panose="020F0502020204030204" pitchFamily="34" charset="0"/>
              </a:rPr>
              <a:t>20</a:t>
            </a:r>
            <a:r>
              <a:rPr lang="en-US" i="1" dirty="0">
                <a:effectLst/>
                <a:latin typeface="Calibri" panose="020F0502020204030204" pitchFamily="34" charset="0"/>
                <a:ea typeface="Calibri" panose="020F0502020204030204" pitchFamily="34" charset="0"/>
                <a:cs typeface="Calibri" panose="020F0502020204030204" pitchFamily="34" charset="0"/>
              </a:rPr>
              <a:t> Those who continue in sin, rebuke in the presence of all, so that the rest also will be fearful of sinning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029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8A69-5D11-EF45-B56F-E22CE7FAB422}"/>
              </a:ext>
            </a:extLst>
          </p:cNvPr>
          <p:cNvSpPr>
            <a:spLocks noGrp="1"/>
          </p:cNvSpPr>
          <p:nvPr>
            <p:ph type="title"/>
          </p:nvPr>
        </p:nvSpPr>
        <p:spPr>
          <a:xfrm>
            <a:off x="541538" y="365125"/>
            <a:ext cx="10812262" cy="5174541"/>
          </a:xfrm>
        </p:spPr>
        <p:txBody>
          <a:bodyPr>
            <a:noAutofit/>
          </a:bodyPr>
          <a:lstStyle/>
          <a:p>
            <a:r>
              <a:rPr lang="en-US" sz="4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Thessalonians 5</a:t>
            </a:r>
            <a:br>
              <a:rPr lang="en-US" sz="4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4800" i="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a:t>
            </a:r>
            <a:r>
              <a:rPr lang="en-US" sz="4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But we request of you, brethren, that you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appreciate</a:t>
            </a:r>
            <a:r>
              <a:rPr lang="en-US" sz="4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those</a:t>
            </a:r>
            <a:r>
              <a:rPr lang="en-US" sz="4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diligently labor among you, and have charge over you in the Lord and give you instruction, </a:t>
            </a:r>
            <a:r>
              <a:rPr lang="en-US" sz="4800" i="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13 </a:t>
            </a:r>
            <a:r>
              <a:rPr lang="en-US" sz="4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that you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esteem them very highly in love</a:t>
            </a:r>
            <a:r>
              <a:rPr lang="en-US" sz="4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because of their work. Live in peace with one another. </a:t>
            </a:r>
            <a:endParaRPr lang="en-US" sz="48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69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FEDD-D44A-8DCA-24A1-485C623169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BFADBF-8194-08AA-42F3-89060580FA34}"/>
              </a:ext>
            </a:extLst>
          </p:cNvPr>
          <p:cNvSpPr>
            <a:spLocks noGrp="1"/>
          </p:cNvSpPr>
          <p:nvPr>
            <p:ph idx="1"/>
          </p:nvPr>
        </p:nvSpPr>
        <p:spPr/>
        <p:txBody>
          <a:bodyPr/>
          <a:lstStyle/>
          <a:p>
            <a:endParaRPr lang="en-US"/>
          </a:p>
        </p:txBody>
      </p:sp>
      <p:pic>
        <p:nvPicPr>
          <p:cNvPr id="9218" name="Picture 2" descr="12 Best The Lord Prayer Printable - printablee.com">
            <a:extLst>
              <a:ext uri="{FF2B5EF4-FFF2-40B4-BE49-F238E27FC236}">
                <a16:creationId xmlns:a16="http://schemas.microsoft.com/office/drawing/2014/main" id="{9EF07ADF-0806-9861-7F08-EF80CB477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1DB5-C20E-50A1-D8E7-9D77A4AB7A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8E72C6-6586-533C-072A-1D462670F438}"/>
              </a:ext>
            </a:extLst>
          </p:cNvPr>
          <p:cNvSpPr>
            <a:spLocks noGrp="1"/>
          </p:cNvSpPr>
          <p:nvPr>
            <p:ph idx="1"/>
          </p:nvPr>
        </p:nvSpPr>
        <p:spPr/>
        <p:txBody>
          <a:bodyPr/>
          <a:lstStyle/>
          <a:p>
            <a:endParaRPr lang="en-US"/>
          </a:p>
        </p:txBody>
      </p:sp>
      <p:pic>
        <p:nvPicPr>
          <p:cNvPr id="2050" name="Picture 2" descr="What I Wish I'd Known Before Taking 3 Student Leadership Positions - All  Together">
            <a:extLst>
              <a:ext uri="{FF2B5EF4-FFF2-40B4-BE49-F238E27FC236}">
                <a16:creationId xmlns:a16="http://schemas.microsoft.com/office/drawing/2014/main" id="{CBE6F4BF-EDC1-DC5E-E48A-36CE1F608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36" y="100150"/>
            <a:ext cx="11852429" cy="660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800" b="1" u="sng" dirty="0">
                <a:latin typeface="Calibri" panose="020F0502020204030204" pitchFamily="34" charset="0"/>
                <a:cs typeface="Calibri" panose="020F0502020204030204" pitchFamily="34" charset="0"/>
              </a:rPr>
              <a:t>1 Thessalonians 5</a:t>
            </a:r>
          </a:p>
          <a:p>
            <a:pPr marL="0" indent="0">
              <a:buNone/>
            </a:pPr>
            <a:r>
              <a:rPr lang="en-US" sz="4800" baseline="30000" dirty="0">
                <a:latin typeface="Calibri" panose="020F0502020204030204" pitchFamily="34" charset="0"/>
                <a:cs typeface="Calibri" panose="020F0502020204030204" pitchFamily="34" charset="0"/>
              </a:rPr>
              <a:t>12 </a:t>
            </a:r>
            <a:r>
              <a:rPr lang="en-US" sz="4800" dirty="0">
                <a:latin typeface="Calibri" panose="020F0502020204030204" pitchFamily="34" charset="0"/>
                <a:cs typeface="Calibri" panose="020F0502020204030204" pitchFamily="34" charset="0"/>
              </a:rPr>
              <a:t>But we request of you, brethren, that you appreciate those who diligently labor among you, and have charge over you in the Lord and give you instruction, </a:t>
            </a:r>
            <a:r>
              <a:rPr lang="en-US" sz="4800" baseline="30000" dirty="0">
                <a:latin typeface="Calibri" panose="020F0502020204030204" pitchFamily="34" charset="0"/>
                <a:cs typeface="Calibri" panose="020F0502020204030204" pitchFamily="34" charset="0"/>
              </a:rPr>
              <a:t>13 </a:t>
            </a:r>
            <a:r>
              <a:rPr lang="en-US" sz="4800" dirty="0">
                <a:latin typeface="Calibri" panose="020F0502020204030204" pitchFamily="34" charset="0"/>
                <a:cs typeface="Calibri" panose="020F0502020204030204" pitchFamily="34" charset="0"/>
              </a:rPr>
              <a:t>and that you esteem them very highly in love because of their work. Live in peace with one another. </a:t>
            </a:r>
            <a:endParaRPr lang="en-US" sz="48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0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1DB5-C20E-50A1-D8E7-9D77A4AB7A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8E72C6-6586-533C-072A-1D462670F438}"/>
              </a:ext>
            </a:extLst>
          </p:cNvPr>
          <p:cNvSpPr>
            <a:spLocks noGrp="1"/>
          </p:cNvSpPr>
          <p:nvPr>
            <p:ph idx="1"/>
          </p:nvPr>
        </p:nvSpPr>
        <p:spPr/>
        <p:txBody>
          <a:bodyPr/>
          <a:lstStyle/>
          <a:p>
            <a:endParaRPr lang="en-US"/>
          </a:p>
        </p:txBody>
      </p:sp>
      <p:pic>
        <p:nvPicPr>
          <p:cNvPr id="3074" name="Picture 2" descr="The 5 Types of Leaders | ATD">
            <a:extLst>
              <a:ext uri="{FF2B5EF4-FFF2-40B4-BE49-F238E27FC236}">
                <a16:creationId xmlns:a16="http://schemas.microsoft.com/office/drawing/2014/main" id="{870AD5C0-84F3-63C2-CB93-7D1A9C4B9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540" y="249530"/>
            <a:ext cx="8478585" cy="635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252273" y="18255"/>
            <a:ext cx="11874624" cy="2112386"/>
          </a:xfrm>
        </p:spPr>
        <p:txBody>
          <a:bodyPr>
            <a:noAutofit/>
          </a:bodyPr>
          <a:lstStyle/>
          <a:p>
            <a:r>
              <a:rPr lang="en-US" sz="6600" b="1" dirty="0">
                <a:effectLst/>
                <a:latin typeface="Calibri" panose="020F0502020204030204" pitchFamily="34" charset="0"/>
                <a:ea typeface="Calibri" panose="020F0502020204030204" pitchFamily="34" charset="0"/>
                <a:cs typeface="Calibri" panose="020F0502020204030204" pitchFamily="34" charset="0"/>
              </a:rPr>
              <a:t>#1.)  Good spiritual leaders </a:t>
            </a:r>
            <a:r>
              <a:rPr lang="en-US" sz="6600" b="1" u="sng" dirty="0">
                <a:effectLst/>
                <a:latin typeface="Calibri" panose="020F0502020204030204" pitchFamily="34" charset="0"/>
                <a:ea typeface="Calibri" panose="020F0502020204030204" pitchFamily="34" charset="0"/>
                <a:cs typeface="Calibri" panose="020F0502020204030204" pitchFamily="34" charset="0"/>
              </a:rPr>
              <a:t>LABOR DILIGENTLY</a:t>
            </a:r>
            <a:r>
              <a:rPr lang="en-US" sz="6600" b="1" dirty="0">
                <a:effectLst/>
                <a:latin typeface="Calibri" panose="020F0502020204030204" pitchFamily="34" charset="0"/>
                <a:ea typeface="Calibri" panose="020F0502020204030204" pitchFamily="34" charset="0"/>
                <a:cs typeface="Calibri" panose="020F0502020204030204" pitchFamily="34" charset="0"/>
              </a:rPr>
              <a:t> AMONG US.</a:t>
            </a:r>
            <a:endParaRPr lang="en-US" sz="6600" b="1" dirty="0">
              <a:latin typeface="Calibri" panose="020F0502020204030204" pitchFamily="34" charset="0"/>
              <a:cs typeface="Calibri" panose="020F0502020204030204" pitchFamily="34" charset="0"/>
            </a:endParaRPr>
          </a:p>
        </p:txBody>
      </p:sp>
      <p:pic>
        <p:nvPicPr>
          <p:cNvPr id="4098" name="Picture 2" descr="Emanuel Leutze | Washington Crossing the Delaware | American | The  Metropolitan Museum of Art">
            <a:extLst>
              <a:ext uri="{FF2B5EF4-FFF2-40B4-BE49-F238E27FC236}">
                <a16:creationId xmlns:a16="http://schemas.microsoft.com/office/drawing/2014/main" id="{525FB47B-324A-C3BC-DF5E-C4BB7B8E6B5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04" b="3126"/>
          <a:stretch/>
        </p:blipFill>
        <p:spPr bwMode="auto">
          <a:xfrm>
            <a:off x="2372264" y="2290439"/>
            <a:ext cx="7315200" cy="405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72F-A15E-13E6-05A9-A262F6C9C97F}"/>
              </a:ext>
            </a:extLst>
          </p:cNvPr>
          <p:cNvSpPr>
            <a:spLocks noGrp="1"/>
          </p:cNvSpPr>
          <p:nvPr>
            <p:ph type="title"/>
          </p:nvPr>
        </p:nvSpPr>
        <p:spPr>
          <a:xfrm>
            <a:off x="426127" y="365125"/>
            <a:ext cx="11532093" cy="5094642"/>
          </a:xfrm>
        </p:spPr>
        <p:txBody>
          <a:bodyPr>
            <a:normAutofit/>
          </a:bodyPr>
          <a:lstStyle/>
          <a:p>
            <a:r>
              <a:rPr lang="en-US" b="1" u="sng" dirty="0">
                <a:latin typeface="Calibri" panose="020F0502020204030204" pitchFamily="34" charset="0"/>
                <a:cs typeface="Calibri" panose="020F0502020204030204" pitchFamily="34" charset="0"/>
              </a:rPr>
              <a:t>Acts 20:35</a:t>
            </a:r>
            <a:br>
              <a:rPr lang="en-US" b="1" dirty="0">
                <a:latin typeface="Calibri" panose="020F0502020204030204" pitchFamily="34" charset="0"/>
                <a:cs typeface="Calibri" panose="020F0502020204030204" pitchFamily="34" charset="0"/>
              </a:rPr>
            </a:br>
            <a:r>
              <a:rPr lang="en-US" i="1" dirty="0">
                <a:effectLst/>
                <a:latin typeface="Calibri" panose="020F0502020204030204" pitchFamily="34" charset="0"/>
                <a:ea typeface="Calibri" panose="020F0502020204030204" pitchFamily="34" charset="0"/>
                <a:cs typeface="Calibri" panose="020F0502020204030204" pitchFamily="34" charset="0"/>
              </a:rPr>
              <a:t>“In all things I have shown you that by </a:t>
            </a:r>
            <a:r>
              <a:rPr lang="en-US" i="1" u="sng" dirty="0">
                <a:effectLst/>
                <a:latin typeface="Calibri" panose="020F0502020204030204" pitchFamily="34" charset="0"/>
                <a:ea typeface="Calibri" panose="020F0502020204030204" pitchFamily="34" charset="0"/>
                <a:cs typeface="Calibri" panose="020F0502020204030204" pitchFamily="34" charset="0"/>
              </a:rPr>
              <a:t>working hard</a:t>
            </a:r>
            <a:r>
              <a:rPr lang="en-US" i="1" dirty="0">
                <a:effectLst/>
                <a:latin typeface="Calibri" panose="020F0502020204030204" pitchFamily="34" charset="0"/>
                <a:ea typeface="Calibri" panose="020F0502020204030204" pitchFamily="34" charset="0"/>
                <a:cs typeface="Calibri" panose="020F0502020204030204" pitchFamily="34" charset="0"/>
              </a:rPr>
              <a:t> in this way we must help the weak and remember the words of the Lord Jesus, how he himself said, ‘It is more blessed to give than to receive.’”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41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252273" y="18254"/>
            <a:ext cx="11874624" cy="2401659"/>
          </a:xfrm>
        </p:spPr>
        <p:txBody>
          <a:bodyPr>
            <a:noAutofit/>
          </a:bodyPr>
          <a:lstStyle/>
          <a:p>
            <a:r>
              <a:rPr lang="en-US" b="1" dirty="0">
                <a:latin typeface="Calibri" panose="020F0502020204030204" pitchFamily="34" charset="0"/>
                <a:cs typeface="Calibri" panose="020F0502020204030204" pitchFamily="34" charset="0"/>
              </a:rPr>
              <a:t>#2.)  Good spiritual leaders </a:t>
            </a:r>
            <a:r>
              <a:rPr lang="en-US" b="1" u="sng" dirty="0">
                <a:latin typeface="Calibri" panose="020F0502020204030204" pitchFamily="34" charset="0"/>
                <a:cs typeface="Calibri" panose="020F0502020204030204" pitchFamily="34" charset="0"/>
              </a:rPr>
              <a:t>LEAD US COMPETENTLY</a:t>
            </a:r>
            <a:r>
              <a:rPr lang="en-US" b="1" dirty="0">
                <a:latin typeface="Calibri" panose="020F0502020204030204" pitchFamily="34" charset="0"/>
                <a:cs typeface="Calibri" panose="020F0502020204030204" pitchFamily="34" charset="0"/>
              </a:rPr>
              <a:t>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"…have charge over you in the Lord…." </a:t>
            </a:r>
            <a:endParaRPr lang="en-US" sz="6600" dirty="0">
              <a:latin typeface="Calibri" panose="020F0502020204030204" pitchFamily="34" charset="0"/>
              <a:cs typeface="Calibri" panose="020F0502020204030204" pitchFamily="34" charset="0"/>
            </a:endParaRPr>
          </a:p>
        </p:txBody>
      </p:sp>
      <p:pic>
        <p:nvPicPr>
          <p:cNvPr id="4100" name="Picture 4" descr="How to Spot an Incompetent Leader">
            <a:extLst>
              <a:ext uri="{FF2B5EF4-FFF2-40B4-BE49-F238E27FC236}">
                <a16:creationId xmlns:a16="http://schemas.microsoft.com/office/drawing/2014/main" id="{0FCB5B72-380F-0DD6-E685-C8BE8A59E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846" y="2419914"/>
            <a:ext cx="7857478" cy="441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72F-A15E-13E6-05A9-A262F6C9C97F}"/>
              </a:ext>
            </a:extLst>
          </p:cNvPr>
          <p:cNvSpPr>
            <a:spLocks noGrp="1"/>
          </p:cNvSpPr>
          <p:nvPr>
            <p:ph type="title"/>
          </p:nvPr>
        </p:nvSpPr>
        <p:spPr>
          <a:xfrm>
            <a:off x="390618" y="89918"/>
            <a:ext cx="11221376" cy="1188467"/>
          </a:xfrm>
        </p:spPr>
        <p:txBody>
          <a:bodyPr>
            <a:noAutofit/>
          </a:bodyPr>
          <a:lstStyle/>
          <a:p>
            <a:pPr marL="0" marR="0" algn="ctr">
              <a:spcBef>
                <a:spcPts val="0"/>
              </a:spcBef>
              <a:spcAft>
                <a:spcPts val="0"/>
              </a:spcAft>
            </a:pPr>
            <a:r>
              <a:rPr lang="en-US" sz="6000" b="1" dirty="0">
                <a:solidFill>
                  <a:schemeClr val="tx1"/>
                </a:solidFill>
                <a:latin typeface="Calibri" panose="020F0502020204030204" pitchFamily="34" charset="0"/>
                <a:cs typeface="Calibri" panose="020F0502020204030204" pitchFamily="34" charset="0"/>
              </a:rPr>
              <a:t>1 Timothy 3:4, 5, 12</a:t>
            </a:r>
          </a:p>
        </p:txBody>
      </p:sp>
      <p:pic>
        <p:nvPicPr>
          <p:cNvPr id="5122" name="Picture 2" descr="Calling Fathers – Christian Revival Center – Love God and Love Your People">
            <a:extLst>
              <a:ext uri="{FF2B5EF4-FFF2-40B4-BE49-F238E27FC236}">
                <a16:creationId xmlns:a16="http://schemas.microsoft.com/office/drawing/2014/main" id="{59B1C73E-49EE-4680-0C06-AA8CB9FC6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 y="1343040"/>
            <a:ext cx="12191999" cy="551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0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63D1E-166C-B733-3A2B-43342DBE3FF0}"/>
              </a:ext>
            </a:extLst>
          </p:cNvPr>
          <p:cNvSpPr>
            <a:spLocks noGrp="1"/>
          </p:cNvSpPr>
          <p:nvPr>
            <p:ph type="title"/>
          </p:nvPr>
        </p:nvSpPr>
        <p:spPr/>
        <p:txBody>
          <a:bodyPr/>
          <a:lstStyle/>
          <a:p>
            <a:endParaRPr lang="en-US"/>
          </a:p>
        </p:txBody>
      </p:sp>
      <p:pic>
        <p:nvPicPr>
          <p:cNvPr id="6146" name="Picture 2" descr="Conspiracy with church leadership? Lets NOT! | Acts29.org">
            <a:extLst>
              <a:ext uri="{FF2B5EF4-FFF2-40B4-BE49-F238E27FC236}">
                <a16:creationId xmlns:a16="http://schemas.microsoft.com/office/drawing/2014/main" id="{6B6FBC13-B04F-E584-98E6-2F52AB17C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604" y="189760"/>
            <a:ext cx="8740067" cy="65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2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3982</TotalTime>
  <Words>274</Words>
  <Application>Microsoft Office PowerPoint</Application>
  <PresentationFormat>Widescreen</PresentationFormat>
  <Paragraphs>11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Depth</vt:lpstr>
      <vt:lpstr>IT’S GOOD FOR US!</vt:lpstr>
      <vt:lpstr>PowerPoint Presentation</vt:lpstr>
      <vt:lpstr>PowerPoint Presentation</vt:lpstr>
      <vt:lpstr>PowerPoint Presentation</vt:lpstr>
      <vt:lpstr>#1.)  Good spiritual leaders LABOR DILIGENTLY AMONG US.</vt:lpstr>
      <vt:lpstr>Acts 20:35 “In all things I have shown you that by working hard in this way we must help the weak and remember the words of the Lord Jesus, how he himself said, ‘It is more blessed to give than to receive.’”</vt:lpstr>
      <vt:lpstr>#2.)  Good spiritual leaders LEAD US COMPETENTLY   "…have charge over you in the Lord…." </vt:lpstr>
      <vt:lpstr>1 Timothy 3:4, 5, 12</vt:lpstr>
      <vt:lpstr>PowerPoint Presentation</vt:lpstr>
      <vt:lpstr>#3.) Good spiritual leaders TEACH US BIBLICALLY  Vs. 12--"…and give you instruction.”</vt:lpstr>
      <vt:lpstr>1 Timothy 5:19-20 “Do not receive an accusation against an elder except on the basis of two or three witnesses. 20 Those who continue in sin, rebuke in the presence of all, so that the rest also will be fearful of sinning</vt:lpstr>
      <vt:lpstr>1 Thessalonians 5 12 But we request of you, brethren, that you appreciate those who diligently labor among you, and have charge over you in the Lord and give you instruction, 13 and that you esteem them very highly in love because of their work. Live in peace with one another.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32</cp:revision>
  <dcterms:created xsi:type="dcterms:W3CDTF">2022-04-03T03:39:58Z</dcterms:created>
  <dcterms:modified xsi:type="dcterms:W3CDTF">2022-06-12T04:14:35Z</dcterms:modified>
</cp:coreProperties>
</file>