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9" r:id="rId2"/>
    <p:sldId id="256" r:id="rId3"/>
    <p:sldId id="285" r:id="rId4"/>
    <p:sldId id="286" r:id="rId5"/>
    <p:sldId id="290" r:id="rId6"/>
    <p:sldId id="291" r:id="rId7"/>
    <p:sldId id="288" r:id="rId8"/>
    <p:sldId id="292" r:id="rId9"/>
    <p:sldId id="284" r:id="rId10"/>
    <p:sldId id="287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93" r:id="rId32"/>
    <p:sldId id="277" r:id="rId33"/>
    <p:sldId id="278" r:id="rId34"/>
    <p:sldId id="279" r:id="rId35"/>
    <p:sldId id="280" r:id="rId36"/>
    <p:sldId id="281" r:id="rId37"/>
    <p:sldId id="282" r:id="rId38"/>
    <p:sldId id="283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>
        <p:scale>
          <a:sx n="33" d="100"/>
          <a:sy n="33" d="100"/>
        </p:scale>
        <p:origin x="2256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B77D4-EA7E-4BE3-B6F6-5E39A6C32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4C5AD0A-21C8-403A-9456-068577620D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531086" cy="9398314"/>
          </a:xfrm>
        </p:spPr>
      </p:pic>
    </p:spTree>
    <p:extLst>
      <p:ext uri="{BB962C8B-B14F-4D97-AF65-F5344CB8AC3E}">
        <p14:creationId xmlns:p14="http://schemas.microsoft.com/office/powerpoint/2010/main" val="197607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53DAC-9575-4E8F-8986-31557BF74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315F8-9964-4A18-B8B9-D6061870A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32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BF4C-EF63-4772-B461-420751D28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339" y="371060"/>
            <a:ext cx="10616786" cy="94247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>
                <a:latin typeface="+mn-lt"/>
              </a:rPr>
              <a:t>Strength training???</a:t>
            </a:r>
          </a:p>
        </p:txBody>
      </p:sp>
      <p:pic>
        <p:nvPicPr>
          <p:cNvPr id="1026" name="Picture 2" descr="Image result for funny Strength training">
            <a:extLst>
              <a:ext uri="{FF2B5EF4-FFF2-40B4-BE49-F238E27FC236}">
                <a16:creationId xmlns:a16="http://schemas.microsoft.com/office/drawing/2014/main" id="{9AE5C3DD-7F29-4008-B0F4-9C4372163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2" b="18023"/>
          <a:stretch/>
        </p:blipFill>
        <p:spPr bwMode="auto">
          <a:xfrm rot="21020492">
            <a:off x="161511" y="1639956"/>
            <a:ext cx="4478891" cy="357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resistance band fails">
            <a:extLst>
              <a:ext uri="{FF2B5EF4-FFF2-40B4-BE49-F238E27FC236}">
                <a16:creationId xmlns:a16="http://schemas.microsoft.com/office/drawing/2014/main" id="{DDCC73A0-800C-49D4-9A61-99348F1AD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b="12802"/>
          <a:stretch/>
        </p:blipFill>
        <p:spPr bwMode="auto">
          <a:xfrm>
            <a:off x="1808922" y="4287078"/>
            <a:ext cx="4572000" cy="257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>
            <a:extLst>
              <a:ext uri="{FF2B5EF4-FFF2-40B4-BE49-F238E27FC236}">
                <a16:creationId xmlns:a16="http://schemas.microsoft.com/office/drawing/2014/main" id="{EDBAC81D-14D3-4F99-A483-CA274BDCA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299" y="1888849"/>
            <a:ext cx="4585969" cy="257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baby climbing stairs">
            <a:extLst>
              <a:ext uri="{FF2B5EF4-FFF2-40B4-BE49-F238E27FC236}">
                <a16:creationId xmlns:a16="http://schemas.microsoft.com/office/drawing/2014/main" id="{953B128E-FA37-4E5F-9817-60CDF34AE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3583">
            <a:off x="8129380" y="4065943"/>
            <a:ext cx="4507395" cy="300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cliff climbing">
            <a:extLst>
              <a:ext uri="{FF2B5EF4-FFF2-40B4-BE49-F238E27FC236}">
                <a16:creationId xmlns:a16="http://schemas.microsoft.com/office/drawing/2014/main" id="{9CBFAAF8-BECA-4B92-8692-D4FF7DE0E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353601" y="0"/>
            <a:ext cx="2838399" cy="354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cycling fail">
            <a:extLst>
              <a:ext uri="{FF2B5EF4-FFF2-40B4-BE49-F238E27FC236}">
                <a16:creationId xmlns:a16="http://schemas.microsoft.com/office/drawing/2014/main" id="{42ACBBFD-2E47-4C28-87A1-0C3AAC37F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r="13899"/>
          <a:stretch/>
        </p:blipFill>
        <p:spPr bwMode="auto">
          <a:xfrm>
            <a:off x="6343103" y="3137951"/>
            <a:ext cx="2968936" cy="379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animals dancing">
            <a:extLst>
              <a:ext uri="{FF2B5EF4-FFF2-40B4-BE49-F238E27FC236}">
                <a16:creationId xmlns:a16="http://schemas.microsoft.com/office/drawing/2014/main" id="{DB21B250-509F-4C57-8094-1532BDD259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637"/>
          <a:stretch/>
        </p:blipFill>
        <p:spPr bwMode="auto">
          <a:xfrm rot="1122932">
            <a:off x="-182793" y="3513897"/>
            <a:ext cx="2684339" cy="344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funny sit up">
            <a:extLst>
              <a:ext uri="{FF2B5EF4-FFF2-40B4-BE49-F238E27FC236}">
                <a16:creationId xmlns:a16="http://schemas.microsoft.com/office/drawing/2014/main" id="{C23DF73F-1F2A-4578-9EFD-4A6B8BF37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595" y="0"/>
            <a:ext cx="3761057" cy="268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15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958DC485-544C-455E-903A-151283E39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2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Abraham and stars">
            <a:extLst>
              <a:ext uri="{FF2B5EF4-FFF2-40B4-BE49-F238E27FC236}">
                <a16:creationId xmlns:a16="http://schemas.microsoft.com/office/drawing/2014/main" id="{21673DE4-9881-4F49-A179-AC323BBAE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84765" cy="806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6BD849-97D6-453F-9C97-4EF3137D5CE7}"/>
              </a:ext>
            </a:extLst>
          </p:cNvPr>
          <p:cNvSpPr txBox="1"/>
          <p:nvPr/>
        </p:nvSpPr>
        <p:spPr>
          <a:xfrm>
            <a:off x="781878" y="861391"/>
            <a:ext cx="75669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/>
              <a:t>Romans 4</a:t>
            </a:r>
          </a:p>
          <a:p>
            <a:r>
              <a:rPr lang="en-US" sz="6000" i="1" dirty="0"/>
              <a:t>“Abraham believed God and it was credited to him as righteousness.”</a:t>
            </a:r>
          </a:p>
        </p:txBody>
      </p:sp>
    </p:spTree>
    <p:extLst>
      <p:ext uri="{BB962C8B-B14F-4D97-AF65-F5344CB8AC3E}">
        <p14:creationId xmlns:p14="http://schemas.microsoft.com/office/powerpoint/2010/main" val="255132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Abraham and stars">
            <a:extLst>
              <a:ext uri="{FF2B5EF4-FFF2-40B4-BE49-F238E27FC236}">
                <a16:creationId xmlns:a16="http://schemas.microsoft.com/office/drawing/2014/main" id="{21673DE4-9881-4F49-A179-AC323BBAE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84765" cy="806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6BD849-97D6-453F-9C97-4EF3137D5CE7}"/>
              </a:ext>
            </a:extLst>
          </p:cNvPr>
          <p:cNvSpPr txBox="1"/>
          <p:nvPr/>
        </p:nvSpPr>
        <p:spPr>
          <a:xfrm>
            <a:off x="503583" y="335845"/>
            <a:ext cx="1080052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/>
              <a:t>Romans 4</a:t>
            </a:r>
            <a:r>
              <a:rPr lang="en-US" sz="4400" b="1" i="1" dirty="0"/>
              <a:t> </a:t>
            </a:r>
          </a:p>
          <a:p>
            <a:r>
              <a:rPr lang="en-US" sz="4400" i="1" baseline="30000" dirty="0"/>
              <a:t>13 </a:t>
            </a:r>
            <a:r>
              <a:rPr lang="en-US" sz="4400" i="1" dirty="0"/>
              <a:t>For the promise to Abraham and his offspring that he would be heir of the world did not come through the law but through the righteousness of faith. </a:t>
            </a:r>
            <a:r>
              <a:rPr lang="en-US" sz="4400" i="1" baseline="30000" dirty="0"/>
              <a:t>14 </a:t>
            </a:r>
            <a:r>
              <a:rPr lang="en-US" sz="4400" i="1" dirty="0"/>
              <a:t>For if it is the adherents of the </a:t>
            </a:r>
            <a:r>
              <a:rPr lang="en-US" sz="4400" i="1" u="sng" dirty="0"/>
              <a:t>law</a:t>
            </a:r>
            <a:r>
              <a:rPr lang="en-US" sz="4400" i="1" dirty="0"/>
              <a:t> who are to be the heirs, faith is null and the promise is void. </a:t>
            </a:r>
            <a:r>
              <a:rPr lang="en-US" sz="4400" i="1" baseline="30000" dirty="0"/>
              <a:t>15 </a:t>
            </a:r>
            <a:r>
              <a:rPr lang="en-US" sz="4400" i="1" dirty="0"/>
              <a:t>For the </a:t>
            </a:r>
            <a:r>
              <a:rPr lang="en-US" sz="4400" i="1" u="sng" dirty="0"/>
              <a:t>law</a:t>
            </a:r>
            <a:r>
              <a:rPr lang="en-US" sz="4400" i="1" dirty="0"/>
              <a:t> brings wrath, but where there is no </a:t>
            </a:r>
            <a:r>
              <a:rPr lang="en-US" sz="4400" i="1" u="sng" dirty="0"/>
              <a:t>law</a:t>
            </a:r>
            <a:r>
              <a:rPr lang="en-US" sz="4400" i="1" dirty="0"/>
              <a:t> there is no transgression.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8087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Abraham and stars">
            <a:extLst>
              <a:ext uri="{FF2B5EF4-FFF2-40B4-BE49-F238E27FC236}">
                <a16:creationId xmlns:a16="http://schemas.microsoft.com/office/drawing/2014/main" id="{21673DE4-9881-4F49-A179-AC323BBAE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84765" cy="806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6BD849-97D6-453F-9C97-4EF3137D5CE7}"/>
              </a:ext>
            </a:extLst>
          </p:cNvPr>
          <p:cNvSpPr txBox="1"/>
          <p:nvPr/>
        </p:nvSpPr>
        <p:spPr>
          <a:xfrm>
            <a:off x="503583" y="335845"/>
            <a:ext cx="1080052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/>
              <a:t>Romans 4</a:t>
            </a:r>
            <a:r>
              <a:rPr lang="en-US" sz="4400" b="1" i="1" dirty="0"/>
              <a:t> </a:t>
            </a:r>
          </a:p>
          <a:p>
            <a:r>
              <a:rPr lang="en-US" sz="4400" i="1" baseline="30000" dirty="0"/>
              <a:t>13 </a:t>
            </a:r>
            <a:r>
              <a:rPr lang="en-US" sz="4400" i="1" u="sng" dirty="0"/>
              <a:t>For the promise to Abraham and his offspring that he would be heir of the world </a:t>
            </a:r>
            <a:r>
              <a:rPr lang="en-US" sz="4400" i="1" dirty="0"/>
              <a:t>did not come through the law but through the righteousness of faith. </a:t>
            </a:r>
            <a:r>
              <a:rPr lang="en-US" sz="4400" i="1" baseline="30000" dirty="0"/>
              <a:t>14 </a:t>
            </a:r>
            <a:r>
              <a:rPr lang="en-US" sz="4400" i="1" dirty="0"/>
              <a:t>For if it is the adherents of the law who are to be the heirs, faith is null and the promise is void. </a:t>
            </a:r>
            <a:r>
              <a:rPr lang="en-US" sz="4400" i="1" baseline="30000" dirty="0"/>
              <a:t>15 </a:t>
            </a:r>
            <a:r>
              <a:rPr lang="en-US" sz="4400" i="1" dirty="0"/>
              <a:t>For the law brings wrath, but where there is no law there is no transgression.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6610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Abraham and stars">
            <a:extLst>
              <a:ext uri="{FF2B5EF4-FFF2-40B4-BE49-F238E27FC236}">
                <a16:creationId xmlns:a16="http://schemas.microsoft.com/office/drawing/2014/main" id="{21673DE4-9881-4F49-A179-AC323BBAE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84765" cy="806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6BD849-97D6-453F-9C97-4EF3137D5CE7}"/>
              </a:ext>
            </a:extLst>
          </p:cNvPr>
          <p:cNvSpPr txBox="1"/>
          <p:nvPr/>
        </p:nvSpPr>
        <p:spPr>
          <a:xfrm>
            <a:off x="212035" y="167922"/>
            <a:ext cx="1109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The Collective Promise of God to Abraham…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829500-40D1-456F-811C-DFF2D8F184B1}"/>
              </a:ext>
            </a:extLst>
          </p:cNvPr>
          <p:cNvSpPr txBox="1"/>
          <p:nvPr/>
        </p:nvSpPr>
        <p:spPr>
          <a:xfrm>
            <a:off x="344559" y="1197620"/>
            <a:ext cx="1123784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400" dirty="0"/>
              <a:t>The promise of MANY DESCENDANTS</a:t>
            </a:r>
          </a:p>
          <a:p>
            <a:pPr lvl="1"/>
            <a:r>
              <a:rPr lang="en-US" sz="4400" dirty="0"/>
              <a:t>Genesis 12:2—</a:t>
            </a:r>
            <a:r>
              <a:rPr lang="en-US" sz="4800" i="1" dirty="0"/>
              <a:t>The </a:t>
            </a:r>
            <a:r>
              <a:rPr lang="en-US" sz="4800" i="1" cap="small" dirty="0"/>
              <a:t>Lord</a:t>
            </a:r>
            <a:r>
              <a:rPr lang="en-US" sz="4800" i="1" dirty="0"/>
              <a:t> had said to Abram, “Go from your country, your people and your father’s household to the land I will show you.</a:t>
            </a:r>
            <a:r>
              <a:rPr lang="en-US" sz="4800" dirty="0"/>
              <a:t>  </a:t>
            </a:r>
            <a:r>
              <a:rPr lang="en-US" sz="4800" b="1" i="1" baseline="30000" dirty="0"/>
              <a:t>2 </a:t>
            </a:r>
            <a:r>
              <a:rPr lang="en-US" sz="4800" i="1" dirty="0"/>
              <a:t>I will make you into </a:t>
            </a:r>
            <a:r>
              <a:rPr lang="en-US" sz="4800" i="1" u="sng" dirty="0"/>
              <a:t>a great nation</a:t>
            </a:r>
            <a:r>
              <a:rPr lang="en-US" sz="4800" i="1" dirty="0"/>
              <a:t>, and I will bless you….”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60396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Abraham and stars">
            <a:extLst>
              <a:ext uri="{FF2B5EF4-FFF2-40B4-BE49-F238E27FC236}">
                <a16:creationId xmlns:a16="http://schemas.microsoft.com/office/drawing/2014/main" id="{21673DE4-9881-4F49-A179-AC323BBAE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84765" cy="806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6BD849-97D6-453F-9C97-4EF3137D5CE7}"/>
              </a:ext>
            </a:extLst>
          </p:cNvPr>
          <p:cNvSpPr txBox="1"/>
          <p:nvPr/>
        </p:nvSpPr>
        <p:spPr>
          <a:xfrm>
            <a:off x="212035" y="167922"/>
            <a:ext cx="1109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The Collective Promise of God to Abraham…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829500-40D1-456F-811C-DFF2D8F184B1}"/>
              </a:ext>
            </a:extLst>
          </p:cNvPr>
          <p:cNvSpPr txBox="1"/>
          <p:nvPr/>
        </p:nvSpPr>
        <p:spPr>
          <a:xfrm>
            <a:off x="344559" y="1197620"/>
            <a:ext cx="1123784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rabicPeriod" startAt="2"/>
            </a:pPr>
            <a:r>
              <a:rPr lang="en-US" sz="4800" dirty="0"/>
              <a:t>The promise of POSSESSING the LAND</a:t>
            </a:r>
          </a:p>
          <a:p>
            <a:r>
              <a:rPr lang="en-US" sz="4400" b="1" dirty="0"/>
              <a:t>Genesis 13:15-17--</a:t>
            </a:r>
            <a:r>
              <a:rPr lang="en-US" sz="4400" i="1" u="sng" dirty="0"/>
              <a:t>All the land that you see</a:t>
            </a:r>
            <a:r>
              <a:rPr lang="en-US" sz="4400" i="1" dirty="0"/>
              <a:t> I will give to you and your offspring forever. </a:t>
            </a:r>
            <a:r>
              <a:rPr lang="en-US" sz="4400" b="1" i="1" baseline="30000" dirty="0"/>
              <a:t>16 </a:t>
            </a:r>
            <a:r>
              <a:rPr lang="en-US" sz="4400" i="1" dirty="0"/>
              <a:t>I will make your offspring like the dust of the earth, so that if anyone could count the dust, then your offspring could be counted. </a:t>
            </a:r>
            <a:r>
              <a:rPr lang="en-US" sz="4400" b="1" i="1" baseline="30000" dirty="0"/>
              <a:t>17 </a:t>
            </a:r>
            <a:r>
              <a:rPr lang="en-US" sz="4400" i="1" dirty="0"/>
              <a:t>Go, walk through </a:t>
            </a:r>
            <a:r>
              <a:rPr lang="en-US" sz="4400" i="1" u="sng" dirty="0"/>
              <a:t>the length and breadth of the land, for I am giving it to you.”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8792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Abraham and stars">
            <a:extLst>
              <a:ext uri="{FF2B5EF4-FFF2-40B4-BE49-F238E27FC236}">
                <a16:creationId xmlns:a16="http://schemas.microsoft.com/office/drawing/2014/main" id="{21673DE4-9881-4F49-A179-AC323BBAE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84765" cy="806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6BD849-97D6-453F-9C97-4EF3137D5CE7}"/>
              </a:ext>
            </a:extLst>
          </p:cNvPr>
          <p:cNvSpPr txBox="1"/>
          <p:nvPr/>
        </p:nvSpPr>
        <p:spPr>
          <a:xfrm>
            <a:off x="212035" y="167922"/>
            <a:ext cx="1109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The Collective Promise of God to Abraham…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829500-40D1-456F-811C-DFF2D8F184B1}"/>
              </a:ext>
            </a:extLst>
          </p:cNvPr>
          <p:cNvSpPr txBox="1"/>
          <p:nvPr/>
        </p:nvSpPr>
        <p:spPr>
          <a:xfrm>
            <a:off x="344559" y="1197620"/>
            <a:ext cx="1123784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3.  The promise of BLESSING ALL PEOPLE</a:t>
            </a:r>
          </a:p>
          <a:p>
            <a:r>
              <a:rPr lang="en-US" sz="4400" b="1" dirty="0"/>
              <a:t>Genesis 12:3—</a:t>
            </a:r>
          </a:p>
          <a:p>
            <a:pPr lvl="1"/>
            <a:r>
              <a:rPr lang="en-US" sz="4400" i="1" dirty="0"/>
              <a:t>I will make your name great,</a:t>
            </a:r>
            <a:br>
              <a:rPr lang="en-US" sz="4400" i="1" dirty="0"/>
            </a:br>
            <a:r>
              <a:rPr lang="en-US" sz="4400" i="1" dirty="0"/>
              <a:t>    and </a:t>
            </a:r>
            <a:r>
              <a:rPr lang="en-US" sz="4400" i="1" u="sng" dirty="0"/>
              <a:t>you will be a blessing</a:t>
            </a:r>
            <a:r>
              <a:rPr lang="en-US" sz="4400" i="1" dirty="0"/>
              <a:t>. </a:t>
            </a:r>
            <a:br>
              <a:rPr lang="en-US" sz="4400" i="1" dirty="0"/>
            </a:br>
            <a:r>
              <a:rPr lang="en-US" sz="4400" b="1" i="1" baseline="30000" dirty="0"/>
              <a:t>3 </a:t>
            </a:r>
            <a:r>
              <a:rPr lang="en-US" sz="4400" i="1" dirty="0"/>
              <a:t>I will bless those who bless you,</a:t>
            </a:r>
            <a:br>
              <a:rPr lang="en-US" sz="4400" i="1" dirty="0"/>
            </a:br>
            <a:r>
              <a:rPr lang="en-US" sz="4400" i="1" dirty="0"/>
              <a:t>    and whoever curses you I will curse;</a:t>
            </a:r>
            <a:br>
              <a:rPr lang="en-US" sz="4400" i="1" dirty="0"/>
            </a:br>
            <a:r>
              <a:rPr lang="en-US" sz="4400" i="1" dirty="0"/>
              <a:t>and </a:t>
            </a:r>
            <a:r>
              <a:rPr lang="en-US" sz="4400" i="1" u="sng" dirty="0"/>
              <a:t>all peoples on earth</a:t>
            </a:r>
            <a:br>
              <a:rPr lang="en-US" sz="4400" i="1" u="sng" dirty="0"/>
            </a:br>
            <a:r>
              <a:rPr lang="en-US" sz="4400" i="1" u="sng" dirty="0"/>
              <a:t>    will be blessed through you.</a:t>
            </a:r>
            <a:r>
              <a:rPr lang="en-US" sz="4400" i="1" dirty="0"/>
              <a:t>”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3046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Abraham and stars">
            <a:extLst>
              <a:ext uri="{FF2B5EF4-FFF2-40B4-BE49-F238E27FC236}">
                <a16:creationId xmlns:a16="http://schemas.microsoft.com/office/drawing/2014/main" id="{21673DE4-9881-4F49-A179-AC323BBAE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84765" cy="806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6BD849-97D6-453F-9C97-4EF3137D5CE7}"/>
              </a:ext>
            </a:extLst>
          </p:cNvPr>
          <p:cNvSpPr txBox="1"/>
          <p:nvPr/>
        </p:nvSpPr>
        <p:spPr>
          <a:xfrm>
            <a:off x="503583" y="335845"/>
            <a:ext cx="1080052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/>
              <a:t>Romans 4</a:t>
            </a:r>
            <a:r>
              <a:rPr lang="en-US" sz="4400" b="1" i="1" u="sng" dirty="0"/>
              <a:t> </a:t>
            </a:r>
          </a:p>
          <a:p>
            <a:r>
              <a:rPr lang="en-US" sz="4400" i="1" baseline="30000" dirty="0"/>
              <a:t>13 </a:t>
            </a:r>
            <a:r>
              <a:rPr lang="en-US" sz="4400" i="1" dirty="0"/>
              <a:t>For the promise to Abraham and his offspring that he would be heir of the world did not come through the law but through </a:t>
            </a:r>
            <a:r>
              <a:rPr lang="en-US" sz="4400" i="1" u="sng" dirty="0"/>
              <a:t>the righteousness of faith</a:t>
            </a:r>
            <a:r>
              <a:rPr lang="en-US" sz="4400" i="1" dirty="0"/>
              <a:t>. </a:t>
            </a:r>
            <a:r>
              <a:rPr lang="en-US" sz="4400" i="1" baseline="30000" dirty="0"/>
              <a:t>14 </a:t>
            </a:r>
            <a:r>
              <a:rPr lang="en-US" sz="4400" i="1" dirty="0"/>
              <a:t>For if it is the adherents of the law who are to be the heirs, faith is null and the promise is void. </a:t>
            </a:r>
            <a:r>
              <a:rPr lang="en-US" sz="4400" i="1" baseline="30000" dirty="0"/>
              <a:t>15 </a:t>
            </a:r>
            <a:r>
              <a:rPr lang="en-US" sz="4400" i="1" dirty="0"/>
              <a:t>For the law brings wrath, but where there is no law there is no transgression.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3686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8E6423-DE30-4422-A68C-0941FC23DF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 descr="Image result for Light of the World Prayer Center, Bellingham, WA">
            <a:extLst>
              <a:ext uri="{FF2B5EF4-FFF2-40B4-BE49-F238E27FC236}">
                <a16:creationId xmlns:a16="http://schemas.microsoft.com/office/drawing/2014/main" id="{A90CFA15-08ED-4ECF-80A3-3F7A33DED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0020"/>
            <a:ext cx="9015664" cy="507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Image may contain: 1 person, smiling, text">
            <a:extLst>
              <a:ext uri="{FF2B5EF4-FFF2-40B4-BE49-F238E27FC236}">
                <a16:creationId xmlns:a16="http://schemas.microsoft.com/office/drawing/2014/main" id="{5871F803-040F-4056-869A-474524E6C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01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Abraham and stars">
            <a:extLst>
              <a:ext uri="{FF2B5EF4-FFF2-40B4-BE49-F238E27FC236}">
                <a16:creationId xmlns:a16="http://schemas.microsoft.com/office/drawing/2014/main" id="{21673DE4-9881-4F49-A179-AC323BBAE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84765" cy="806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6BD849-97D6-453F-9C97-4EF3137D5CE7}"/>
              </a:ext>
            </a:extLst>
          </p:cNvPr>
          <p:cNvSpPr txBox="1"/>
          <p:nvPr/>
        </p:nvSpPr>
        <p:spPr>
          <a:xfrm>
            <a:off x="503583" y="335845"/>
            <a:ext cx="1080052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/>
              <a:t>Romans 4</a:t>
            </a:r>
            <a:r>
              <a:rPr lang="en-US" sz="4400" b="1" i="1" u="sng" dirty="0"/>
              <a:t> </a:t>
            </a:r>
          </a:p>
          <a:p>
            <a:r>
              <a:rPr lang="en-US" sz="4400" i="1" baseline="30000" dirty="0"/>
              <a:t>14 </a:t>
            </a:r>
            <a:r>
              <a:rPr lang="en-US" sz="4400" i="1" dirty="0"/>
              <a:t>For if it is the adherents of the </a:t>
            </a:r>
            <a:r>
              <a:rPr lang="en-US" sz="4400" i="1" u="sng" dirty="0"/>
              <a:t>law</a:t>
            </a:r>
            <a:r>
              <a:rPr lang="en-US" sz="4400" i="1" dirty="0"/>
              <a:t> who are to be the heirs, </a:t>
            </a:r>
            <a:r>
              <a:rPr lang="en-US" sz="4400" u="sng" dirty="0"/>
              <a:t>faith</a:t>
            </a:r>
            <a:r>
              <a:rPr lang="en-US" sz="4400" i="1" u="sng" dirty="0"/>
              <a:t> is null </a:t>
            </a:r>
            <a:r>
              <a:rPr lang="en-US" sz="4400" i="1" dirty="0"/>
              <a:t>and </a:t>
            </a:r>
            <a:r>
              <a:rPr lang="en-US" sz="4400" i="1" u="sng" dirty="0"/>
              <a:t>the promise is void</a:t>
            </a:r>
            <a:r>
              <a:rPr lang="en-US" sz="4400" i="1" dirty="0"/>
              <a:t>. </a:t>
            </a:r>
            <a:r>
              <a:rPr lang="en-US" sz="4400" i="1" baseline="30000" dirty="0"/>
              <a:t>15 </a:t>
            </a:r>
            <a:r>
              <a:rPr lang="en-US" sz="4400" i="1" dirty="0"/>
              <a:t>For the </a:t>
            </a:r>
            <a:r>
              <a:rPr lang="en-US" sz="4400" i="1" u="sng" dirty="0"/>
              <a:t>law</a:t>
            </a:r>
            <a:r>
              <a:rPr lang="en-US" sz="4400" i="1" dirty="0"/>
              <a:t> brings wrath, but where there is no law there is no transgression.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5015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Veteran's Memorial bridge, Coeur d'Alene, ID">
            <a:extLst>
              <a:ext uri="{FF2B5EF4-FFF2-40B4-BE49-F238E27FC236}">
                <a16:creationId xmlns:a16="http://schemas.microsoft.com/office/drawing/2014/main" id="{B02773DD-D728-4199-A5A7-1628919A3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627165" cy="485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judge and defendant">
            <a:extLst>
              <a:ext uri="{FF2B5EF4-FFF2-40B4-BE49-F238E27FC236}">
                <a16:creationId xmlns:a16="http://schemas.microsoft.com/office/drawing/2014/main" id="{7195E46F-B59A-43BF-96EE-0F619332B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513" y="2700090"/>
            <a:ext cx="7540487" cy="415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57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Abraham and stars">
            <a:extLst>
              <a:ext uri="{FF2B5EF4-FFF2-40B4-BE49-F238E27FC236}">
                <a16:creationId xmlns:a16="http://schemas.microsoft.com/office/drawing/2014/main" id="{21673DE4-9881-4F49-A179-AC323BBAE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84765" cy="806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6BD849-97D6-453F-9C97-4EF3137D5CE7}"/>
              </a:ext>
            </a:extLst>
          </p:cNvPr>
          <p:cNvSpPr txBox="1"/>
          <p:nvPr/>
        </p:nvSpPr>
        <p:spPr>
          <a:xfrm>
            <a:off x="503583" y="335845"/>
            <a:ext cx="1080052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/>
              <a:t>Romans 4</a:t>
            </a:r>
            <a:r>
              <a:rPr lang="en-US" sz="4400" b="1" i="1" u="sng" dirty="0"/>
              <a:t> </a:t>
            </a:r>
          </a:p>
          <a:p>
            <a:r>
              <a:rPr lang="en-US" sz="4800" b="1" i="1" baseline="30000" dirty="0"/>
              <a:t>16 </a:t>
            </a:r>
            <a:r>
              <a:rPr lang="en-US" sz="4800" i="1" dirty="0"/>
              <a:t>That is why it depends on faith, in order that the promise may rest on grace and be guaranteed to all his offspring—</a:t>
            </a:r>
            <a:endParaRPr lang="en-US" sz="4800" b="1" i="1" u="sng" dirty="0"/>
          </a:p>
        </p:txBody>
      </p:sp>
    </p:spTree>
    <p:extLst>
      <p:ext uri="{BB962C8B-B14F-4D97-AF65-F5344CB8AC3E}">
        <p14:creationId xmlns:p14="http://schemas.microsoft.com/office/powerpoint/2010/main" val="23119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Abraham and stars">
            <a:extLst>
              <a:ext uri="{FF2B5EF4-FFF2-40B4-BE49-F238E27FC236}">
                <a16:creationId xmlns:a16="http://schemas.microsoft.com/office/drawing/2014/main" id="{21673DE4-9881-4F49-A179-AC323BBAE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84765" cy="806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6BD849-97D6-453F-9C97-4EF3137D5CE7}"/>
              </a:ext>
            </a:extLst>
          </p:cNvPr>
          <p:cNvSpPr txBox="1"/>
          <p:nvPr/>
        </p:nvSpPr>
        <p:spPr>
          <a:xfrm>
            <a:off x="503583" y="335845"/>
            <a:ext cx="1080052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/>
              <a:t>Romans 4</a:t>
            </a:r>
            <a:r>
              <a:rPr lang="en-US" sz="4400" b="1" i="1" u="sng" dirty="0"/>
              <a:t> </a:t>
            </a:r>
          </a:p>
          <a:p>
            <a:r>
              <a:rPr lang="en-US" sz="4800" b="1" i="1" baseline="30000" dirty="0"/>
              <a:t>16 </a:t>
            </a:r>
            <a:r>
              <a:rPr lang="en-US" sz="4800" i="1" dirty="0"/>
              <a:t>That is why it depends on faith, </a:t>
            </a:r>
            <a:r>
              <a:rPr lang="en-US" sz="4800" i="1" u="sng" dirty="0"/>
              <a:t>in order that the promise may rest on grace </a:t>
            </a:r>
            <a:r>
              <a:rPr lang="en-US" sz="4800" i="1" dirty="0"/>
              <a:t>and be guaranteed to all his offspring—</a:t>
            </a:r>
            <a:endParaRPr lang="en-US" sz="4800" b="1" i="1" u="sng" dirty="0"/>
          </a:p>
        </p:txBody>
      </p:sp>
    </p:spTree>
    <p:extLst>
      <p:ext uri="{BB962C8B-B14F-4D97-AF65-F5344CB8AC3E}">
        <p14:creationId xmlns:p14="http://schemas.microsoft.com/office/powerpoint/2010/main" val="60917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Abraham and stars">
            <a:extLst>
              <a:ext uri="{FF2B5EF4-FFF2-40B4-BE49-F238E27FC236}">
                <a16:creationId xmlns:a16="http://schemas.microsoft.com/office/drawing/2014/main" id="{21673DE4-9881-4F49-A179-AC323BBAE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84765" cy="806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6BD849-97D6-453F-9C97-4EF3137D5CE7}"/>
              </a:ext>
            </a:extLst>
          </p:cNvPr>
          <p:cNvSpPr txBox="1"/>
          <p:nvPr/>
        </p:nvSpPr>
        <p:spPr>
          <a:xfrm>
            <a:off x="503583" y="335845"/>
            <a:ext cx="1080052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/>
              <a:t>Romans 4</a:t>
            </a:r>
            <a:r>
              <a:rPr lang="en-US" sz="4400" b="1" i="1" u="sng" dirty="0"/>
              <a:t> </a:t>
            </a:r>
          </a:p>
          <a:p>
            <a:r>
              <a:rPr lang="en-US" sz="4400" b="1" i="1" baseline="30000" dirty="0"/>
              <a:t>16 </a:t>
            </a:r>
            <a:r>
              <a:rPr lang="en-US" sz="4400" i="1" dirty="0"/>
              <a:t>That is why it depends on faith, in order that the promise may rest on grace and </a:t>
            </a:r>
            <a:r>
              <a:rPr lang="en-US" sz="4400" i="1" u="sng" dirty="0"/>
              <a:t>be guaranteed to all his offspring</a:t>
            </a:r>
            <a:r>
              <a:rPr lang="en-US" sz="4400" i="1" dirty="0"/>
              <a:t>—</a:t>
            </a:r>
            <a:r>
              <a:rPr lang="en-US" sz="4400" dirty="0"/>
              <a:t>not only to the adherent of the law but also to the one who shares the faith of Abraham, who is the father of us all, </a:t>
            </a:r>
            <a:r>
              <a:rPr lang="en-US" sz="4400" b="1" baseline="30000" dirty="0"/>
              <a:t>17 </a:t>
            </a:r>
            <a:r>
              <a:rPr lang="en-US" sz="4400" dirty="0"/>
              <a:t>as it is written, “I have made you the father of many nations.”</a:t>
            </a:r>
            <a:endParaRPr lang="en-US" sz="4400" b="1" i="1" u="sng" dirty="0"/>
          </a:p>
        </p:txBody>
      </p:sp>
    </p:spTree>
    <p:extLst>
      <p:ext uri="{BB962C8B-B14F-4D97-AF65-F5344CB8AC3E}">
        <p14:creationId xmlns:p14="http://schemas.microsoft.com/office/powerpoint/2010/main" val="153845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Abraham and stars">
            <a:extLst>
              <a:ext uri="{FF2B5EF4-FFF2-40B4-BE49-F238E27FC236}">
                <a16:creationId xmlns:a16="http://schemas.microsoft.com/office/drawing/2014/main" id="{21673DE4-9881-4F49-A179-AC323BBAE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84765" cy="806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6BD849-97D6-453F-9C97-4EF3137D5CE7}"/>
              </a:ext>
            </a:extLst>
          </p:cNvPr>
          <p:cNvSpPr txBox="1"/>
          <p:nvPr/>
        </p:nvSpPr>
        <p:spPr>
          <a:xfrm>
            <a:off x="503583" y="335845"/>
            <a:ext cx="1102580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/>
              <a:t>SALVATION</a:t>
            </a:r>
            <a:endParaRPr lang="en-US" sz="6000" b="1" dirty="0"/>
          </a:p>
          <a:p>
            <a:pPr algn="ctr"/>
            <a:endParaRPr lang="en-US" sz="6000" b="1" i="1" u="sng" dirty="0"/>
          </a:p>
          <a:p>
            <a:r>
              <a:rPr lang="en-US" sz="6000" u="sng" dirty="0"/>
              <a:t>God’s Side									Man’s Side</a:t>
            </a:r>
            <a:endParaRPr lang="en-US" sz="6000" dirty="0"/>
          </a:p>
          <a:p>
            <a:endParaRPr lang="en-US" sz="6000" u="sng" dirty="0"/>
          </a:p>
          <a:p>
            <a:r>
              <a:rPr lang="en-US" sz="6000" dirty="0"/>
              <a:t>	GRACE												FAITH</a:t>
            </a:r>
          </a:p>
        </p:txBody>
      </p:sp>
    </p:spTree>
    <p:extLst>
      <p:ext uri="{BB962C8B-B14F-4D97-AF65-F5344CB8AC3E}">
        <p14:creationId xmlns:p14="http://schemas.microsoft.com/office/powerpoint/2010/main" val="81663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amazing vending machine">
            <a:extLst>
              <a:ext uri="{FF2B5EF4-FFF2-40B4-BE49-F238E27FC236}">
                <a16:creationId xmlns:a16="http://schemas.microsoft.com/office/drawing/2014/main" id="{E0BC669C-646C-47BB-8C8D-99B0A9B7B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9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barbell weights">
            <a:extLst>
              <a:ext uri="{FF2B5EF4-FFF2-40B4-BE49-F238E27FC236}">
                <a16:creationId xmlns:a16="http://schemas.microsoft.com/office/drawing/2014/main" id="{ADA3DD1A-4884-424E-91E2-DF26EF7ED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CBE25E-BB76-4D47-9662-86546F62FBF0}"/>
              </a:ext>
            </a:extLst>
          </p:cNvPr>
          <p:cNvSpPr/>
          <p:nvPr/>
        </p:nvSpPr>
        <p:spPr>
          <a:xfrm>
            <a:off x="1157212" y="1415534"/>
            <a:ext cx="987757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Faith Strength-Training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83170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barbell weights">
            <a:extLst>
              <a:ext uri="{FF2B5EF4-FFF2-40B4-BE49-F238E27FC236}">
                <a16:creationId xmlns:a16="http://schemas.microsoft.com/office/drawing/2014/main" id="{ADA3DD1A-4884-424E-91E2-DF26EF7ED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CBE25E-BB76-4D47-9662-86546F62FBF0}"/>
              </a:ext>
            </a:extLst>
          </p:cNvPr>
          <p:cNvSpPr/>
          <p:nvPr/>
        </p:nvSpPr>
        <p:spPr>
          <a:xfrm>
            <a:off x="303079" y="236804"/>
            <a:ext cx="1179615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i="1" baseline="30000" dirty="0"/>
              <a:t>16 </a:t>
            </a:r>
            <a:r>
              <a:rPr lang="en-US" sz="4400" b="1" i="1" dirty="0"/>
              <a:t>That is why it depends on faith, in order that the promise may rest on grace and be guaranteed to all his offspring—</a:t>
            </a:r>
            <a:r>
              <a:rPr lang="en-US" sz="4400" i="1" dirty="0"/>
              <a:t>not only to the adherent of the law but also to the one who shares the faith of Abraham, who is the father of us all, </a:t>
            </a:r>
            <a:r>
              <a:rPr lang="en-US" sz="4400" i="1" baseline="30000" dirty="0"/>
              <a:t>17 </a:t>
            </a:r>
            <a:r>
              <a:rPr lang="en-US" sz="4400" i="1" dirty="0"/>
              <a:t>as it is written, “I have made you the father of many nations”</a:t>
            </a:r>
            <a:r>
              <a:rPr lang="en-US" sz="4400" b="1" i="1" dirty="0"/>
              <a:t>—in the presence of the God in whom he believed, </a:t>
            </a:r>
            <a:r>
              <a:rPr lang="en-US" sz="4400" b="1" i="1" u="sng" dirty="0"/>
              <a:t>who gives life to the dead and calls into existence the things that do not exist.</a:t>
            </a:r>
          </a:p>
        </p:txBody>
      </p:sp>
    </p:spTree>
    <p:extLst>
      <p:ext uri="{BB962C8B-B14F-4D97-AF65-F5344CB8AC3E}">
        <p14:creationId xmlns:p14="http://schemas.microsoft.com/office/powerpoint/2010/main" val="67519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barbell weights">
            <a:extLst>
              <a:ext uri="{FF2B5EF4-FFF2-40B4-BE49-F238E27FC236}">
                <a16:creationId xmlns:a16="http://schemas.microsoft.com/office/drawing/2014/main" id="{ADA3DD1A-4884-424E-91E2-DF26EF7ED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CBE25E-BB76-4D47-9662-86546F62FBF0}"/>
              </a:ext>
            </a:extLst>
          </p:cNvPr>
          <p:cNvSpPr/>
          <p:nvPr/>
        </p:nvSpPr>
        <p:spPr>
          <a:xfrm>
            <a:off x="303079" y="236804"/>
            <a:ext cx="117961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/>
              <a:t>1.)  Faith-training looks first at the nature and actions of God.</a:t>
            </a:r>
            <a:endParaRPr lang="en-US" sz="4800" dirty="0"/>
          </a:p>
          <a:p>
            <a:r>
              <a:rPr lang="en-US" sz="4800" i="1" dirty="0"/>
              <a:t>“—in the presence of</a:t>
            </a:r>
            <a:r>
              <a:rPr lang="en-US" sz="4800" b="1" i="1" dirty="0"/>
              <a:t> the God </a:t>
            </a:r>
            <a:r>
              <a:rPr lang="en-US" sz="4800" i="1" dirty="0"/>
              <a:t>in whom he believed</a:t>
            </a:r>
            <a:r>
              <a:rPr lang="en-US" sz="4800" b="1" i="1" dirty="0"/>
              <a:t>, </a:t>
            </a:r>
            <a:r>
              <a:rPr lang="en-US" sz="4800" b="1" i="1" u="sng" dirty="0"/>
              <a:t>who gives life to the dead </a:t>
            </a:r>
            <a:r>
              <a:rPr lang="en-US" sz="4800" i="1" dirty="0"/>
              <a:t>and</a:t>
            </a:r>
            <a:r>
              <a:rPr lang="en-US" sz="4800" b="1" i="1" u="sng" dirty="0"/>
              <a:t> calls into existence the things that do not exist.”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2536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age result for church awakening conference">
            <a:extLst>
              <a:ext uri="{FF2B5EF4-FFF2-40B4-BE49-F238E27FC236}">
                <a16:creationId xmlns:a16="http://schemas.microsoft.com/office/drawing/2014/main" id="{CE617C2A-9097-4DDA-B6A1-239B93B98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48" y="0"/>
            <a:ext cx="9601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Image result for church awakening edmonds">
            <a:extLst>
              <a:ext uri="{FF2B5EF4-FFF2-40B4-BE49-F238E27FC236}">
                <a16:creationId xmlns:a16="http://schemas.microsoft.com/office/drawing/2014/main" id="{5BEDCBC4-DDED-4B5D-9811-F8E3A7209F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" r="19570"/>
          <a:stretch/>
        </p:blipFill>
        <p:spPr bwMode="auto">
          <a:xfrm>
            <a:off x="8383450" y="0"/>
            <a:ext cx="3808550" cy="459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30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barbell weights">
            <a:extLst>
              <a:ext uri="{FF2B5EF4-FFF2-40B4-BE49-F238E27FC236}">
                <a16:creationId xmlns:a16="http://schemas.microsoft.com/office/drawing/2014/main" id="{ADA3DD1A-4884-424E-91E2-DF26EF7ED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CBE25E-BB76-4D47-9662-86546F62FBF0}"/>
              </a:ext>
            </a:extLst>
          </p:cNvPr>
          <p:cNvSpPr/>
          <p:nvPr/>
        </p:nvSpPr>
        <p:spPr>
          <a:xfrm>
            <a:off x="303079" y="236804"/>
            <a:ext cx="11796155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/>
              <a:t>Hebrews 11:3</a:t>
            </a:r>
          </a:p>
          <a:p>
            <a:pPr lvl="0"/>
            <a:r>
              <a:rPr lang="en-US" sz="4800" i="1" dirty="0"/>
              <a:t>“By faith we understand that the universe was formed at God’s command, so that what is seen was not made out of what was visible”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79938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barbell weights">
            <a:extLst>
              <a:ext uri="{FF2B5EF4-FFF2-40B4-BE49-F238E27FC236}">
                <a16:creationId xmlns:a16="http://schemas.microsoft.com/office/drawing/2014/main" id="{ADA3DD1A-4884-424E-91E2-DF26EF7ED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CBE25E-BB76-4D47-9662-86546F62FBF0}"/>
              </a:ext>
            </a:extLst>
          </p:cNvPr>
          <p:cNvSpPr/>
          <p:nvPr/>
        </p:nvSpPr>
        <p:spPr>
          <a:xfrm>
            <a:off x="303079" y="236804"/>
            <a:ext cx="1179615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/>
              <a:t>Hebrews 11:17-19</a:t>
            </a:r>
          </a:p>
          <a:p>
            <a:r>
              <a:rPr lang="en-US" sz="4400" i="1" baseline="30000" dirty="0"/>
              <a:t>17 </a:t>
            </a:r>
            <a:r>
              <a:rPr lang="en-US" sz="4400" i="1" dirty="0"/>
              <a:t>By faith Abraham, when he was tested, offered up Isaac, and he who had received the promises was in the act of offering up his only son, </a:t>
            </a:r>
            <a:r>
              <a:rPr lang="en-US" sz="4400" i="1" baseline="30000" dirty="0"/>
              <a:t>18 </a:t>
            </a:r>
            <a:r>
              <a:rPr lang="en-US" sz="4400" i="1" dirty="0"/>
              <a:t>of whom it was said, “Through Isaac shall your offspring be named.” </a:t>
            </a:r>
            <a:r>
              <a:rPr lang="en-US" sz="4400" i="1" baseline="30000" dirty="0"/>
              <a:t>19 </a:t>
            </a:r>
            <a:r>
              <a:rPr lang="en-US" sz="4400" i="1" dirty="0"/>
              <a:t>He considered that God was able even to </a:t>
            </a:r>
            <a:r>
              <a:rPr lang="en-US" sz="4400" i="1" u="sng" dirty="0"/>
              <a:t>raise him from the dead</a:t>
            </a:r>
            <a:r>
              <a:rPr lang="en-US" sz="4400" i="1" dirty="0"/>
              <a:t>, from which, figuratively speaking, he did receive him back.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7676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barbell weights">
            <a:extLst>
              <a:ext uri="{FF2B5EF4-FFF2-40B4-BE49-F238E27FC236}">
                <a16:creationId xmlns:a16="http://schemas.microsoft.com/office/drawing/2014/main" id="{ADA3DD1A-4884-424E-91E2-DF26EF7ED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CBE25E-BB76-4D47-9662-86546F62FBF0}"/>
              </a:ext>
            </a:extLst>
          </p:cNvPr>
          <p:cNvSpPr/>
          <p:nvPr/>
        </p:nvSpPr>
        <p:spPr>
          <a:xfrm>
            <a:off x="303079" y="236804"/>
            <a:ext cx="1179615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/>
              <a:t>WHEN is it most difficult to believe in a better future than the present you may be experiencing?</a:t>
            </a:r>
            <a:r>
              <a:rPr lang="en-US" sz="5400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115036-9482-4A6F-A7A9-A8A600024470}"/>
              </a:ext>
            </a:extLst>
          </p:cNvPr>
          <p:cNvSpPr/>
          <p:nvPr/>
        </p:nvSpPr>
        <p:spPr>
          <a:xfrm>
            <a:off x="395845" y="3962900"/>
            <a:ext cx="117961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dirty="0"/>
              <a:t>1.)  Faith training must look first at the nature of God.</a:t>
            </a:r>
          </a:p>
        </p:txBody>
      </p:sp>
    </p:spTree>
    <p:extLst>
      <p:ext uri="{BB962C8B-B14F-4D97-AF65-F5344CB8AC3E}">
        <p14:creationId xmlns:p14="http://schemas.microsoft.com/office/powerpoint/2010/main" val="332729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barbell weights">
            <a:extLst>
              <a:ext uri="{FF2B5EF4-FFF2-40B4-BE49-F238E27FC236}">
                <a16:creationId xmlns:a16="http://schemas.microsoft.com/office/drawing/2014/main" id="{ADA3DD1A-4884-424E-91E2-DF26EF7ED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CBE25E-BB76-4D47-9662-86546F62FBF0}"/>
              </a:ext>
            </a:extLst>
          </p:cNvPr>
          <p:cNvSpPr/>
          <p:nvPr/>
        </p:nvSpPr>
        <p:spPr>
          <a:xfrm>
            <a:off x="303079" y="236804"/>
            <a:ext cx="1179615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/>
              <a:t>2.)  </a:t>
            </a:r>
            <a:r>
              <a:rPr lang="en-US" sz="4800" b="1" dirty="0"/>
              <a:t>Faith strength-training does some of its best workouts in the gymnasium of hopelessness.</a:t>
            </a:r>
          </a:p>
          <a:p>
            <a:pPr algn="ctr"/>
            <a:r>
              <a:rPr lang="en-US" sz="4800" b="1" u="sng" dirty="0"/>
              <a:t>Romans 4</a:t>
            </a:r>
            <a:endParaRPr lang="en-US" sz="4800" u="sng" dirty="0"/>
          </a:p>
          <a:p>
            <a:r>
              <a:rPr lang="en-US" sz="4800" i="1" baseline="30000" dirty="0"/>
              <a:t>18 </a:t>
            </a:r>
            <a:r>
              <a:rPr lang="en-US" sz="4800" i="1" dirty="0"/>
              <a:t>In hope he believed against hope, that he should become the father of many nations, as he had been told, “So shall your offspring be.” 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4904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barbell weights">
            <a:extLst>
              <a:ext uri="{FF2B5EF4-FFF2-40B4-BE49-F238E27FC236}">
                <a16:creationId xmlns:a16="http://schemas.microsoft.com/office/drawing/2014/main" id="{ADA3DD1A-4884-424E-91E2-DF26EF7ED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CBE25E-BB76-4D47-9662-86546F62FBF0}"/>
              </a:ext>
            </a:extLst>
          </p:cNvPr>
          <p:cNvSpPr/>
          <p:nvPr/>
        </p:nvSpPr>
        <p:spPr>
          <a:xfrm>
            <a:off x="395845" y="859656"/>
            <a:ext cx="117961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u="sng" dirty="0"/>
              <a:t>Romans 15:13 </a:t>
            </a:r>
            <a:endParaRPr lang="en-US" sz="4800" u="sng" dirty="0"/>
          </a:p>
          <a:p>
            <a:pPr algn="ctr"/>
            <a:r>
              <a:rPr lang="en-US" sz="4800" i="1" dirty="0"/>
              <a:t>“May the </a:t>
            </a:r>
            <a:r>
              <a:rPr lang="en-US" sz="4800" i="1" u="sng" dirty="0"/>
              <a:t>God of hope</a:t>
            </a:r>
            <a:r>
              <a:rPr lang="en-US" sz="4800" i="1" dirty="0"/>
              <a:t> fill you with all joy and peace </a:t>
            </a:r>
            <a:r>
              <a:rPr lang="en-US" sz="4800" i="1" u="sng" dirty="0"/>
              <a:t>as you trust in him</a:t>
            </a:r>
            <a:r>
              <a:rPr lang="en-US" sz="4800" i="1" dirty="0"/>
              <a:t>, so that </a:t>
            </a:r>
            <a:r>
              <a:rPr lang="en-US" sz="4800" i="1" u="sng" dirty="0"/>
              <a:t>you may overflow with hope</a:t>
            </a:r>
            <a:r>
              <a:rPr lang="en-US" sz="4800" i="1" dirty="0"/>
              <a:t> by the power of the Holy Spirit.”</a:t>
            </a:r>
            <a:endParaRPr lang="en-US" sz="4800" u="sng" dirty="0"/>
          </a:p>
        </p:txBody>
      </p:sp>
    </p:spTree>
    <p:extLst>
      <p:ext uri="{BB962C8B-B14F-4D97-AF65-F5344CB8AC3E}">
        <p14:creationId xmlns:p14="http://schemas.microsoft.com/office/powerpoint/2010/main" val="116637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barbell weights">
            <a:extLst>
              <a:ext uri="{FF2B5EF4-FFF2-40B4-BE49-F238E27FC236}">
                <a16:creationId xmlns:a16="http://schemas.microsoft.com/office/drawing/2014/main" id="{ADA3DD1A-4884-424E-91E2-DF26EF7ED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CBE25E-BB76-4D47-9662-86546F62FBF0}"/>
              </a:ext>
            </a:extLst>
          </p:cNvPr>
          <p:cNvSpPr/>
          <p:nvPr/>
        </p:nvSpPr>
        <p:spPr>
          <a:xfrm>
            <a:off x="197922" y="117693"/>
            <a:ext cx="1179615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/>
              <a:t>3.)  Faith strength-training </a:t>
            </a:r>
            <a:r>
              <a:rPr lang="en-US" sz="4800" dirty="0"/>
              <a:t>doesn’t deny </a:t>
            </a:r>
            <a:r>
              <a:rPr lang="en-US" sz="4800" u="sng" dirty="0"/>
              <a:t>human reality</a:t>
            </a:r>
            <a:r>
              <a:rPr lang="en-US" sz="4800" dirty="0"/>
              <a:t>; it </a:t>
            </a:r>
            <a:r>
              <a:rPr lang="en-US" sz="4800" b="1" dirty="0"/>
              <a:t>embraces it right </a:t>
            </a:r>
            <a:r>
              <a:rPr lang="en-US" sz="4800" b="1" i="1" dirty="0"/>
              <a:t>along with </a:t>
            </a:r>
            <a:r>
              <a:rPr lang="en-US" sz="4800" b="1" dirty="0"/>
              <a:t>divine reality</a:t>
            </a:r>
            <a:r>
              <a:rPr lang="en-US" sz="4800" dirty="0"/>
              <a:t>.  </a:t>
            </a:r>
            <a:endParaRPr lang="en-US" sz="4800" b="1" u="sng" dirty="0"/>
          </a:p>
          <a:p>
            <a:pPr algn="ctr"/>
            <a:r>
              <a:rPr lang="en-US" sz="4800" b="1" u="sng" dirty="0"/>
              <a:t>Romans 4</a:t>
            </a:r>
          </a:p>
          <a:p>
            <a:pPr algn="ctr"/>
            <a:r>
              <a:rPr lang="en-US" sz="4800" i="1" baseline="30000" dirty="0"/>
              <a:t>19 </a:t>
            </a:r>
            <a:r>
              <a:rPr lang="en-US" sz="4800" i="1" dirty="0"/>
              <a:t>He did not weaken in faith when he considered his own body, which was as good as dead (since he was about a hundred years old), or when he considered the barrenness of Sarah's womb. 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62112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barbell weights">
            <a:extLst>
              <a:ext uri="{FF2B5EF4-FFF2-40B4-BE49-F238E27FC236}">
                <a16:creationId xmlns:a16="http://schemas.microsoft.com/office/drawing/2014/main" id="{ADA3DD1A-4884-424E-91E2-DF26EF7ED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CBE25E-BB76-4D47-9662-86546F62FBF0}"/>
              </a:ext>
            </a:extLst>
          </p:cNvPr>
          <p:cNvSpPr/>
          <p:nvPr/>
        </p:nvSpPr>
        <p:spPr>
          <a:xfrm>
            <a:off x="197922" y="117693"/>
            <a:ext cx="1179615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/>
              <a:t>3.)  Faith strength-training </a:t>
            </a:r>
            <a:r>
              <a:rPr lang="en-US" sz="4800" dirty="0"/>
              <a:t>doesn’t deny </a:t>
            </a:r>
            <a:r>
              <a:rPr lang="en-US" sz="4800" u="sng" dirty="0"/>
              <a:t>human reality</a:t>
            </a:r>
            <a:r>
              <a:rPr lang="en-US" sz="4800" dirty="0"/>
              <a:t>; it </a:t>
            </a:r>
            <a:r>
              <a:rPr lang="en-US" sz="4800" b="1" dirty="0"/>
              <a:t>embraces it right </a:t>
            </a:r>
            <a:r>
              <a:rPr lang="en-US" sz="4800" b="1" i="1" dirty="0"/>
              <a:t>along with </a:t>
            </a:r>
            <a:r>
              <a:rPr lang="en-US" sz="4800" b="1" dirty="0"/>
              <a:t>divine reality</a:t>
            </a:r>
            <a:r>
              <a:rPr lang="en-US" sz="4800" dirty="0"/>
              <a:t>.  </a:t>
            </a:r>
            <a:endParaRPr lang="en-US" sz="4800" b="1" u="sng" dirty="0"/>
          </a:p>
          <a:p>
            <a:pPr algn="ctr"/>
            <a:r>
              <a:rPr lang="en-US" sz="4800" b="1" u="sng" dirty="0"/>
              <a:t>Romans 4</a:t>
            </a:r>
          </a:p>
          <a:p>
            <a:pPr algn="ctr"/>
            <a:r>
              <a:rPr lang="en-US" sz="4800" i="1" baseline="30000" dirty="0"/>
              <a:t>20 </a:t>
            </a:r>
            <a:r>
              <a:rPr lang="en-US" sz="4800" i="1" dirty="0"/>
              <a:t>No unbelief made him waver concerning the promise of God….”</a:t>
            </a:r>
            <a:r>
              <a:rPr lang="en-US" sz="4800" dirty="0"/>
              <a:t> </a:t>
            </a:r>
            <a:endParaRPr lang="en-US" sz="4800" u="sng" dirty="0"/>
          </a:p>
        </p:txBody>
      </p:sp>
    </p:spTree>
    <p:extLst>
      <p:ext uri="{BB962C8B-B14F-4D97-AF65-F5344CB8AC3E}">
        <p14:creationId xmlns:p14="http://schemas.microsoft.com/office/powerpoint/2010/main" val="397131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barbell weights">
            <a:extLst>
              <a:ext uri="{FF2B5EF4-FFF2-40B4-BE49-F238E27FC236}">
                <a16:creationId xmlns:a16="http://schemas.microsoft.com/office/drawing/2014/main" id="{ADA3DD1A-4884-424E-91E2-DF26EF7ED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CBE25E-BB76-4D47-9662-86546F62FBF0}"/>
              </a:ext>
            </a:extLst>
          </p:cNvPr>
          <p:cNvSpPr/>
          <p:nvPr/>
        </p:nvSpPr>
        <p:spPr>
          <a:xfrm>
            <a:off x="197922" y="-128528"/>
            <a:ext cx="11945952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u="sng" dirty="0"/>
              <a:t>Romans 4</a:t>
            </a:r>
          </a:p>
          <a:p>
            <a:r>
              <a:rPr lang="en-US" sz="4000" i="1" baseline="30000" dirty="0"/>
              <a:t>20 </a:t>
            </a:r>
            <a:r>
              <a:rPr lang="en-US" sz="4000" i="1" dirty="0"/>
              <a:t>No unbelief made him waver concerning the promise of God, “…but he grew strong in his faith as he gave glory to God, </a:t>
            </a:r>
            <a:r>
              <a:rPr lang="en-US" sz="4000" i="1" baseline="30000" dirty="0"/>
              <a:t>21 </a:t>
            </a:r>
            <a:r>
              <a:rPr lang="en-US" sz="4000" i="1" dirty="0"/>
              <a:t>fully convinced that God was able to do what he had promised. </a:t>
            </a:r>
            <a:r>
              <a:rPr lang="en-US" sz="4000" i="1" baseline="30000" dirty="0"/>
              <a:t>22 </a:t>
            </a:r>
            <a:r>
              <a:rPr lang="en-US" sz="4000" i="1" dirty="0"/>
              <a:t>That is why his faith was “counted to him as righteousness.” </a:t>
            </a:r>
            <a:r>
              <a:rPr lang="en-US" sz="4000" i="1" baseline="30000" dirty="0"/>
              <a:t>23 </a:t>
            </a:r>
            <a:r>
              <a:rPr lang="en-US" sz="4000" i="1" dirty="0"/>
              <a:t>But the words “it was counted to him” were not written for his sake alone, </a:t>
            </a:r>
            <a:r>
              <a:rPr lang="en-US" sz="4000" i="1" baseline="30000" dirty="0"/>
              <a:t>24 </a:t>
            </a:r>
            <a:r>
              <a:rPr lang="en-US" sz="4000" i="1" dirty="0"/>
              <a:t>but for ours also. It will be counted to us who believe in him who </a:t>
            </a:r>
            <a:r>
              <a:rPr lang="en-US" sz="4000" i="1" u="sng" dirty="0"/>
              <a:t>raised from the dead</a:t>
            </a:r>
            <a:r>
              <a:rPr lang="en-US" sz="4000" i="1" dirty="0"/>
              <a:t> Jesus our Lord, </a:t>
            </a:r>
            <a:r>
              <a:rPr lang="en-US" sz="4000" i="1" baseline="30000" dirty="0"/>
              <a:t>25 </a:t>
            </a:r>
            <a:r>
              <a:rPr lang="en-US" sz="4000" i="1" dirty="0"/>
              <a:t>who was delivered up for our trespasses and </a:t>
            </a:r>
            <a:r>
              <a:rPr lang="en-US" sz="4000" i="1" u="sng" dirty="0"/>
              <a:t>raised for our justification</a:t>
            </a:r>
            <a:r>
              <a:rPr lang="en-US" sz="4000" i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6482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barbell weights">
            <a:extLst>
              <a:ext uri="{FF2B5EF4-FFF2-40B4-BE49-F238E27FC236}">
                <a16:creationId xmlns:a16="http://schemas.microsoft.com/office/drawing/2014/main" id="{ADA3DD1A-4884-424E-91E2-DF26EF7ED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CBE25E-BB76-4D47-9662-86546F62FBF0}"/>
              </a:ext>
            </a:extLst>
          </p:cNvPr>
          <p:cNvSpPr/>
          <p:nvPr/>
        </p:nvSpPr>
        <p:spPr>
          <a:xfrm>
            <a:off x="197922" y="117693"/>
            <a:ext cx="1179615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/>
              <a:t>4.)  Faith strength-training grips firmly the barbells of the ‘hope of the resurrection’.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52151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DE6E9-C1B5-473B-9733-9D22EBB35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3E72C-D51B-414C-8892-5A24B316B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C67B30-0617-49C9-9922-B9308E3BA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B77D4-EA7E-4BE3-B6F6-5E39A6C32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BC9BDC-3DE3-46C1-9A32-02DBFB1BC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611C84-5B2C-49D8-AB21-98C6617EAE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69" r="1053" b="1202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8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B77D4-EA7E-4BE3-B6F6-5E39A6C32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BC9BDC-3DE3-46C1-9A32-02DBFB1BC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F31B39-C1AD-4BB4-8F90-9BB713B7E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69" b="5241"/>
          <a:stretch/>
        </p:blipFill>
        <p:spPr>
          <a:xfrm>
            <a:off x="-1" y="0"/>
            <a:ext cx="12368463" cy="6858000"/>
          </a:xfrm>
          <a:prstGeom prst="rect">
            <a:avLst/>
          </a:prstGeom>
        </p:spPr>
      </p:pic>
      <p:pic>
        <p:nvPicPr>
          <p:cNvPr id="30722" name="Picture 2">
            <a:extLst>
              <a:ext uri="{FF2B5EF4-FFF2-40B4-BE49-F238E27FC236}">
                <a16:creationId xmlns:a16="http://schemas.microsoft.com/office/drawing/2014/main" id="{ECCA8D11-E560-4944-99B9-5B49E2A32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271" y="910961"/>
            <a:ext cx="2021924" cy="337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21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2E17C-86D5-4C2D-888F-2EC0DC19E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8CEFB7-0B0A-47C5-9A6F-F9007FEE64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481" t="14824" r="15481" b="5247"/>
          <a:stretch/>
        </p:blipFill>
        <p:spPr>
          <a:xfrm>
            <a:off x="0" y="-27925"/>
            <a:ext cx="12191999" cy="68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7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2E17C-86D5-4C2D-888F-2EC0DC19E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AA86A-C5E3-49A9-9EE8-EC603432C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60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BF4C-EF63-4772-B461-420751D28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339" y="371061"/>
            <a:ext cx="10616786" cy="4014670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latin typeface="+mn-lt"/>
              </a:rPr>
              <a:t>What’s an experience in life that has helped you </a:t>
            </a:r>
            <a:br>
              <a:rPr lang="en-US" sz="6000" dirty="0">
                <a:latin typeface="+mn-lt"/>
              </a:rPr>
            </a:br>
            <a:r>
              <a:rPr lang="en-US" sz="6000" dirty="0">
                <a:latin typeface="+mn-lt"/>
              </a:rPr>
              <a:t>develop </a:t>
            </a:r>
            <a:r>
              <a:rPr lang="en-US" sz="6000" i="1" dirty="0">
                <a:latin typeface="+mn-lt"/>
              </a:rPr>
              <a:t>more </a:t>
            </a:r>
            <a:r>
              <a:rPr lang="en-US" sz="6000" dirty="0">
                <a:latin typeface="+mn-lt"/>
              </a:rPr>
              <a:t>faith?  </a:t>
            </a:r>
          </a:p>
        </p:txBody>
      </p:sp>
    </p:spTree>
    <p:extLst>
      <p:ext uri="{BB962C8B-B14F-4D97-AF65-F5344CB8AC3E}">
        <p14:creationId xmlns:p14="http://schemas.microsoft.com/office/powerpoint/2010/main" val="176356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942</TotalTime>
  <Words>1274</Words>
  <Application>Microsoft Office PowerPoint</Application>
  <PresentationFormat>Widescreen</PresentationFormat>
  <Paragraphs>57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Celestial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an experience in life that has helped you  develop more faith?  </vt:lpstr>
      <vt:lpstr>PowerPoint Presentation</vt:lpstr>
      <vt:lpstr>Strength training???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an experience in life that has helped you  develop more faith?</dc:title>
  <dc:creator>John Repsold</dc:creator>
  <cp:lastModifiedBy>John Repsold</cp:lastModifiedBy>
  <cp:revision>30</cp:revision>
  <dcterms:created xsi:type="dcterms:W3CDTF">2020-01-26T00:12:35Z</dcterms:created>
  <dcterms:modified xsi:type="dcterms:W3CDTF">2020-01-26T15:55:29Z</dcterms:modified>
</cp:coreProperties>
</file>