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4" r:id="rId10"/>
    <p:sldId id="265" r:id="rId11"/>
    <p:sldId id="266" r:id="rId12"/>
    <p:sldId id="263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35" d="100"/>
          <a:sy n="35" d="100"/>
        </p:scale>
        <p:origin x="2100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62EF3-3C4F-43EE-ACEE-D4B806740EA3}" type="datetimeFigureOut">
              <a:rPr lang="en-US" smtClean="0"/>
              <a:pPr/>
              <a:t>7/20/2019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374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86BE5-D2A3-4BF0-8B30-D7403E61B3DC}" type="datetimeFigureOut">
              <a:rPr lang="en-US" smtClean="0"/>
              <a:t>7/20/2019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55529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86BE5-D2A3-4BF0-8B30-D7403E61B3DC}" type="datetimeFigureOut">
              <a:rPr lang="en-US" smtClean="0"/>
              <a:t>7/20/2019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07546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86BE5-D2A3-4BF0-8B30-D7403E61B3DC}" type="datetimeFigureOut">
              <a:rPr lang="en-US" smtClean="0"/>
              <a:t>7/20/2019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53799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86BE5-D2A3-4BF0-8B30-D7403E61B3DC}" type="datetimeFigureOut">
              <a:rPr lang="en-US" smtClean="0"/>
              <a:t>7/20/2019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6816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86BE5-D2A3-4BF0-8B30-D7403E61B3DC}" type="datetimeFigureOut">
              <a:rPr lang="en-US" smtClean="0"/>
              <a:t>7/20/2019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46652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86BE5-D2A3-4BF0-8B30-D7403E61B3DC}" type="datetimeFigureOut">
              <a:rPr lang="en-US" smtClean="0"/>
              <a:t>7/20/2019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29689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300E-C023-45CD-A0BE-EDB7A8C6EA8B}" type="datetimeFigureOut">
              <a:rPr lang="en-US" smtClean="0"/>
              <a:t>7/20/2019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469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0EAD-E369-4933-8469-ED7764B56A1B}" type="datetimeFigureOut">
              <a:rPr lang="en-US" smtClean="0"/>
              <a:t>7/20/2019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284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0EF2-9919-473B-8215-8616BAF10692}" type="datetimeFigureOut">
              <a:rPr lang="en-US" smtClean="0"/>
              <a:t>7/20/2019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733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72EB-AC54-4713-BFC2-BEB621108C63}" type="datetimeFigureOut">
              <a:rPr lang="en-US" smtClean="0"/>
              <a:t>7/20/2019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189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5A0C-791E-4545-B787-F98AD45CD761}" type="datetimeFigureOut">
              <a:rPr lang="en-US" smtClean="0"/>
              <a:t>7/20/2019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808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6B77-F4F4-4427-AC4F-9A623798AD82}" type="datetimeFigureOut">
              <a:rPr lang="en-US" smtClean="0"/>
              <a:t>7/20/2019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189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790C-34EB-4565-8437-CACF4CDB7822}" type="datetimeFigureOut">
              <a:rPr lang="en-US" smtClean="0"/>
              <a:t>7/20/2019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786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4C11-22B8-4A4E-8126-B3AF6B948A8E}" type="datetimeFigureOut">
              <a:rPr lang="en-US" smtClean="0"/>
              <a:t>7/20/2019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729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06B6-C816-4861-964D-15A98395707D}" type="datetimeFigureOut">
              <a:rPr lang="en-US" smtClean="0"/>
              <a:t>7/20/2019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959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A8AB-EA7C-4B1B-9D73-E2551851FABE}" type="datetimeFigureOut">
              <a:rPr lang="en-US" smtClean="0"/>
              <a:t>7/20/2019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465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0786BE5-D2A3-4BF0-8B30-D7403E61B3DC}" type="datetimeFigureOut">
              <a:rPr lang="en-US" smtClean="0"/>
              <a:t>7/20/2019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5335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432" y="327546"/>
            <a:ext cx="11163869" cy="6168787"/>
          </a:xfrm>
        </p:spPr>
        <p:txBody>
          <a:bodyPr>
            <a:normAutofit/>
          </a:bodyPr>
          <a:lstStyle/>
          <a:p>
            <a:r>
              <a:rPr lang="en-US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Tell someone </a:t>
            </a:r>
            <a:r>
              <a:rPr lang="en-US" sz="4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either… </a:t>
            </a:r>
            <a:endParaRPr lang="en-US" sz="4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.) your </a:t>
            </a:r>
            <a:r>
              <a:rPr lang="en-US" sz="480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favorite country outside the U.S</a:t>
            </a:r>
            <a:r>
              <a:rPr lang="en-US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that you have visited…and WHY it is your favorite. </a:t>
            </a:r>
          </a:p>
          <a:p>
            <a:r>
              <a:rPr lang="en-US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  <a:p>
            <a:pPr algn="l"/>
            <a:r>
              <a:rPr lang="en-US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2.) </a:t>
            </a:r>
            <a:r>
              <a:rPr lang="en-US" sz="4800" u="sng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480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country you’d like to visit someday</a:t>
            </a:r>
            <a:r>
              <a:rPr lang="en-US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but haven’t yet…and WHY.</a:t>
            </a:r>
          </a:p>
          <a:p>
            <a:pPr algn="l"/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22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3964" y="1556956"/>
            <a:ext cx="66778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28600" algn="l"/>
                <a:tab pos="457200" algn="l"/>
              </a:tabLst>
            </a:pP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Whose burdens am I currently helping to carry in God’s family?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855" y="1149928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5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432" y="327546"/>
            <a:ext cx="11560895" cy="6168787"/>
          </a:xfrm>
        </p:spPr>
        <p:txBody>
          <a:bodyPr>
            <a:noAutofit/>
          </a:bodyPr>
          <a:lstStyle/>
          <a:p>
            <a:pPr algn="l"/>
            <a:r>
              <a:rPr lang="en-US" sz="44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Philippians </a:t>
            </a:r>
            <a:r>
              <a:rPr lang="en-US" sz="4400" b="1" u="sng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b="1" u="sng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400" b="1" i="1" baseline="30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4400" b="1" i="1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44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Moreover, as you Philippians know, in the early days of your acquaintance with the gospel, when I set out from Macedonia, not one church shared with me in the matter of giving and receiving, except you only; </a:t>
            </a:r>
            <a:r>
              <a:rPr lang="en-US" sz="4400" b="1" i="1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16 </a:t>
            </a:r>
            <a:r>
              <a:rPr lang="en-US" sz="44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even when I was in Thessalonica, you sent me aid more than once when I was in need</a:t>
            </a:r>
            <a:r>
              <a:rPr lang="en-US" sz="4400" b="1" i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436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4746" y="277091"/>
            <a:ext cx="11522507" cy="6234545"/>
          </a:xfrm>
        </p:spPr>
        <p:txBody>
          <a:bodyPr>
            <a:normAutofit/>
          </a:bodyPr>
          <a:lstStyle/>
          <a:p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searching fai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27"/>
            <a:ext cx="12192000" cy="689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" y="526473"/>
            <a:ext cx="112476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28600" algn="l"/>
                <a:tab pos="457200" algn="l"/>
              </a:tabLst>
            </a:pP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.)  God </a:t>
            </a:r>
            <a:r>
              <a:rPr lang="en-US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looking for </a:t>
            </a:r>
            <a:r>
              <a:rPr lang="en-US" sz="4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Christ-followers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whose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involvement in the support of </a:t>
            </a: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evangelistic outreach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is early and 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often.  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154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4746" y="277091"/>
            <a:ext cx="11522507" cy="1662545"/>
          </a:xfrm>
        </p:spPr>
        <p:txBody>
          <a:bodyPr>
            <a:normAutofit/>
          </a:bodyPr>
          <a:lstStyle/>
          <a:p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05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4746" y="277091"/>
            <a:ext cx="11522507" cy="1662545"/>
          </a:xfrm>
        </p:spPr>
        <p:txBody>
          <a:bodyPr>
            <a:normAutofit/>
          </a:bodyPr>
          <a:lstStyle/>
          <a:p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3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41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4746" y="277091"/>
            <a:ext cx="11522507" cy="1662545"/>
          </a:xfrm>
        </p:spPr>
        <p:txBody>
          <a:bodyPr>
            <a:normAutofit/>
          </a:bodyPr>
          <a:lstStyle/>
          <a:p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277094"/>
            <a:ext cx="12413673" cy="931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49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4746" y="277091"/>
            <a:ext cx="11522507" cy="1662545"/>
          </a:xfrm>
        </p:spPr>
        <p:txBody>
          <a:bodyPr>
            <a:normAutofit/>
          </a:bodyPr>
          <a:lstStyle/>
          <a:p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311" y="-193964"/>
            <a:ext cx="12420673" cy="931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96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4746" y="277091"/>
            <a:ext cx="11522507" cy="1662545"/>
          </a:xfrm>
        </p:spPr>
        <p:txBody>
          <a:bodyPr>
            <a:normAutofit/>
          </a:bodyPr>
          <a:lstStyle/>
          <a:p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91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57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heart sha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484"/>
            <a:ext cx="6217516" cy="621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Spoka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84" y="2105890"/>
            <a:ext cx="3806825" cy="253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heart sha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27" y="668193"/>
            <a:ext cx="6217516" cy="621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the world in flag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035" y="2105890"/>
            <a:ext cx="3241988" cy="324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34746" y="277091"/>
            <a:ext cx="11522507" cy="1662545"/>
          </a:xfrm>
        </p:spPr>
        <p:txBody>
          <a:bodyPr>
            <a:normAutofit lnSpcReduction="10000"/>
          </a:bodyPr>
          <a:lstStyle/>
          <a:p>
            <a:r>
              <a:rPr lang="en-US" sz="5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God wants my heart </a:t>
            </a:r>
            <a:r>
              <a:rPr lang="en-US" sz="54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be </a:t>
            </a:r>
            <a:r>
              <a:rPr lang="en-US" sz="5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big enough for </a:t>
            </a:r>
            <a:r>
              <a:rPr lang="en-US" sz="54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lost world</a:t>
            </a:r>
            <a:r>
              <a:rPr lang="en-US" sz="5400" b="1" u="sng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5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679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heart sha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484"/>
            <a:ext cx="6217516" cy="621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heart sha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27" y="640484"/>
            <a:ext cx="6217516" cy="621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the world in fla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035" y="2105890"/>
            <a:ext cx="3241988" cy="324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4746" y="1856509"/>
            <a:ext cx="5519169" cy="3491369"/>
          </a:xfrm>
        </p:spPr>
        <p:txBody>
          <a:bodyPr>
            <a:normAutofit/>
          </a:bodyPr>
          <a:lstStyle/>
          <a:p>
            <a:r>
              <a:rPr lang="en-US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are the most frequent responses </a:t>
            </a:r>
            <a:r>
              <a:rPr lang="en-US" sz="360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Christians</a:t>
            </a:r>
            <a:r>
              <a:rPr lang="en-US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give as to WHY we don’t support missionaries</a:t>
            </a:r>
            <a:r>
              <a:rPr lang="en-US" sz="36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191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432" y="327546"/>
            <a:ext cx="11163869" cy="6168787"/>
          </a:xfrm>
        </p:spPr>
        <p:txBody>
          <a:bodyPr>
            <a:normAutofit/>
          </a:bodyPr>
          <a:lstStyle/>
          <a:p>
            <a:pPr algn="l"/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535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heart sha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484"/>
            <a:ext cx="6217516" cy="621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heart sha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27" y="640484"/>
            <a:ext cx="6217516" cy="621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4746" y="1856509"/>
            <a:ext cx="5519169" cy="3491369"/>
          </a:xfrm>
        </p:spPr>
        <p:txBody>
          <a:bodyPr>
            <a:normAutofit/>
          </a:bodyPr>
          <a:lstStyle/>
          <a:p>
            <a:r>
              <a:rPr lang="en-US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are the most frequent responses </a:t>
            </a:r>
            <a:r>
              <a:rPr lang="en-US" sz="360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Christians</a:t>
            </a:r>
            <a:r>
              <a:rPr lang="en-US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give as to WHY we don’t support missionaries</a:t>
            </a:r>
            <a:r>
              <a:rPr lang="en-US" sz="36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12559" y="2496188"/>
            <a:ext cx="4026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28600" algn="l"/>
                <a:tab pos="457200" algn="l"/>
              </a:tabLst>
            </a:pPr>
            <a:r>
              <a:rPr lang="en-US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#1.)  I don’t have enough money right </a:t>
            </a:r>
            <a:r>
              <a:rPr lang="en-US" sz="3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now.  </a:t>
            </a:r>
          </a:p>
          <a:p>
            <a:pPr>
              <a:tabLst>
                <a:tab pos="228600" algn="l"/>
                <a:tab pos="457200" algn="l"/>
              </a:tabLst>
            </a:pPr>
            <a:r>
              <a:rPr lang="en-US" sz="3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(A </a:t>
            </a:r>
            <a:r>
              <a:rPr lang="en-US" sz="3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faith</a:t>
            </a:r>
            <a:r>
              <a:rPr lang="en-US" sz="3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issue)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891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heart sha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484"/>
            <a:ext cx="6217516" cy="621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heart sha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27" y="640484"/>
            <a:ext cx="6217516" cy="621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4746" y="1856509"/>
            <a:ext cx="5519169" cy="3491369"/>
          </a:xfrm>
        </p:spPr>
        <p:txBody>
          <a:bodyPr>
            <a:normAutofit/>
          </a:bodyPr>
          <a:lstStyle/>
          <a:p>
            <a:r>
              <a:rPr lang="en-US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are the most frequent responses </a:t>
            </a:r>
            <a:r>
              <a:rPr lang="en-US" sz="360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Christians</a:t>
            </a:r>
            <a:r>
              <a:rPr lang="en-US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give as to WHY we don’t support missionaries</a:t>
            </a:r>
            <a:r>
              <a:rPr lang="en-US" sz="36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24137" y="2041082"/>
            <a:ext cx="40264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28600" algn="l"/>
                <a:tab pos="457200" algn="l"/>
              </a:tabLst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#2.) I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don’t know any missionaries needing support?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(A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relationship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issue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786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heart sha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484"/>
            <a:ext cx="6217516" cy="621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heart sha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27" y="640484"/>
            <a:ext cx="6217516" cy="621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4746" y="1856509"/>
            <a:ext cx="5519169" cy="3491369"/>
          </a:xfrm>
        </p:spPr>
        <p:txBody>
          <a:bodyPr>
            <a:normAutofit/>
          </a:bodyPr>
          <a:lstStyle/>
          <a:p>
            <a:r>
              <a:rPr lang="en-US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are the most frequent responses </a:t>
            </a:r>
            <a:r>
              <a:rPr lang="en-US" sz="360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Christians</a:t>
            </a:r>
            <a:r>
              <a:rPr lang="en-US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give as to WHY we don’t support missionaries</a:t>
            </a:r>
            <a:r>
              <a:rPr lang="en-US" sz="36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24137" y="2041082"/>
            <a:ext cx="40264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28600" algn="l"/>
                <a:tab pos="457200" algn="l"/>
              </a:tabLst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#3) I’m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not convinced it’s that important to me or to the world?  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tabLst>
                <a:tab pos="228600" algn="l"/>
                <a:tab pos="457200" algn="l"/>
              </a:tabLst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(A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maturity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issue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769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4746" y="277091"/>
            <a:ext cx="11522507" cy="6234545"/>
          </a:xfrm>
        </p:spPr>
        <p:txBody>
          <a:bodyPr>
            <a:normAutofit/>
          </a:bodyPr>
          <a:lstStyle/>
          <a:p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searching fai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27"/>
            <a:ext cx="12192000" cy="689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" y="526473"/>
            <a:ext cx="1124765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28600" algn="l"/>
                <a:tab pos="457200" algn="l"/>
              </a:tabLst>
            </a:pPr>
            <a:r>
              <a:rPr lang="en-US" sz="4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3.) 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God 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is looking for churches 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full of Christ-followers 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who have an </a:t>
            </a:r>
            <a:r>
              <a:rPr lang="en-US" sz="4800" b="1" u="sng" dirty="0">
                <a:latin typeface="Arial" panose="020B0604020202020204" pitchFamily="34" charset="0"/>
                <a:cs typeface="Arial" panose="020B0604020202020204" pitchFamily="34" charset="0"/>
              </a:rPr>
              <a:t>ETERNAL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PERSPECTIVE 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 temporal  resources (vs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17)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52978" y="4068273"/>
            <a:ext cx="11560895" cy="24433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Philippians 4</a:t>
            </a:r>
          </a:p>
          <a:p>
            <a:pPr algn="l"/>
            <a:r>
              <a:rPr lang="en-US" sz="40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17 </a:t>
            </a:r>
            <a:r>
              <a:rPr lang="en-US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Not that I desire your gifts; what I desire is that more be credited to your </a:t>
            </a:r>
            <a:r>
              <a:rPr lang="en-US" sz="4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account</a:t>
            </a:r>
            <a:r>
              <a:rPr lang="en-US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617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432" y="327546"/>
            <a:ext cx="11560895" cy="2443363"/>
          </a:xfrm>
        </p:spPr>
        <p:txBody>
          <a:bodyPr>
            <a:noAutofit/>
          </a:bodyPr>
          <a:lstStyle/>
          <a:p>
            <a:pPr algn="l"/>
            <a:r>
              <a:rPr lang="en-US" sz="4000" b="1" u="sng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Philippians </a:t>
            </a:r>
            <a:r>
              <a:rPr lang="en-US" sz="4000" b="1" u="sng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000" b="1" u="sng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600" b="1" i="1" baseline="300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sz="3600" b="1" i="1" baseline="300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600" b="1" i="1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Not that I desire your gifts; what I desire is that more be credited to your </a:t>
            </a:r>
            <a:r>
              <a:rPr lang="en-US" sz="3600" b="1" i="1" u="sng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account</a:t>
            </a:r>
            <a:r>
              <a:rPr lang="en-US" sz="3600" b="1" i="1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52777" y="2743200"/>
            <a:ext cx="1133922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57200" algn="l"/>
              </a:tabLst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Matthew 12:36 – </a:t>
            </a:r>
            <a:r>
              <a:rPr kumimoji="0" lang="en-US" altLang="en-US" sz="4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“But I tell you that men will have to give </a:t>
            </a:r>
            <a:r>
              <a:rPr kumimoji="0" lang="en-US" altLang="en-US" sz="40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account</a:t>
            </a:r>
            <a:r>
              <a:rPr kumimoji="0" lang="en-US" altLang="en-US" sz="4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on the day of judgment for every careless word they have spoken.”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375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432" y="327546"/>
            <a:ext cx="11560895" cy="2443363"/>
          </a:xfrm>
        </p:spPr>
        <p:txBody>
          <a:bodyPr>
            <a:noAutofit/>
          </a:bodyPr>
          <a:lstStyle/>
          <a:p>
            <a:pPr algn="l"/>
            <a:r>
              <a:rPr lang="en-US" sz="4000" b="1" u="sng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Philippians </a:t>
            </a:r>
            <a:r>
              <a:rPr lang="en-US" sz="4000" b="1" u="sng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000" b="1" u="sng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600" b="1" i="1" baseline="300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sz="3600" b="1" i="1" baseline="300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600" b="1" i="1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Not that I desire your gifts; what I desire is that more be credited to your account. </a:t>
            </a:r>
            <a:endParaRPr lang="en-US" sz="3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52777" y="2604655"/>
            <a:ext cx="11339223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buFontTx/>
              <a:buChar char="•"/>
            </a:pPr>
            <a:r>
              <a:rPr lang="en-US" sz="4000" dirty="0"/>
              <a:t>Romans 14:10b-12 – </a:t>
            </a:r>
            <a:r>
              <a:rPr lang="en-US" sz="4000" i="1" dirty="0" smtClean="0"/>
              <a:t>“</a:t>
            </a:r>
            <a:r>
              <a:rPr lang="en-US" sz="4000" i="1" dirty="0"/>
              <a:t>For we will all stand before God’s judgment seat.  It is written:</a:t>
            </a:r>
            <a:r>
              <a:rPr lang="en-US" sz="4000" dirty="0"/>
              <a:t>  ‘As surely as I live,’ says the Lord, ‘every knee will bow before me; every tongue will confess to God.’  </a:t>
            </a:r>
            <a:r>
              <a:rPr lang="en-US" sz="4000" i="1" dirty="0"/>
              <a:t>So </a:t>
            </a:r>
            <a:r>
              <a:rPr lang="en-US" sz="4000" i="1" dirty="0" smtClean="0"/>
              <a:t>then, </a:t>
            </a:r>
            <a:r>
              <a:rPr lang="en-US" sz="4000" i="1" dirty="0"/>
              <a:t>each of us will give </a:t>
            </a:r>
            <a:r>
              <a:rPr lang="en-US" sz="4000" i="1" u="sng" dirty="0"/>
              <a:t>an account</a:t>
            </a:r>
            <a:r>
              <a:rPr lang="en-US" sz="4000" i="1" dirty="0"/>
              <a:t> of himself to God</a:t>
            </a:r>
            <a:r>
              <a:rPr lang="en-US" sz="4000" i="1" dirty="0" smtClean="0"/>
              <a:t>.”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00187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4746" y="277091"/>
            <a:ext cx="11522507" cy="6234545"/>
          </a:xfrm>
        </p:spPr>
        <p:txBody>
          <a:bodyPr>
            <a:normAutofit/>
          </a:bodyPr>
          <a:lstStyle/>
          <a:p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searching fai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27"/>
            <a:ext cx="12192000" cy="689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" y="526473"/>
            <a:ext cx="1124765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28600" algn="l"/>
                <a:tab pos="457200" algn="l"/>
              </a:tabLst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Does my handling of all my material resources demonstrate the reality that they can be used to </a:t>
            </a:r>
            <a:endParaRPr lang="en-US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tabLst>
                <a:tab pos="228600" algn="l"/>
                <a:tab pos="457200" algn="l"/>
              </a:tabLst>
            </a:pP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change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eternity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412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722" y="216709"/>
            <a:ext cx="11163869" cy="5796163"/>
          </a:xfrm>
        </p:spPr>
        <p:txBody>
          <a:bodyPr>
            <a:noAutofit/>
          </a:bodyPr>
          <a:lstStyle/>
          <a:p>
            <a:r>
              <a:rPr lang="en-US" sz="4800" u="sng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MOSAIC’S FUTURE MISSIONARIES</a:t>
            </a:r>
          </a:p>
          <a:p>
            <a:pPr marL="685800" indent="-685800" algn="l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Jason (&amp; Betsy) Abrams</a:t>
            </a:r>
          </a:p>
          <a:p>
            <a:pPr marL="685800" indent="-685800" algn="l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Josh &amp; Skyla Brumley</a:t>
            </a:r>
          </a:p>
          <a:p>
            <a:pPr marL="685800" indent="-685800" algn="l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Derik &amp; Zoe Flensburg</a:t>
            </a:r>
          </a:p>
          <a:p>
            <a:pPr marL="685800" indent="-685800" algn="l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 &amp; Michaela McKinnon </a:t>
            </a:r>
          </a:p>
          <a:p>
            <a:pPr marL="685800" indent="-685800" algn="l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Alfred &amp; Jewel Ottosson</a:t>
            </a:r>
          </a:p>
          <a:p>
            <a:pPr marL="685800" indent="-685800" algn="l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(Micah &amp; Haley Bittner)</a:t>
            </a:r>
          </a:p>
        </p:txBody>
      </p:sp>
    </p:spTree>
    <p:extLst>
      <p:ext uri="{BB962C8B-B14F-4D97-AF65-F5344CB8AC3E}">
        <p14:creationId xmlns:p14="http://schemas.microsoft.com/office/powerpoint/2010/main" val="585132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432" y="327546"/>
            <a:ext cx="11163869" cy="5796163"/>
          </a:xfrm>
        </p:spPr>
        <p:txBody>
          <a:bodyPr>
            <a:noAutofit/>
          </a:bodyPr>
          <a:lstStyle/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When will I start to set aside something each </a:t>
            </a:r>
            <a:r>
              <a:rPr lang="en-US" sz="4800" b="1" u="sng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month</a:t>
            </a:r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invest in sharing the Gospel world-wide?</a:t>
            </a: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 I open to God inviting me to partner </a:t>
            </a:r>
            <a:r>
              <a:rPr lang="en-US" sz="4800" b="1" u="sng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this year with our new missionaries?</a:t>
            </a:r>
            <a:endParaRPr lang="en-US" sz="48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576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432" y="327546"/>
            <a:ext cx="11163869" cy="6168787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Planning on traveling this summer?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7191">
            <a:off x="-134084" y="1969709"/>
            <a:ext cx="6296025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irport li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2456">
            <a:off x="5857043" y="2790531"/>
            <a:ext cx="6229350" cy="39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773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432" y="327546"/>
            <a:ext cx="11163869" cy="6168787"/>
          </a:xfrm>
        </p:spPr>
        <p:txBody>
          <a:bodyPr>
            <a:normAutofit/>
          </a:bodyPr>
          <a:lstStyle/>
          <a:p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Image result for afghanistan rural Talib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5" y="171207"/>
            <a:ext cx="6559124" cy="368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181" y="1491492"/>
            <a:ext cx="5576709" cy="400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persecuted Christia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4" y="3496093"/>
            <a:ext cx="5841017" cy="328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211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432" y="327546"/>
            <a:ext cx="11560895" cy="6168787"/>
          </a:xfrm>
        </p:spPr>
        <p:txBody>
          <a:bodyPr>
            <a:noAutofit/>
          </a:bodyPr>
          <a:lstStyle/>
          <a:p>
            <a:pPr algn="l"/>
            <a:r>
              <a:rPr lang="en-US" sz="40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Philippians 4:14-23</a:t>
            </a:r>
          </a:p>
          <a:p>
            <a:pPr algn="l"/>
            <a:r>
              <a:rPr lang="en-US" sz="3600" b="1" i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Yet </a:t>
            </a:r>
            <a:r>
              <a:rPr lang="en-US" sz="36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was good of you to share in my troubles. </a:t>
            </a:r>
            <a:endParaRPr lang="en-US" sz="3600" b="1" i="1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600" b="1" i="1" baseline="30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3600" b="1" i="1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6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Moreover, as you Philippians know, in the early days of your acquaintance with the gospel, when I set out from Macedonia, not one church shared with me in the matter of giving and receiving, except you only; </a:t>
            </a:r>
            <a:r>
              <a:rPr lang="en-US" sz="3600" b="1" i="1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16 </a:t>
            </a:r>
            <a:r>
              <a:rPr lang="en-US" sz="36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even when I was in Thessalonica, you sent me aid more than once when I was in need</a:t>
            </a:r>
            <a:r>
              <a:rPr lang="en-US" sz="3600" b="1" i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i="1" baseline="30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sz="3600" b="1" i="1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6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Not that I desire your gifts; what I desire is that more be credited to your account. 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084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432" y="327546"/>
            <a:ext cx="11163869" cy="6168787"/>
          </a:xfrm>
        </p:spPr>
        <p:txBody>
          <a:bodyPr>
            <a:noAutofit/>
          </a:bodyPr>
          <a:lstStyle/>
          <a:p>
            <a:pPr algn="l"/>
            <a:r>
              <a:rPr lang="en-US" sz="40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Philippians 4:14-23</a:t>
            </a:r>
            <a:endParaRPr lang="en-US" sz="4000" u="sng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600" b="1" i="1" baseline="30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3600" b="1" i="1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6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have received full payment and have more than enough. I am amply supplied, now that I have received from </a:t>
            </a:r>
            <a:r>
              <a:rPr lang="en-US" sz="3600" b="1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Epaphroditus</a:t>
            </a:r>
            <a:r>
              <a:rPr lang="en-US" sz="36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the gifts you sent. They are a fragrant offering, an acceptable sacrifice, pleasing to God. </a:t>
            </a:r>
            <a:r>
              <a:rPr lang="en-US" sz="3600" b="1" i="1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19 </a:t>
            </a:r>
            <a:r>
              <a:rPr lang="en-US" sz="36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my God will meet all your needs </a:t>
            </a:r>
            <a:r>
              <a:rPr lang="en-US" sz="3600" b="1" i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according </a:t>
            </a:r>
            <a:r>
              <a:rPr lang="en-US" sz="36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the riches of his glory in Christ Jesus.</a:t>
            </a:r>
            <a:endParaRPr lang="en-US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625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432" y="327546"/>
            <a:ext cx="11163869" cy="6168787"/>
          </a:xfrm>
        </p:spPr>
        <p:txBody>
          <a:bodyPr>
            <a:normAutofit/>
          </a:bodyPr>
          <a:lstStyle/>
          <a:p>
            <a:r>
              <a:rPr lang="en-US" sz="5400" b="1" dirty="0">
                <a:effectLst/>
              </a:rPr>
              <a:t>“What kind of church and what kind of Christ-followers are needed to live out God’s command </a:t>
            </a:r>
            <a:r>
              <a:rPr lang="en-US" sz="5400" b="1" i="1" dirty="0">
                <a:effectLst/>
              </a:rPr>
              <a:t>to each of us</a:t>
            </a:r>
            <a:r>
              <a:rPr lang="en-US" sz="5400" b="1" dirty="0">
                <a:effectLst/>
              </a:rPr>
              <a:t> to “Go and make disciples of all nations….”?  </a:t>
            </a:r>
            <a:endParaRPr lang="en-US" sz="5400" dirty="0">
              <a:effectLst/>
            </a:endParaRPr>
          </a:p>
          <a:p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323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4746" y="277091"/>
            <a:ext cx="11522507" cy="6234545"/>
          </a:xfrm>
        </p:spPr>
        <p:txBody>
          <a:bodyPr>
            <a:normAutofit/>
          </a:bodyPr>
          <a:lstStyle/>
          <a:p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searching fai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27"/>
            <a:ext cx="12192000" cy="689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599" y="277091"/>
            <a:ext cx="1124765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28600" algn="l"/>
                <a:tab pos="457200" algn="l"/>
              </a:tabLst>
            </a:pP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1.)  God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looking for Christ-followers 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today who actually </a:t>
            </a:r>
            <a:r>
              <a:rPr lang="en-US" sz="4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share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the pressures &amp; burdens of His “cross-cultural ambassadors.”  </a:t>
            </a:r>
          </a:p>
        </p:txBody>
      </p:sp>
      <p:sp>
        <p:nvSpPr>
          <p:cNvPr id="4" name="Rectangle 3"/>
          <p:cNvSpPr/>
          <p:nvPr/>
        </p:nvSpPr>
        <p:spPr>
          <a:xfrm>
            <a:off x="334746" y="4376494"/>
            <a:ext cx="115225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28600" algn="l"/>
                <a:tab pos="457200" algn="l"/>
              </a:tabLst>
            </a:pP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Philippians 4:14</a:t>
            </a:r>
          </a:p>
          <a:p>
            <a:pPr>
              <a:tabLst>
                <a:tab pos="228600" algn="l"/>
                <a:tab pos="457200" algn="l"/>
              </a:tabLst>
            </a:pP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en-US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Yet </a:t>
            </a:r>
            <a:r>
              <a:rPr lang="en-US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 was good of you to </a:t>
            </a:r>
            <a:r>
              <a:rPr lang="en-US" sz="4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share</a:t>
            </a:r>
            <a:r>
              <a:rPr lang="en-US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in my troubles.”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378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81599" y="3492358"/>
            <a:ext cx="667789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28600" algn="l"/>
                <a:tab pos="457200" algn="l"/>
              </a:tabLst>
            </a:pPr>
            <a:r>
              <a:rPr lang="en-US" sz="4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Sun</a:t>
            </a:r>
            <a:r>
              <a:rPr lang="en-US" sz="4800" i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koinoneo</a:t>
            </a:r>
            <a:r>
              <a:rPr lang="en-US" sz="4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(Greek)</a:t>
            </a:r>
            <a:endParaRPr lang="en-US" sz="4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tabLst>
                <a:tab pos="228600" algn="l"/>
                <a:tab pos="457200" algn="l"/>
              </a:tabLst>
            </a:pP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…giving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from one who </a:t>
            </a: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one who is in </a:t>
            </a: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Image result for giving to the p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02" y="193964"/>
            <a:ext cx="4727310" cy="634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181599" y="193964"/>
            <a:ext cx="70104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28600" algn="l"/>
                <a:tab pos="457200" algn="l"/>
              </a:tabLst>
            </a:pP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Philippians 4:14</a:t>
            </a:r>
          </a:p>
          <a:p>
            <a:pPr>
              <a:tabLst>
                <a:tab pos="228600" algn="l"/>
                <a:tab pos="457200" algn="l"/>
              </a:tabLst>
            </a:pP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en-US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Yet </a:t>
            </a:r>
            <a:r>
              <a:rPr lang="en-US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 was good of you to </a:t>
            </a:r>
            <a:r>
              <a:rPr lang="en-US" sz="4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share</a:t>
            </a:r>
            <a:r>
              <a:rPr lang="en-US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in </a:t>
            </a:r>
            <a:r>
              <a:rPr lang="en-US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my troubles</a:t>
            </a:r>
            <a:r>
              <a:rPr lang="en-US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.”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72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702</TotalTime>
  <Words>518</Words>
  <Application>Microsoft Office PowerPoint</Application>
  <PresentationFormat>Widescreen</PresentationFormat>
  <Paragraphs>52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Calisto MT</vt:lpstr>
      <vt:lpstr>Times New Roman</vt:lpstr>
      <vt:lpstr>Trebuchet MS</vt:lpstr>
      <vt:lpstr>Wingdings</vt:lpstr>
      <vt:lpstr>Wingdings 2</vt:lpstr>
      <vt:lpstr>Slate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32</cp:revision>
  <dcterms:created xsi:type="dcterms:W3CDTF">2019-07-21T03:56:52Z</dcterms:created>
  <dcterms:modified xsi:type="dcterms:W3CDTF">2019-07-21T15:39:31Z</dcterms:modified>
</cp:coreProperties>
</file>