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57" r:id="rId4"/>
    <p:sldId id="258" r:id="rId5"/>
    <p:sldId id="260" r:id="rId6"/>
    <p:sldId id="261" r:id="rId7"/>
    <p:sldId id="263" r:id="rId8"/>
    <p:sldId id="264" r:id="rId9"/>
    <p:sldId id="265" r:id="rId10"/>
    <p:sldId id="266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70" d="100"/>
          <a:sy n="70" d="100"/>
        </p:scale>
        <p:origin x="70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C5F6A5-9968-49C0-9AE1-50B71C53DF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9585" y="2310969"/>
            <a:ext cx="8012643" cy="1086237"/>
          </a:xfrm>
        </p:spPr>
        <p:txBody>
          <a:bodyPr/>
          <a:lstStyle/>
          <a:p>
            <a:r>
              <a:rPr lang="en-US" sz="11500" dirty="0">
                <a:ln>
                  <a:solidFill>
                    <a:schemeClr val="accent1"/>
                  </a:solidFill>
                </a:ln>
                <a:solidFill>
                  <a:schemeClr val="accent5"/>
                </a:solidFill>
                <a:latin typeface="Bahnschrift SemiBold Condensed" panose="020B0502040204020203" pitchFamily="34" charset="0"/>
              </a:rPr>
              <a:t>M</a:t>
            </a:r>
            <a:r>
              <a:rPr lang="en-US" sz="11500" dirty="0">
                <a:ln>
                  <a:solidFill>
                    <a:schemeClr val="accent1"/>
                  </a:solidFill>
                </a:ln>
                <a:solidFill>
                  <a:schemeClr val="accent4"/>
                </a:solidFill>
                <a:latin typeface="Bahnschrift SemiBold Condensed" panose="020B0502040204020203" pitchFamily="34" charset="0"/>
              </a:rPr>
              <a:t>a</a:t>
            </a:r>
            <a:r>
              <a:rPr lang="en-US" sz="11500" dirty="0">
                <a:ln>
                  <a:solidFill>
                    <a:schemeClr val="accent1"/>
                  </a:solidFill>
                </a:ln>
                <a:solidFill>
                  <a:schemeClr val="accent2"/>
                </a:solidFill>
                <a:latin typeface="Bahnschrift SemiBold Condensed" panose="020B0502040204020203" pitchFamily="34" charset="0"/>
              </a:rPr>
              <a:t>l</a:t>
            </a:r>
            <a:r>
              <a:rPr lang="en-US" sz="11500" dirty="0">
                <a:ln>
                  <a:solidFill>
                    <a:schemeClr val="accent1"/>
                  </a:solidFill>
                </a:ln>
                <a:solidFill>
                  <a:schemeClr val="accent6"/>
                </a:solidFill>
                <a:latin typeface="Bahnschrift SemiBold Condensed" panose="020B0502040204020203" pitchFamily="34" charset="0"/>
              </a:rPr>
              <a:t>a</a:t>
            </a:r>
            <a:r>
              <a:rPr lang="en-US" sz="11500" dirty="0">
                <a:ln>
                  <a:solidFill>
                    <a:schemeClr val="accent1"/>
                  </a:solidFill>
                </a:ln>
                <a:solidFill>
                  <a:schemeClr val="accent3"/>
                </a:solidFill>
                <a:latin typeface="Bahnschrift SemiBold Condensed" panose="020B0502040204020203" pitchFamily="34" charset="0"/>
              </a:rPr>
              <a:t>c</a:t>
            </a:r>
            <a:r>
              <a:rPr lang="en-US" sz="11500" dirty="0">
                <a:ln>
                  <a:solidFill>
                    <a:schemeClr val="accent1"/>
                  </a:solidFill>
                </a:ln>
                <a:solidFill>
                  <a:schemeClr val="accent5"/>
                </a:solidFill>
                <a:latin typeface="Bahnschrift SemiBold Condensed" panose="020B0502040204020203" pitchFamily="34" charset="0"/>
              </a:rPr>
              <a:t>h</a:t>
            </a:r>
            <a:r>
              <a:rPr lang="en-US" sz="11500" dirty="0">
                <a:ln>
                  <a:solidFill>
                    <a:schemeClr val="accent1"/>
                  </a:solidFill>
                </a:ln>
                <a:solidFill>
                  <a:schemeClr val="accent4"/>
                </a:solidFill>
                <a:latin typeface="Bahnschrift SemiBold Condensed" panose="020B0502040204020203" pitchFamily="34" charset="0"/>
              </a:rPr>
              <a:t>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B224446-7F79-428E-87CA-800417CFD1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16821" y="3536996"/>
            <a:ext cx="6831673" cy="1086237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Amatic" panose="02000803000000000000" pitchFamily="2" charset="0"/>
              </a:rPr>
              <a:t>:a call for </a:t>
            </a:r>
            <a:r>
              <a:rPr lang="en-US" sz="6000" b="1" dirty="0">
                <a:latin typeface="Amatic" panose="02000803000000000000" pitchFamily="2" charset="0"/>
              </a:rPr>
              <a:t>pure</a:t>
            </a:r>
            <a:r>
              <a:rPr lang="en-US" sz="6000" dirty="0">
                <a:latin typeface="Amatic" panose="02000803000000000000" pitchFamily="2" charset="0"/>
              </a:rPr>
              <a:t> worship</a:t>
            </a:r>
          </a:p>
        </p:txBody>
      </p:sp>
    </p:spTree>
    <p:extLst>
      <p:ext uri="{BB962C8B-B14F-4D97-AF65-F5344CB8AC3E}">
        <p14:creationId xmlns:p14="http://schemas.microsoft.com/office/powerpoint/2010/main" val="16769753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F52F6DF-F5C9-4C30-8A6D-3B7C1901D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>
                <a:latin typeface="Bahnschrift Condensed" panose="020B0502040204020203" pitchFamily="34" charset="0"/>
              </a:rPr>
              <a:t>Section 4:    Mal. 2:17... (grievance 1)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3616767-DA94-4F87-B5BC-CAAFCC724F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5795" y="2170532"/>
            <a:ext cx="9202997" cy="4155359"/>
          </a:xfrm>
        </p:spPr>
        <p:txBody>
          <a:bodyPr>
            <a:normAutofit/>
          </a:bodyPr>
          <a:lstStyle/>
          <a:p>
            <a:pPr marL="742950" indent="-742950">
              <a:spcAft>
                <a:spcPts val="1800"/>
              </a:spcAft>
              <a:buFont typeface="+mj-lt"/>
              <a:buAutoNum type="alphaLcPeriod"/>
            </a:pPr>
            <a:r>
              <a:rPr lang="en-US" sz="4000" dirty="0"/>
              <a:t>God judges Israel because they declare evil to be good. </a:t>
            </a:r>
            <a:endParaRPr lang="en-US" sz="2800" dirty="0"/>
          </a:p>
          <a:p>
            <a:pPr marL="742950" indent="-742950">
              <a:spcAft>
                <a:spcPts val="1800"/>
              </a:spcAft>
              <a:buFont typeface="+mj-lt"/>
              <a:buAutoNum type="alphaLcPeriod"/>
            </a:pPr>
            <a:r>
              <a:rPr lang="en-US" sz="4000" dirty="0"/>
              <a:t>Does God still condemn evil and those who declare evil to be good?</a:t>
            </a:r>
          </a:p>
          <a:p>
            <a:pPr marL="742950" indent="-742950">
              <a:spcAft>
                <a:spcPts val="1800"/>
              </a:spcAft>
              <a:buFont typeface="+mj-lt"/>
              <a:buAutoNum type="alphaLcPeriod"/>
            </a:pPr>
            <a:r>
              <a:rPr lang="en-US" sz="3200" dirty="0"/>
              <a:t>Potential applications for today: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4BA744E-E083-402F-A58F-80683064588D}"/>
              </a:ext>
            </a:extLst>
          </p:cNvPr>
          <p:cNvSpPr/>
          <p:nvPr/>
        </p:nvSpPr>
        <p:spPr>
          <a:xfrm>
            <a:off x="707573" y="6433457"/>
            <a:ext cx="384395" cy="42454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39EC4847-D785-47F7-9713-9013EEBDF594}"/>
              </a:ext>
            </a:extLst>
          </p:cNvPr>
          <p:cNvSpPr/>
          <p:nvPr/>
        </p:nvSpPr>
        <p:spPr>
          <a:xfrm>
            <a:off x="707574" y="6008914"/>
            <a:ext cx="384395" cy="42454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AA2BC690-BD52-4D65-B7C5-B8403E3CE84B}"/>
              </a:ext>
            </a:extLst>
          </p:cNvPr>
          <p:cNvSpPr/>
          <p:nvPr/>
        </p:nvSpPr>
        <p:spPr>
          <a:xfrm>
            <a:off x="707574" y="5584371"/>
            <a:ext cx="384395" cy="4463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8CE2F0D6-704B-4D52-B68F-AF941FD61813}"/>
              </a:ext>
            </a:extLst>
          </p:cNvPr>
          <p:cNvSpPr/>
          <p:nvPr/>
        </p:nvSpPr>
        <p:spPr>
          <a:xfrm>
            <a:off x="707572" y="5159828"/>
            <a:ext cx="384397" cy="42454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DE63C017-A669-4159-858E-DF1D6C8EA4AB}"/>
              </a:ext>
            </a:extLst>
          </p:cNvPr>
          <p:cNvSpPr/>
          <p:nvPr/>
        </p:nvSpPr>
        <p:spPr>
          <a:xfrm>
            <a:off x="707572" y="4735285"/>
            <a:ext cx="384397" cy="43180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79B1FCEE-3B7B-4E6E-97C8-705FE7611E8E}"/>
              </a:ext>
            </a:extLst>
          </p:cNvPr>
          <p:cNvSpPr/>
          <p:nvPr/>
        </p:nvSpPr>
        <p:spPr>
          <a:xfrm>
            <a:off x="707773" y="4310930"/>
            <a:ext cx="384395" cy="42454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DEBE2652-FBEE-4AFB-B077-84AB779BAEA9}"/>
              </a:ext>
            </a:extLst>
          </p:cNvPr>
          <p:cNvSpPr/>
          <p:nvPr/>
        </p:nvSpPr>
        <p:spPr>
          <a:xfrm>
            <a:off x="707774" y="3886387"/>
            <a:ext cx="384395" cy="42454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A39EEE78-0650-4984-9F4A-4681C050781B}"/>
              </a:ext>
            </a:extLst>
          </p:cNvPr>
          <p:cNvSpPr/>
          <p:nvPr/>
        </p:nvSpPr>
        <p:spPr>
          <a:xfrm>
            <a:off x="707774" y="3461844"/>
            <a:ext cx="384395" cy="4463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BCE58FA-F684-4ED7-8E52-B305E02CA194}"/>
              </a:ext>
            </a:extLst>
          </p:cNvPr>
          <p:cNvSpPr/>
          <p:nvPr/>
        </p:nvSpPr>
        <p:spPr>
          <a:xfrm>
            <a:off x="707772" y="3037301"/>
            <a:ext cx="384397" cy="42454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2F81881E-D014-4CC4-8BC0-A3F2F98A007C}"/>
              </a:ext>
            </a:extLst>
          </p:cNvPr>
          <p:cNvSpPr/>
          <p:nvPr/>
        </p:nvSpPr>
        <p:spPr>
          <a:xfrm>
            <a:off x="707772" y="2612758"/>
            <a:ext cx="384397" cy="43180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339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F52F6DF-F5C9-4C30-8A6D-3B7C1901D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>
                <a:latin typeface="Bahnschrift Condensed" panose="020B0502040204020203" pitchFamily="34" charset="0"/>
              </a:rPr>
              <a:t>Section 4:    Mal. 2:17… (grievance 2)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3616767-DA94-4F87-B5BC-CAAFCC724F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5795" y="2170532"/>
            <a:ext cx="9202997" cy="4155359"/>
          </a:xfrm>
        </p:spPr>
        <p:txBody>
          <a:bodyPr>
            <a:normAutofit/>
          </a:bodyPr>
          <a:lstStyle/>
          <a:p>
            <a:pPr marL="742950" indent="-742950">
              <a:spcAft>
                <a:spcPts val="1800"/>
              </a:spcAft>
              <a:buFont typeface="+mj-lt"/>
              <a:buAutoNum type="alphaLcPeriod"/>
            </a:pPr>
            <a:r>
              <a:rPr lang="en-US" sz="4000" dirty="0"/>
              <a:t>The Israelites accuse God of being unjust.</a:t>
            </a:r>
            <a:endParaRPr lang="en-US" sz="2800" dirty="0"/>
          </a:p>
          <a:p>
            <a:pPr marL="742950" indent="-742950">
              <a:spcAft>
                <a:spcPts val="1800"/>
              </a:spcAft>
              <a:buFont typeface="+mj-lt"/>
              <a:buAutoNum type="alphaLcPeriod"/>
            </a:pPr>
            <a:r>
              <a:rPr lang="en-US" sz="4000" dirty="0"/>
              <a:t>Are we allowed to accuse God of being unjust today?</a:t>
            </a:r>
          </a:p>
          <a:p>
            <a:pPr marL="742950" indent="-742950">
              <a:spcAft>
                <a:spcPts val="1800"/>
              </a:spcAft>
              <a:buFont typeface="+mj-lt"/>
              <a:buAutoNum type="alphaLcPeriod"/>
            </a:pPr>
            <a:r>
              <a:rPr lang="en-US" sz="3200" dirty="0"/>
              <a:t>Potential applications for today: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4BA744E-E083-402F-A58F-80683064588D}"/>
              </a:ext>
            </a:extLst>
          </p:cNvPr>
          <p:cNvSpPr/>
          <p:nvPr/>
        </p:nvSpPr>
        <p:spPr>
          <a:xfrm>
            <a:off x="707573" y="6433457"/>
            <a:ext cx="384395" cy="42454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39EC4847-D785-47F7-9713-9013EEBDF594}"/>
              </a:ext>
            </a:extLst>
          </p:cNvPr>
          <p:cNvSpPr/>
          <p:nvPr/>
        </p:nvSpPr>
        <p:spPr>
          <a:xfrm>
            <a:off x="707574" y="6008914"/>
            <a:ext cx="384395" cy="42454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AA2BC690-BD52-4D65-B7C5-B8403E3CE84B}"/>
              </a:ext>
            </a:extLst>
          </p:cNvPr>
          <p:cNvSpPr/>
          <p:nvPr/>
        </p:nvSpPr>
        <p:spPr>
          <a:xfrm>
            <a:off x="707574" y="5584371"/>
            <a:ext cx="384395" cy="4463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8CE2F0D6-704B-4D52-B68F-AF941FD61813}"/>
              </a:ext>
            </a:extLst>
          </p:cNvPr>
          <p:cNvSpPr/>
          <p:nvPr/>
        </p:nvSpPr>
        <p:spPr>
          <a:xfrm>
            <a:off x="707572" y="5159828"/>
            <a:ext cx="384397" cy="42454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DE63C017-A669-4159-858E-DF1D6C8EA4AB}"/>
              </a:ext>
            </a:extLst>
          </p:cNvPr>
          <p:cNvSpPr/>
          <p:nvPr/>
        </p:nvSpPr>
        <p:spPr>
          <a:xfrm>
            <a:off x="707572" y="4735285"/>
            <a:ext cx="384397" cy="43180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79B1FCEE-3B7B-4E6E-97C8-705FE7611E8E}"/>
              </a:ext>
            </a:extLst>
          </p:cNvPr>
          <p:cNvSpPr/>
          <p:nvPr/>
        </p:nvSpPr>
        <p:spPr>
          <a:xfrm>
            <a:off x="707773" y="4310930"/>
            <a:ext cx="384395" cy="42454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DEBE2652-FBEE-4AFB-B077-84AB779BAEA9}"/>
              </a:ext>
            </a:extLst>
          </p:cNvPr>
          <p:cNvSpPr/>
          <p:nvPr/>
        </p:nvSpPr>
        <p:spPr>
          <a:xfrm>
            <a:off x="707774" y="3886387"/>
            <a:ext cx="384395" cy="42454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A39EEE78-0650-4984-9F4A-4681C050781B}"/>
              </a:ext>
            </a:extLst>
          </p:cNvPr>
          <p:cNvSpPr/>
          <p:nvPr/>
        </p:nvSpPr>
        <p:spPr>
          <a:xfrm>
            <a:off x="707774" y="3461844"/>
            <a:ext cx="384395" cy="4463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BCE58FA-F684-4ED7-8E52-B305E02CA194}"/>
              </a:ext>
            </a:extLst>
          </p:cNvPr>
          <p:cNvSpPr/>
          <p:nvPr/>
        </p:nvSpPr>
        <p:spPr>
          <a:xfrm>
            <a:off x="707772" y="3037301"/>
            <a:ext cx="384397" cy="42454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2F81881E-D014-4CC4-8BC0-A3F2F98A007C}"/>
              </a:ext>
            </a:extLst>
          </p:cNvPr>
          <p:cNvSpPr/>
          <p:nvPr/>
        </p:nvSpPr>
        <p:spPr>
          <a:xfrm>
            <a:off x="707772" y="2612758"/>
            <a:ext cx="384397" cy="43180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049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1533BCD-EEB6-40F2-87B6-5E1F1E385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89033"/>
            <a:ext cx="9601200" cy="907026"/>
          </a:xfrm>
        </p:spPr>
        <p:txBody>
          <a:bodyPr/>
          <a:lstStyle/>
          <a:p>
            <a:r>
              <a:rPr lang="en-US" dirty="0">
                <a:latin typeface="Bahnschrift Condensed" panose="020B0502040204020203" pitchFamily="34" charset="0"/>
              </a:rPr>
              <a:t>Question of the morning: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EE05823-0283-48DA-9126-269CB7622F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3830" y="2418730"/>
            <a:ext cx="9601200" cy="37288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dirty="0">
                <a:latin typeface="Bahnschrift Condensed" panose="020B0502040204020203" pitchFamily="34" charset="0"/>
              </a:rPr>
              <a:t>Is the God of the OT </a:t>
            </a:r>
            <a:r>
              <a:rPr lang="en-US" sz="8000" b="1" dirty="0">
                <a:latin typeface="Bahnschrift Condensed" panose="020B0502040204020203" pitchFamily="34" charset="0"/>
              </a:rPr>
              <a:t>different</a:t>
            </a:r>
            <a:r>
              <a:rPr lang="en-US" sz="8000" dirty="0">
                <a:latin typeface="Bahnschrift Condensed" panose="020B0502040204020203" pitchFamily="34" charset="0"/>
              </a:rPr>
              <a:t> </a:t>
            </a:r>
          </a:p>
          <a:p>
            <a:pPr marL="0" indent="0" algn="ctr">
              <a:buNone/>
            </a:pPr>
            <a:r>
              <a:rPr lang="en-US" sz="8000" dirty="0">
                <a:latin typeface="Bahnschrift Condensed" panose="020B0502040204020203" pitchFamily="34" charset="0"/>
              </a:rPr>
              <a:t>than the God of the NT?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A29FF0CC-C0F3-4BC9-9D10-E17126136413}"/>
              </a:ext>
            </a:extLst>
          </p:cNvPr>
          <p:cNvSpPr/>
          <p:nvPr/>
        </p:nvSpPr>
        <p:spPr>
          <a:xfrm>
            <a:off x="707573" y="6433457"/>
            <a:ext cx="384395" cy="42454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98A5647D-5DD8-4DA0-BEEB-A9E018D5C4BD}"/>
              </a:ext>
            </a:extLst>
          </p:cNvPr>
          <p:cNvSpPr/>
          <p:nvPr/>
        </p:nvSpPr>
        <p:spPr>
          <a:xfrm>
            <a:off x="707574" y="6008914"/>
            <a:ext cx="384395" cy="42454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F1561AD-C961-41B1-B211-EA91BFB14341}"/>
              </a:ext>
            </a:extLst>
          </p:cNvPr>
          <p:cNvSpPr/>
          <p:nvPr/>
        </p:nvSpPr>
        <p:spPr>
          <a:xfrm>
            <a:off x="707574" y="5584371"/>
            <a:ext cx="384395" cy="4463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FEF9323D-9241-4907-A091-601BDA174F7D}"/>
              </a:ext>
            </a:extLst>
          </p:cNvPr>
          <p:cNvSpPr/>
          <p:nvPr/>
        </p:nvSpPr>
        <p:spPr>
          <a:xfrm>
            <a:off x="707572" y="5159828"/>
            <a:ext cx="384397" cy="42454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B1918D52-190B-4B8A-AAEE-B60B5EC47A62}"/>
              </a:ext>
            </a:extLst>
          </p:cNvPr>
          <p:cNvSpPr/>
          <p:nvPr/>
        </p:nvSpPr>
        <p:spPr>
          <a:xfrm>
            <a:off x="707572" y="4735285"/>
            <a:ext cx="384397" cy="43180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CE96D28D-0042-452D-B154-6DB681350959}"/>
              </a:ext>
            </a:extLst>
          </p:cNvPr>
          <p:cNvSpPr/>
          <p:nvPr/>
        </p:nvSpPr>
        <p:spPr>
          <a:xfrm>
            <a:off x="707773" y="4313974"/>
            <a:ext cx="384395" cy="42454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4FA68D6-CAFC-435C-8121-9BF2E5A3A820}"/>
              </a:ext>
            </a:extLst>
          </p:cNvPr>
          <p:cNvSpPr/>
          <p:nvPr/>
        </p:nvSpPr>
        <p:spPr>
          <a:xfrm>
            <a:off x="707774" y="3889431"/>
            <a:ext cx="384395" cy="42454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74F696D6-A9D9-4034-8927-D17B52449023}"/>
              </a:ext>
            </a:extLst>
          </p:cNvPr>
          <p:cNvSpPr/>
          <p:nvPr/>
        </p:nvSpPr>
        <p:spPr>
          <a:xfrm>
            <a:off x="707774" y="3464888"/>
            <a:ext cx="384395" cy="4463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C62B93C9-B891-4A35-ABB0-E2756E9670C0}"/>
              </a:ext>
            </a:extLst>
          </p:cNvPr>
          <p:cNvSpPr/>
          <p:nvPr/>
        </p:nvSpPr>
        <p:spPr>
          <a:xfrm>
            <a:off x="707772" y="3040345"/>
            <a:ext cx="384397" cy="42454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4BD58BA9-D1FE-45E0-B2C9-FB9448819F2A}"/>
              </a:ext>
            </a:extLst>
          </p:cNvPr>
          <p:cNvSpPr/>
          <p:nvPr/>
        </p:nvSpPr>
        <p:spPr>
          <a:xfrm>
            <a:off x="707772" y="2634190"/>
            <a:ext cx="384397" cy="43180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313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DE267F-4A0F-4716-881C-66454752E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30729"/>
          </a:xfrm>
        </p:spPr>
        <p:txBody>
          <a:bodyPr/>
          <a:lstStyle/>
          <a:p>
            <a:r>
              <a:rPr lang="en-US" dirty="0">
                <a:latin typeface="Bahnschrift Condensed" panose="020B0502040204020203" pitchFamily="34" charset="0"/>
              </a:rPr>
              <a:t>Addressing an objection…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CB1F40B-4335-445F-B2B6-969E7CE25F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79814"/>
            <a:ext cx="10466614" cy="282484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The problem with Christianity today: </a:t>
            </a:r>
          </a:p>
          <a:p>
            <a:pPr marL="0" indent="0" algn="ctr">
              <a:buNone/>
            </a:pPr>
            <a:r>
              <a:rPr lang="en-US" sz="2400" i="1" dirty="0"/>
              <a:t>“Our incessant habit of reaching back into the Old Covenant concepts, teachings, sayings, and narratives.” (p. 91)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Bahnschrift Condensed" panose="020B0502040204020203" pitchFamily="34" charset="0"/>
              </a:rPr>
              <a:t>Modern Christianity relies too much on the Old Testament.</a:t>
            </a:r>
          </a:p>
          <a:p>
            <a:pPr marL="0" indent="0" algn="ctr">
              <a:buNone/>
            </a:pPr>
            <a:endParaRPr lang="en-US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D8E70829-FA54-41F8-8EB7-5FA920B53CB6}"/>
              </a:ext>
            </a:extLst>
          </p:cNvPr>
          <p:cNvSpPr/>
          <p:nvPr/>
        </p:nvSpPr>
        <p:spPr>
          <a:xfrm>
            <a:off x="707573" y="6433457"/>
            <a:ext cx="384395" cy="42454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26EC1157-ACD1-4989-84D1-201D8AD28FB8}"/>
              </a:ext>
            </a:extLst>
          </p:cNvPr>
          <p:cNvSpPr/>
          <p:nvPr/>
        </p:nvSpPr>
        <p:spPr>
          <a:xfrm>
            <a:off x="707574" y="6008914"/>
            <a:ext cx="384395" cy="42454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6BF87DE6-007B-4A90-B894-48CDF001F8F7}"/>
              </a:ext>
            </a:extLst>
          </p:cNvPr>
          <p:cNvSpPr/>
          <p:nvPr/>
        </p:nvSpPr>
        <p:spPr>
          <a:xfrm>
            <a:off x="707574" y="5584371"/>
            <a:ext cx="384395" cy="4463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24158854-82C9-4519-828B-B2F825C4E882}"/>
              </a:ext>
            </a:extLst>
          </p:cNvPr>
          <p:cNvSpPr/>
          <p:nvPr/>
        </p:nvSpPr>
        <p:spPr>
          <a:xfrm>
            <a:off x="707572" y="5159828"/>
            <a:ext cx="384397" cy="42454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59C158D5-9BBC-4FED-9C3C-EDFAF8007E7D}"/>
              </a:ext>
            </a:extLst>
          </p:cNvPr>
          <p:cNvSpPr/>
          <p:nvPr/>
        </p:nvSpPr>
        <p:spPr>
          <a:xfrm>
            <a:off x="707572" y="4735285"/>
            <a:ext cx="384397" cy="43180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4B3E4A7-04D4-4C34-B406-82C1640ECE99}"/>
              </a:ext>
            </a:extLst>
          </p:cNvPr>
          <p:cNvSpPr txBox="1"/>
          <p:nvPr/>
        </p:nvSpPr>
        <p:spPr>
          <a:xfrm>
            <a:off x="1567543" y="4669971"/>
            <a:ext cx="1007472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800" dirty="0"/>
              <a:t>Proposed Solution: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1400" dirty="0"/>
          </a:p>
          <a:p>
            <a:pPr algn="ctr"/>
            <a:r>
              <a:rPr lang="en-US" sz="2400" i="1" dirty="0"/>
              <a:t>“Unhitching our teaching of what it means to follow Jesus </a:t>
            </a:r>
          </a:p>
          <a:p>
            <a:pPr algn="ctr"/>
            <a:r>
              <a:rPr lang="en-US" sz="2400" i="1" dirty="0"/>
              <a:t>from all things Old Covenant.” (p. 315)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750A2CBD-381D-4752-8049-8089CB5207EA}"/>
              </a:ext>
            </a:extLst>
          </p:cNvPr>
          <p:cNvSpPr/>
          <p:nvPr/>
        </p:nvSpPr>
        <p:spPr>
          <a:xfrm>
            <a:off x="707773" y="4310930"/>
            <a:ext cx="384395" cy="42454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A55C5D7B-8A7F-47FB-B95E-87881F87BAFB}"/>
              </a:ext>
            </a:extLst>
          </p:cNvPr>
          <p:cNvSpPr/>
          <p:nvPr/>
        </p:nvSpPr>
        <p:spPr>
          <a:xfrm>
            <a:off x="707774" y="3886387"/>
            <a:ext cx="384395" cy="42454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1097349-8CD4-447C-815D-EAD4DC42DC82}"/>
              </a:ext>
            </a:extLst>
          </p:cNvPr>
          <p:cNvSpPr/>
          <p:nvPr/>
        </p:nvSpPr>
        <p:spPr>
          <a:xfrm>
            <a:off x="707774" y="3461844"/>
            <a:ext cx="384395" cy="4463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1356D879-058E-40DD-BD09-5CF136B1D86E}"/>
              </a:ext>
            </a:extLst>
          </p:cNvPr>
          <p:cNvSpPr/>
          <p:nvPr/>
        </p:nvSpPr>
        <p:spPr>
          <a:xfrm>
            <a:off x="707772" y="3037301"/>
            <a:ext cx="384397" cy="42454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946C4D1F-283D-45E8-85A0-F2D64A4D09A2}"/>
              </a:ext>
            </a:extLst>
          </p:cNvPr>
          <p:cNvSpPr/>
          <p:nvPr/>
        </p:nvSpPr>
        <p:spPr>
          <a:xfrm>
            <a:off x="707772" y="2612758"/>
            <a:ext cx="384397" cy="43180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026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59281611-13F5-451C-94B1-06EA0DE58A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0867" y="0"/>
            <a:ext cx="795026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257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B653E8-ABC9-4F0B-808D-ACDE174EF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560439"/>
            <a:ext cx="9601200" cy="1611261"/>
          </a:xfrm>
        </p:spPr>
        <p:txBody>
          <a:bodyPr>
            <a:normAutofit/>
          </a:bodyPr>
          <a:lstStyle/>
          <a:p>
            <a:pPr algn="ctr"/>
            <a:r>
              <a:rPr lang="en-US" sz="6600" dirty="0">
                <a:latin typeface="Bahnschrift Condensed" panose="020B0502040204020203" pitchFamily="34" charset="0"/>
              </a:rPr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D5083B8-F074-4767-921A-CDA5CA1D36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49643"/>
            <a:ext cx="9601200" cy="1182047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4000" dirty="0">
                <a:latin typeface="Bahnschrift Condensed" panose="020B0502040204020203" pitchFamily="34" charset="0"/>
              </a:rPr>
              <a:t>Date:   </a:t>
            </a:r>
            <a:r>
              <a:rPr lang="en-US" sz="3200" dirty="0"/>
              <a:t>Malachi was most likely a contemporary of</a:t>
            </a:r>
          </a:p>
          <a:p>
            <a:pPr marL="0" indent="0">
              <a:buNone/>
            </a:pPr>
            <a:r>
              <a:rPr lang="en-US" sz="3200" dirty="0"/>
              <a:t>             Ezra and Nehemiah (mid-fifth century B.C.)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C5EE21B-2341-4FDC-880E-594257F92242}"/>
              </a:ext>
            </a:extLst>
          </p:cNvPr>
          <p:cNvSpPr txBox="1"/>
          <p:nvPr/>
        </p:nvSpPr>
        <p:spPr>
          <a:xfrm>
            <a:off x="1371599" y="3023415"/>
            <a:ext cx="970443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4000" dirty="0"/>
              <a:t> </a:t>
            </a:r>
            <a:r>
              <a:rPr lang="en-US" sz="4000" dirty="0">
                <a:latin typeface="Bahnschrift Condensed" panose="020B0502040204020203" pitchFamily="34" charset="0"/>
              </a:rPr>
              <a:t>Circumstances:</a:t>
            </a:r>
          </a:p>
          <a:p>
            <a:r>
              <a:rPr lang="en-US" sz="3200" dirty="0"/>
              <a:t>               -  Political insignificance</a:t>
            </a:r>
          </a:p>
          <a:p>
            <a:r>
              <a:rPr lang="en-US" sz="3200" dirty="0"/>
              <a:t>               -  Subjugation to a foreign power</a:t>
            </a:r>
          </a:p>
          <a:p>
            <a:r>
              <a:rPr lang="en-US" sz="3200" dirty="0"/>
              <a:t>               -  Persistent opposition from their neighbors</a:t>
            </a:r>
          </a:p>
          <a:p>
            <a:r>
              <a:rPr lang="en-US" sz="3200" dirty="0"/>
              <a:t>               -  An inferior temple   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2863351A-FEF2-4F46-9403-6143FDA522A2}"/>
              </a:ext>
            </a:extLst>
          </p:cNvPr>
          <p:cNvSpPr/>
          <p:nvPr/>
        </p:nvSpPr>
        <p:spPr>
          <a:xfrm>
            <a:off x="707573" y="6433457"/>
            <a:ext cx="384395" cy="42454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BF49BCBC-C914-40AF-8B43-D55645056F5C}"/>
              </a:ext>
            </a:extLst>
          </p:cNvPr>
          <p:cNvSpPr/>
          <p:nvPr/>
        </p:nvSpPr>
        <p:spPr>
          <a:xfrm>
            <a:off x="707574" y="6008914"/>
            <a:ext cx="384395" cy="42454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83EA626-025F-47DA-8705-9B1D2D6D4FA0}"/>
              </a:ext>
            </a:extLst>
          </p:cNvPr>
          <p:cNvSpPr/>
          <p:nvPr/>
        </p:nvSpPr>
        <p:spPr>
          <a:xfrm>
            <a:off x="707574" y="5584371"/>
            <a:ext cx="384395" cy="4463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851CA13-44F3-433A-972E-9A66EBAAF07B}"/>
              </a:ext>
            </a:extLst>
          </p:cNvPr>
          <p:cNvSpPr/>
          <p:nvPr/>
        </p:nvSpPr>
        <p:spPr>
          <a:xfrm>
            <a:off x="707572" y="5159828"/>
            <a:ext cx="384397" cy="42454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E8B24F92-D361-4626-8011-B780D3FE8F1A}"/>
              </a:ext>
            </a:extLst>
          </p:cNvPr>
          <p:cNvSpPr/>
          <p:nvPr/>
        </p:nvSpPr>
        <p:spPr>
          <a:xfrm>
            <a:off x="707572" y="4735285"/>
            <a:ext cx="384397" cy="43180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6FB6E8D-EF75-4419-9C37-62D42270593A}"/>
              </a:ext>
            </a:extLst>
          </p:cNvPr>
          <p:cNvSpPr/>
          <p:nvPr/>
        </p:nvSpPr>
        <p:spPr>
          <a:xfrm>
            <a:off x="707773" y="4310930"/>
            <a:ext cx="384395" cy="42454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34E20C4B-062D-4379-A6B9-D19671DDA9F4}"/>
              </a:ext>
            </a:extLst>
          </p:cNvPr>
          <p:cNvSpPr/>
          <p:nvPr/>
        </p:nvSpPr>
        <p:spPr>
          <a:xfrm>
            <a:off x="707774" y="3886387"/>
            <a:ext cx="384395" cy="42454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1575C85D-8D12-4DB4-B5C7-805AD0638B74}"/>
              </a:ext>
            </a:extLst>
          </p:cNvPr>
          <p:cNvSpPr/>
          <p:nvPr/>
        </p:nvSpPr>
        <p:spPr>
          <a:xfrm>
            <a:off x="707774" y="3461844"/>
            <a:ext cx="384395" cy="4463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4362CFD7-58F9-44E3-86BE-5F56558BB35C}"/>
              </a:ext>
            </a:extLst>
          </p:cNvPr>
          <p:cNvSpPr/>
          <p:nvPr/>
        </p:nvSpPr>
        <p:spPr>
          <a:xfrm>
            <a:off x="707772" y="3037301"/>
            <a:ext cx="384397" cy="42454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038CEE2D-B4D4-4B5E-860E-5DBAD8D0AD8B}"/>
              </a:ext>
            </a:extLst>
          </p:cNvPr>
          <p:cNvSpPr/>
          <p:nvPr/>
        </p:nvSpPr>
        <p:spPr>
          <a:xfrm>
            <a:off x="707772" y="2612758"/>
            <a:ext cx="384397" cy="43180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629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F52F6DF-F5C9-4C30-8A6D-3B7C1901D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>
                <a:latin typeface="Bahnschrift Condensed" panose="020B0502040204020203" pitchFamily="34" charset="0"/>
              </a:rPr>
              <a:t>Reading section by section…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3616767-DA94-4F87-B5BC-CAAFCC724F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5795" y="2170532"/>
            <a:ext cx="9202997" cy="4155359"/>
          </a:xfrm>
        </p:spPr>
        <p:txBody>
          <a:bodyPr>
            <a:normAutofit/>
          </a:bodyPr>
          <a:lstStyle/>
          <a:p>
            <a:pPr marL="742950" indent="-742950">
              <a:spcAft>
                <a:spcPts val="1800"/>
              </a:spcAft>
              <a:buFont typeface="+mj-lt"/>
              <a:buAutoNum type="alphaLcPeriod"/>
            </a:pPr>
            <a:r>
              <a:rPr lang="en-US" sz="4000" dirty="0"/>
              <a:t>Main points/themes.</a:t>
            </a:r>
          </a:p>
          <a:p>
            <a:pPr marL="742950" indent="-742950">
              <a:spcAft>
                <a:spcPts val="1800"/>
              </a:spcAft>
              <a:buFont typeface="+mj-lt"/>
              <a:buAutoNum type="alphaLcPeriod"/>
            </a:pPr>
            <a:r>
              <a:rPr lang="en-US" sz="4000" dirty="0"/>
              <a:t>Does this present God with a different character than what we see in the NT? </a:t>
            </a:r>
          </a:p>
          <a:p>
            <a:pPr marL="742950" indent="-742950">
              <a:spcAft>
                <a:spcPts val="1800"/>
              </a:spcAft>
              <a:buFont typeface="+mj-lt"/>
              <a:buAutoNum type="alphaLcPeriod"/>
            </a:pPr>
            <a:r>
              <a:rPr lang="en-US" sz="4000" dirty="0"/>
              <a:t>Potential applications for today: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4BA744E-E083-402F-A58F-80683064588D}"/>
              </a:ext>
            </a:extLst>
          </p:cNvPr>
          <p:cNvSpPr/>
          <p:nvPr/>
        </p:nvSpPr>
        <p:spPr>
          <a:xfrm>
            <a:off x="707573" y="6433457"/>
            <a:ext cx="384395" cy="42454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39EC4847-D785-47F7-9713-9013EEBDF594}"/>
              </a:ext>
            </a:extLst>
          </p:cNvPr>
          <p:cNvSpPr/>
          <p:nvPr/>
        </p:nvSpPr>
        <p:spPr>
          <a:xfrm>
            <a:off x="707574" y="6008914"/>
            <a:ext cx="384395" cy="42454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AA2BC690-BD52-4D65-B7C5-B8403E3CE84B}"/>
              </a:ext>
            </a:extLst>
          </p:cNvPr>
          <p:cNvSpPr/>
          <p:nvPr/>
        </p:nvSpPr>
        <p:spPr>
          <a:xfrm>
            <a:off x="707574" y="5584371"/>
            <a:ext cx="384395" cy="4463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8CE2F0D6-704B-4D52-B68F-AF941FD61813}"/>
              </a:ext>
            </a:extLst>
          </p:cNvPr>
          <p:cNvSpPr/>
          <p:nvPr/>
        </p:nvSpPr>
        <p:spPr>
          <a:xfrm>
            <a:off x="707572" y="5159828"/>
            <a:ext cx="384397" cy="42454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DE63C017-A669-4159-858E-DF1D6C8EA4AB}"/>
              </a:ext>
            </a:extLst>
          </p:cNvPr>
          <p:cNvSpPr/>
          <p:nvPr/>
        </p:nvSpPr>
        <p:spPr>
          <a:xfrm>
            <a:off x="707572" y="4735285"/>
            <a:ext cx="384397" cy="43180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79B1FCEE-3B7B-4E6E-97C8-705FE7611E8E}"/>
              </a:ext>
            </a:extLst>
          </p:cNvPr>
          <p:cNvSpPr/>
          <p:nvPr/>
        </p:nvSpPr>
        <p:spPr>
          <a:xfrm>
            <a:off x="707773" y="4310930"/>
            <a:ext cx="384395" cy="42454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DEBE2652-FBEE-4AFB-B077-84AB779BAEA9}"/>
              </a:ext>
            </a:extLst>
          </p:cNvPr>
          <p:cNvSpPr/>
          <p:nvPr/>
        </p:nvSpPr>
        <p:spPr>
          <a:xfrm>
            <a:off x="707774" y="3886387"/>
            <a:ext cx="384395" cy="42454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A39EEE78-0650-4984-9F4A-4681C050781B}"/>
              </a:ext>
            </a:extLst>
          </p:cNvPr>
          <p:cNvSpPr/>
          <p:nvPr/>
        </p:nvSpPr>
        <p:spPr>
          <a:xfrm>
            <a:off x="707774" y="3461844"/>
            <a:ext cx="384395" cy="4463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BCE58FA-F684-4ED7-8E52-B305E02CA194}"/>
              </a:ext>
            </a:extLst>
          </p:cNvPr>
          <p:cNvSpPr/>
          <p:nvPr/>
        </p:nvSpPr>
        <p:spPr>
          <a:xfrm>
            <a:off x="707772" y="3037301"/>
            <a:ext cx="384397" cy="42454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2F81881E-D014-4CC4-8BC0-A3F2F98A007C}"/>
              </a:ext>
            </a:extLst>
          </p:cNvPr>
          <p:cNvSpPr/>
          <p:nvPr/>
        </p:nvSpPr>
        <p:spPr>
          <a:xfrm>
            <a:off x="707772" y="2612758"/>
            <a:ext cx="384397" cy="43180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426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F52F6DF-F5C9-4C30-8A6D-3B7C1901D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>
                <a:latin typeface="Bahnschrift Condensed" panose="020B0502040204020203" pitchFamily="34" charset="0"/>
              </a:rPr>
              <a:t>Section 1:    Mal. 1:1-5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3616767-DA94-4F87-B5BC-CAAFCC724F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5795" y="2170532"/>
            <a:ext cx="9202997" cy="4155359"/>
          </a:xfrm>
        </p:spPr>
        <p:txBody>
          <a:bodyPr>
            <a:normAutofit/>
          </a:bodyPr>
          <a:lstStyle/>
          <a:p>
            <a:pPr marL="742950" indent="-742950">
              <a:spcAft>
                <a:spcPts val="1800"/>
              </a:spcAft>
              <a:buFont typeface="+mj-lt"/>
              <a:buAutoNum type="alphaLcPeriod"/>
            </a:pPr>
            <a:r>
              <a:rPr lang="en-US" sz="4000" dirty="0"/>
              <a:t>God has a covenantal love for the Israelites.</a:t>
            </a:r>
          </a:p>
          <a:p>
            <a:pPr marL="742950" indent="-742950">
              <a:spcAft>
                <a:spcPts val="1800"/>
              </a:spcAft>
              <a:buFont typeface="+mj-lt"/>
              <a:buAutoNum type="alphaLcPeriod"/>
            </a:pPr>
            <a:r>
              <a:rPr lang="en-US" sz="4000" dirty="0"/>
              <a:t>Does God have a covenantal love for His people today?</a:t>
            </a:r>
          </a:p>
          <a:p>
            <a:pPr marL="742950" indent="-742950">
              <a:spcAft>
                <a:spcPts val="1800"/>
              </a:spcAft>
              <a:buFont typeface="+mj-lt"/>
              <a:buAutoNum type="alphaLcPeriod"/>
            </a:pPr>
            <a:r>
              <a:rPr lang="en-US" sz="3200" dirty="0"/>
              <a:t>Potential applications for today: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4BA744E-E083-402F-A58F-80683064588D}"/>
              </a:ext>
            </a:extLst>
          </p:cNvPr>
          <p:cNvSpPr/>
          <p:nvPr/>
        </p:nvSpPr>
        <p:spPr>
          <a:xfrm>
            <a:off x="707573" y="6433457"/>
            <a:ext cx="384395" cy="42454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39EC4847-D785-47F7-9713-9013EEBDF594}"/>
              </a:ext>
            </a:extLst>
          </p:cNvPr>
          <p:cNvSpPr/>
          <p:nvPr/>
        </p:nvSpPr>
        <p:spPr>
          <a:xfrm>
            <a:off x="707574" y="6008914"/>
            <a:ext cx="384395" cy="42454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AA2BC690-BD52-4D65-B7C5-B8403E3CE84B}"/>
              </a:ext>
            </a:extLst>
          </p:cNvPr>
          <p:cNvSpPr/>
          <p:nvPr/>
        </p:nvSpPr>
        <p:spPr>
          <a:xfrm>
            <a:off x="707574" y="5584371"/>
            <a:ext cx="384395" cy="4463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8CE2F0D6-704B-4D52-B68F-AF941FD61813}"/>
              </a:ext>
            </a:extLst>
          </p:cNvPr>
          <p:cNvSpPr/>
          <p:nvPr/>
        </p:nvSpPr>
        <p:spPr>
          <a:xfrm>
            <a:off x="707572" y="5159828"/>
            <a:ext cx="384397" cy="42454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DE63C017-A669-4159-858E-DF1D6C8EA4AB}"/>
              </a:ext>
            </a:extLst>
          </p:cNvPr>
          <p:cNvSpPr/>
          <p:nvPr/>
        </p:nvSpPr>
        <p:spPr>
          <a:xfrm>
            <a:off x="707572" y="4735285"/>
            <a:ext cx="384397" cy="43180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79B1FCEE-3B7B-4E6E-97C8-705FE7611E8E}"/>
              </a:ext>
            </a:extLst>
          </p:cNvPr>
          <p:cNvSpPr/>
          <p:nvPr/>
        </p:nvSpPr>
        <p:spPr>
          <a:xfrm>
            <a:off x="707773" y="4310930"/>
            <a:ext cx="384395" cy="42454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DEBE2652-FBEE-4AFB-B077-84AB779BAEA9}"/>
              </a:ext>
            </a:extLst>
          </p:cNvPr>
          <p:cNvSpPr/>
          <p:nvPr/>
        </p:nvSpPr>
        <p:spPr>
          <a:xfrm>
            <a:off x="707774" y="3886387"/>
            <a:ext cx="384395" cy="42454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A39EEE78-0650-4984-9F4A-4681C050781B}"/>
              </a:ext>
            </a:extLst>
          </p:cNvPr>
          <p:cNvSpPr/>
          <p:nvPr/>
        </p:nvSpPr>
        <p:spPr>
          <a:xfrm>
            <a:off x="707774" y="3461844"/>
            <a:ext cx="384395" cy="4463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BCE58FA-F684-4ED7-8E52-B305E02CA194}"/>
              </a:ext>
            </a:extLst>
          </p:cNvPr>
          <p:cNvSpPr/>
          <p:nvPr/>
        </p:nvSpPr>
        <p:spPr>
          <a:xfrm>
            <a:off x="707772" y="3037301"/>
            <a:ext cx="384397" cy="42454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2F81881E-D014-4CC4-8BC0-A3F2F98A007C}"/>
              </a:ext>
            </a:extLst>
          </p:cNvPr>
          <p:cNvSpPr/>
          <p:nvPr/>
        </p:nvSpPr>
        <p:spPr>
          <a:xfrm>
            <a:off x="707772" y="2612758"/>
            <a:ext cx="384397" cy="43180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727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F52F6DF-F5C9-4C30-8A6D-3B7C1901D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>
                <a:latin typeface="Bahnschrift Condensed" panose="020B0502040204020203" pitchFamily="34" charset="0"/>
              </a:rPr>
              <a:t>Section 2:    Mal. 1:6-2:9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3616767-DA94-4F87-B5BC-CAAFCC724F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5795" y="2170532"/>
            <a:ext cx="9202997" cy="4155359"/>
          </a:xfrm>
        </p:spPr>
        <p:txBody>
          <a:bodyPr>
            <a:normAutofit/>
          </a:bodyPr>
          <a:lstStyle/>
          <a:p>
            <a:pPr marL="742950" indent="-742950">
              <a:spcAft>
                <a:spcPts val="1800"/>
              </a:spcAft>
              <a:buFont typeface="+mj-lt"/>
              <a:buAutoNum type="alphaLcPeriod"/>
            </a:pPr>
            <a:r>
              <a:rPr lang="en-US" sz="4000" dirty="0"/>
              <a:t>God is rejecting Israel because they no longer honor or fear him.</a:t>
            </a:r>
          </a:p>
          <a:p>
            <a:pPr marL="742950" indent="-742950">
              <a:spcAft>
                <a:spcPts val="1800"/>
              </a:spcAft>
              <a:buFont typeface="+mj-lt"/>
              <a:buAutoNum type="alphaLcPeriod"/>
            </a:pPr>
            <a:r>
              <a:rPr lang="en-US" sz="4000" dirty="0"/>
              <a:t>Does God expect honor and fear from His people today?</a:t>
            </a:r>
          </a:p>
          <a:p>
            <a:pPr marL="742950" indent="-742950">
              <a:spcAft>
                <a:spcPts val="1800"/>
              </a:spcAft>
              <a:buFont typeface="+mj-lt"/>
              <a:buAutoNum type="alphaLcPeriod"/>
            </a:pPr>
            <a:r>
              <a:rPr lang="en-US" sz="3200" dirty="0"/>
              <a:t>Potential applications for today: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4BA744E-E083-402F-A58F-80683064588D}"/>
              </a:ext>
            </a:extLst>
          </p:cNvPr>
          <p:cNvSpPr/>
          <p:nvPr/>
        </p:nvSpPr>
        <p:spPr>
          <a:xfrm>
            <a:off x="707573" y="6433457"/>
            <a:ext cx="384395" cy="42454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39EC4847-D785-47F7-9713-9013EEBDF594}"/>
              </a:ext>
            </a:extLst>
          </p:cNvPr>
          <p:cNvSpPr/>
          <p:nvPr/>
        </p:nvSpPr>
        <p:spPr>
          <a:xfrm>
            <a:off x="707574" y="6008914"/>
            <a:ext cx="384395" cy="42454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AA2BC690-BD52-4D65-B7C5-B8403E3CE84B}"/>
              </a:ext>
            </a:extLst>
          </p:cNvPr>
          <p:cNvSpPr/>
          <p:nvPr/>
        </p:nvSpPr>
        <p:spPr>
          <a:xfrm>
            <a:off x="707574" y="5584371"/>
            <a:ext cx="384395" cy="4463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8CE2F0D6-704B-4D52-B68F-AF941FD61813}"/>
              </a:ext>
            </a:extLst>
          </p:cNvPr>
          <p:cNvSpPr/>
          <p:nvPr/>
        </p:nvSpPr>
        <p:spPr>
          <a:xfrm>
            <a:off x="707572" y="5159828"/>
            <a:ext cx="384397" cy="42454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DE63C017-A669-4159-858E-DF1D6C8EA4AB}"/>
              </a:ext>
            </a:extLst>
          </p:cNvPr>
          <p:cNvSpPr/>
          <p:nvPr/>
        </p:nvSpPr>
        <p:spPr>
          <a:xfrm>
            <a:off x="707572" y="4735285"/>
            <a:ext cx="384397" cy="43180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79B1FCEE-3B7B-4E6E-97C8-705FE7611E8E}"/>
              </a:ext>
            </a:extLst>
          </p:cNvPr>
          <p:cNvSpPr/>
          <p:nvPr/>
        </p:nvSpPr>
        <p:spPr>
          <a:xfrm>
            <a:off x="707773" y="4310930"/>
            <a:ext cx="384395" cy="42454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DEBE2652-FBEE-4AFB-B077-84AB779BAEA9}"/>
              </a:ext>
            </a:extLst>
          </p:cNvPr>
          <p:cNvSpPr/>
          <p:nvPr/>
        </p:nvSpPr>
        <p:spPr>
          <a:xfrm>
            <a:off x="707774" y="3886387"/>
            <a:ext cx="384395" cy="42454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A39EEE78-0650-4984-9F4A-4681C050781B}"/>
              </a:ext>
            </a:extLst>
          </p:cNvPr>
          <p:cNvSpPr/>
          <p:nvPr/>
        </p:nvSpPr>
        <p:spPr>
          <a:xfrm>
            <a:off x="707774" y="3461844"/>
            <a:ext cx="384395" cy="4463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BCE58FA-F684-4ED7-8E52-B305E02CA194}"/>
              </a:ext>
            </a:extLst>
          </p:cNvPr>
          <p:cNvSpPr/>
          <p:nvPr/>
        </p:nvSpPr>
        <p:spPr>
          <a:xfrm>
            <a:off x="707772" y="3037301"/>
            <a:ext cx="384397" cy="42454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2F81881E-D014-4CC4-8BC0-A3F2F98A007C}"/>
              </a:ext>
            </a:extLst>
          </p:cNvPr>
          <p:cNvSpPr/>
          <p:nvPr/>
        </p:nvSpPr>
        <p:spPr>
          <a:xfrm>
            <a:off x="707772" y="2612758"/>
            <a:ext cx="384397" cy="43180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047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F52F6DF-F5C9-4C30-8A6D-3B7C1901D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>
                <a:latin typeface="Bahnschrift Condensed" panose="020B0502040204020203" pitchFamily="34" charset="0"/>
              </a:rPr>
              <a:t>Section 3:    Mal. 2:10-16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3616767-DA94-4F87-B5BC-CAAFCC724F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5795" y="2170532"/>
            <a:ext cx="9202997" cy="4155359"/>
          </a:xfrm>
        </p:spPr>
        <p:txBody>
          <a:bodyPr>
            <a:normAutofit/>
          </a:bodyPr>
          <a:lstStyle/>
          <a:p>
            <a:pPr marL="742950" indent="-742950">
              <a:spcAft>
                <a:spcPts val="1800"/>
              </a:spcAft>
              <a:buFont typeface="+mj-lt"/>
              <a:buAutoNum type="alphaLcPeriod"/>
            </a:pPr>
            <a:r>
              <a:rPr lang="en-US" sz="4000" dirty="0"/>
              <a:t>God judges Israel because of faithless husbands. </a:t>
            </a:r>
            <a:r>
              <a:rPr lang="en-US" sz="2800" dirty="0"/>
              <a:t>(husbands divorcing their wives)</a:t>
            </a:r>
          </a:p>
          <a:p>
            <a:pPr marL="742950" indent="-742950">
              <a:spcAft>
                <a:spcPts val="1800"/>
              </a:spcAft>
              <a:buFont typeface="+mj-lt"/>
              <a:buAutoNum type="alphaLcPeriod"/>
            </a:pPr>
            <a:r>
              <a:rPr lang="en-US" sz="4000" dirty="0"/>
              <a:t>Does God still demand husbands be faithful to their wives?</a:t>
            </a:r>
          </a:p>
          <a:p>
            <a:pPr marL="742950" indent="-742950">
              <a:spcAft>
                <a:spcPts val="1800"/>
              </a:spcAft>
              <a:buFont typeface="+mj-lt"/>
              <a:buAutoNum type="alphaLcPeriod"/>
            </a:pPr>
            <a:r>
              <a:rPr lang="en-US" sz="3200" dirty="0"/>
              <a:t>Potential applications for today: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4BA744E-E083-402F-A58F-80683064588D}"/>
              </a:ext>
            </a:extLst>
          </p:cNvPr>
          <p:cNvSpPr/>
          <p:nvPr/>
        </p:nvSpPr>
        <p:spPr>
          <a:xfrm>
            <a:off x="707573" y="6433457"/>
            <a:ext cx="384395" cy="42454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39EC4847-D785-47F7-9713-9013EEBDF594}"/>
              </a:ext>
            </a:extLst>
          </p:cNvPr>
          <p:cNvSpPr/>
          <p:nvPr/>
        </p:nvSpPr>
        <p:spPr>
          <a:xfrm>
            <a:off x="707574" y="6008914"/>
            <a:ext cx="384395" cy="42454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AA2BC690-BD52-4D65-B7C5-B8403E3CE84B}"/>
              </a:ext>
            </a:extLst>
          </p:cNvPr>
          <p:cNvSpPr/>
          <p:nvPr/>
        </p:nvSpPr>
        <p:spPr>
          <a:xfrm>
            <a:off x="707574" y="5584371"/>
            <a:ext cx="384395" cy="4463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8CE2F0D6-704B-4D52-B68F-AF941FD61813}"/>
              </a:ext>
            </a:extLst>
          </p:cNvPr>
          <p:cNvSpPr/>
          <p:nvPr/>
        </p:nvSpPr>
        <p:spPr>
          <a:xfrm>
            <a:off x="707572" y="5159828"/>
            <a:ext cx="384397" cy="42454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DE63C017-A669-4159-858E-DF1D6C8EA4AB}"/>
              </a:ext>
            </a:extLst>
          </p:cNvPr>
          <p:cNvSpPr/>
          <p:nvPr/>
        </p:nvSpPr>
        <p:spPr>
          <a:xfrm>
            <a:off x="707572" y="4735285"/>
            <a:ext cx="384397" cy="43180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79B1FCEE-3B7B-4E6E-97C8-705FE7611E8E}"/>
              </a:ext>
            </a:extLst>
          </p:cNvPr>
          <p:cNvSpPr/>
          <p:nvPr/>
        </p:nvSpPr>
        <p:spPr>
          <a:xfrm>
            <a:off x="707773" y="4310930"/>
            <a:ext cx="384395" cy="42454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DEBE2652-FBEE-4AFB-B077-84AB779BAEA9}"/>
              </a:ext>
            </a:extLst>
          </p:cNvPr>
          <p:cNvSpPr/>
          <p:nvPr/>
        </p:nvSpPr>
        <p:spPr>
          <a:xfrm>
            <a:off x="707774" y="3886387"/>
            <a:ext cx="384395" cy="42454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A39EEE78-0650-4984-9F4A-4681C050781B}"/>
              </a:ext>
            </a:extLst>
          </p:cNvPr>
          <p:cNvSpPr/>
          <p:nvPr/>
        </p:nvSpPr>
        <p:spPr>
          <a:xfrm>
            <a:off x="707774" y="3461844"/>
            <a:ext cx="384395" cy="4463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BCE58FA-F684-4ED7-8E52-B305E02CA194}"/>
              </a:ext>
            </a:extLst>
          </p:cNvPr>
          <p:cNvSpPr/>
          <p:nvPr/>
        </p:nvSpPr>
        <p:spPr>
          <a:xfrm>
            <a:off x="707772" y="3037301"/>
            <a:ext cx="384397" cy="42454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2F81881E-D014-4CC4-8BC0-A3F2F98A007C}"/>
              </a:ext>
            </a:extLst>
          </p:cNvPr>
          <p:cNvSpPr/>
          <p:nvPr/>
        </p:nvSpPr>
        <p:spPr>
          <a:xfrm>
            <a:off x="707772" y="2612758"/>
            <a:ext cx="384397" cy="43180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016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174</TotalTime>
  <Words>348</Words>
  <Application>Microsoft Office PowerPoint</Application>
  <PresentationFormat>Widescreen</PresentationFormat>
  <Paragraphs>46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Amatic</vt:lpstr>
      <vt:lpstr>Bahnschrift Condensed</vt:lpstr>
      <vt:lpstr>Bahnschrift SemiBold Condensed</vt:lpstr>
      <vt:lpstr>Franklin Gothic Book</vt:lpstr>
      <vt:lpstr>Wingdings</vt:lpstr>
      <vt:lpstr>Crop</vt:lpstr>
      <vt:lpstr>Malachi</vt:lpstr>
      <vt:lpstr>Question of the morning:</vt:lpstr>
      <vt:lpstr>Addressing an objection…</vt:lpstr>
      <vt:lpstr>PowerPoint Presentation</vt:lpstr>
      <vt:lpstr>Background</vt:lpstr>
      <vt:lpstr>Reading section by section… </vt:lpstr>
      <vt:lpstr>Section 1:    Mal. 1:1-5 </vt:lpstr>
      <vt:lpstr>Section 2:    Mal. 1:6-2:9 </vt:lpstr>
      <vt:lpstr>Section 3:    Mal. 2:10-16 </vt:lpstr>
      <vt:lpstr>Section 4:    Mal. 2:17... (grievance 1) </vt:lpstr>
      <vt:lpstr>Section 4:    Mal. 2:17… (grievance 2)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Malachi</dc:title>
  <dc:creator>User</dc:creator>
  <cp:lastModifiedBy>User</cp:lastModifiedBy>
  <cp:revision>38</cp:revision>
  <dcterms:created xsi:type="dcterms:W3CDTF">2018-11-10T17:46:14Z</dcterms:created>
  <dcterms:modified xsi:type="dcterms:W3CDTF">2018-11-12T22:52:54Z</dcterms:modified>
</cp:coreProperties>
</file>