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86" r:id="rId4"/>
    <p:sldId id="257" r:id="rId5"/>
    <p:sldId id="256" r:id="rId6"/>
    <p:sldId id="281" r:id="rId7"/>
    <p:sldId id="280" r:id="rId8"/>
    <p:sldId id="282" r:id="rId9"/>
    <p:sldId id="258" r:id="rId10"/>
    <p:sldId id="283" r:id="rId11"/>
    <p:sldId id="291" r:id="rId12"/>
    <p:sldId id="284" r:id="rId13"/>
    <p:sldId id="289" r:id="rId14"/>
    <p:sldId id="285" r:id="rId15"/>
    <p:sldId id="260" r:id="rId16"/>
    <p:sldId id="261" r:id="rId17"/>
    <p:sldId id="292" r:id="rId18"/>
    <p:sldId id="293" r:id="rId19"/>
    <p:sldId id="294"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5" d="100"/>
          <a:sy n="35" d="100"/>
        </p:scale>
        <p:origin x="210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92172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82791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89697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6D264-1EE1-489F-8E0E-50D04BA0634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04090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6D264-1EE1-489F-8E0E-50D04BA0634A}" type="datetimeFigureOut">
              <a:rPr lang="en-US" smtClean="0"/>
              <a:t>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56185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6D264-1EE1-489F-8E0E-50D04BA0634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283272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6D264-1EE1-489F-8E0E-50D04BA0634A}" type="datetimeFigureOut">
              <a:rPr lang="en-US" smtClean="0"/>
              <a:t>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196449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6D264-1EE1-489F-8E0E-50D04BA0634A}" type="datetimeFigureOut">
              <a:rPr lang="en-US" smtClean="0"/>
              <a:t>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3613564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6D264-1EE1-489F-8E0E-50D04BA0634A}" type="datetimeFigureOut">
              <a:rPr lang="en-US" smtClean="0"/>
              <a:t>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66780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7862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6D264-1EE1-489F-8E0E-50D04BA0634A}" type="datetimeFigureOut">
              <a:rPr lang="en-US" smtClean="0"/>
              <a:t>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63063-4165-4AC8-8F63-D5A44D12C19E}" type="slidenum">
              <a:rPr lang="en-US" smtClean="0"/>
              <a:t>‹#›</a:t>
            </a:fld>
            <a:endParaRPr lang="en-US"/>
          </a:p>
        </p:txBody>
      </p:sp>
    </p:spTree>
    <p:extLst>
      <p:ext uri="{BB962C8B-B14F-4D97-AF65-F5344CB8AC3E}">
        <p14:creationId xmlns:p14="http://schemas.microsoft.com/office/powerpoint/2010/main" val="126517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6D264-1EE1-489F-8E0E-50D04BA0634A}" type="datetimeFigureOut">
              <a:rPr lang="en-US" smtClean="0"/>
              <a:t>12/3/2016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63063-4165-4AC8-8F63-D5A44D12C19E}" type="slidenum">
              <a:rPr lang="en-US" smtClean="0"/>
              <a:t>‹#›</a:t>
            </a:fld>
            <a:endParaRPr lang="en-US"/>
          </a:p>
        </p:txBody>
      </p:sp>
    </p:spTree>
    <p:extLst>
      <p:ext uri="{BB962C8B-B14F-4D97-AF65-F5344CB8AC3E}">
        <p14:creationId xmlns:p14="http://schemas.microsoft.com/office/powerpoint/2010/main" val="3379691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285" y="196948"/>
            <a:ext cx="11577711" cy="5632311"/>
          </a:xfrm>
          <a:prstGeom prst="rect">
            <a:avLst/>
          </a:prstGeom>
        </p:spPr>
        <p:txBody>
          <a:bodyPr wrap="square">
            <a:spAutoFit/>
          </a:bodyPr>
          <a:lstStyle/>
          <a:p>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James </a:t>
            </a:r>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4:7-10</a:t>
            </a:r>
          </a:p>
          <a:p>
            <a:endPar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en-US" sz="4000" i="1" u="sng" dirty="0" smtClean="0">
                <a:solidFill>
                  <a:schemeClr val="bg1"/>
                </a:solidFill>
                <a:latin typeface="Arial Black" panose="020B0A04020102020204" pitchFamily="34" charset="0"/>
              </a:rPr>
              <a:t>Submit</a:t>
            </a:r>
            <a:r>
              <a:rPr lang="en-US" sz="4000" i="1" dirty="0" smtClean="0">
                <a:solidFill>
                  <a:schemeClr val="bg1"/>
                </a:solidFill>
                <a:latin typeface="Arial Black" panose="020B0A04020102020204" pitchFamily="34" charset="0"/>
              </a:rPr>
              <a:t> </a:t>
            </a:r>
            <a:r>
              <a:rPr lang="en-US" sz="4000" i="1" dirty="0">
                <a:solidFill>
                  <a:schemeClr val="bg1"/>
                </a:solidFill>
                <a:latin typeface="Arial Black" panose="020B0A04020102020204" pitchFamily="34" charset="0"/>
              </a:rPr>
              <a:t>yourselves, then, to God. </a:t>
            </a:r>
            <a:endParaRPr lang="en-US" sz="4000" i="1" dirty="0" smtClean="0">
              <a:solidFill>
                <a:schemeClr val="bg1"/>
              </a:solidFill>
              <a:latin typeface="Arial Black" panose="020B0A04020102020204" pitchFamily="34" charset="0"/>
            </a:endParaRPr>
          </a:p>
          <a:p>
            <a:r>
              <a:rPr lang="en-US" sz="4000" i="1" u="sng" dirty="0" smtClean="0">
                <a:solidFill>
                  <a:schemeClr val="bg1"/>
                </a:solidFill>
                <a:latin typeface="Arial Black" panose="020B0A04020102020204" pitchFamily="34" charset="0"/>
              </a:rPr>
              <a:t>Resist</a:t>
            </a:r>
            <a:r>
              <a:rPr lang="en-US" sz="4000" i="1" dirty="0" smtClean="0">
                <a:solidFill>
                  <a:schemeClr val="bg1"/>
                </a:solidFill>
                <a:latin typeface="Arial Black" panose="020B0A04020102020204" pitchFamily="34" charset="0"/>
              </a:rPr>
              <a:t> </a:t>
            </a:r>
            <a:r>
              <a:rPr lang="en-US" sz="4000" i="1" dirty="0">
                <a:solidFill>
                  <a:schemeClr val="bg1"/>
                </a:solidFill>
                <a:latin typeface="Arial Black" panose="020B0A04020102020204" pitchFamily="34" charset="0"/>
              </a:rPr>
              <a:t>the devil, and he will flee from you. </a:t>
            </a:r>
            <a:endParaRPr lang="en-US" sz="4000" i="1" dirty="0" smtClean="0">
              <a:solidFill>
                <a:schemeClr val="bg1"/>
              </a:solidFill>
              <a:latin typeface="Arial Black" panose="020B0A04020102020204" pitchFamily="34" charset="0"/>
            </a:endParaRPr>
          </a:p>
          <a:p>
            <a:r>
              <a:rPr lang="en-US" sz="4000" b="1" i="1" baseline="30000" dirty="0" smtClean="0">
                <a:solidFill>
                  <a:schemeClr val="bg1"/>
                </a:solidFill>
                <a:latin typeface="Arial Black" panose="020B0A04020102020204" pitchFamily="34" charset="0"/>
              </a:rPr>
              <a:t>8</a:t>
            </a:r>
            <a:r>
              <a:rPr lang="en-US" sz="4000" b="1" i="1" baseline="30000" dirty="0">
                <a:solidFill>
                  <a:schemeClr val="bg1"/>
                </a:solidFill>
                <a:latin typeface="Arial Black" panose="020B0A04020102020204" pitchFamily="34" charset="0"/>
              </a:rPr>
              <a:t> </a:t>
            </a:r>
            <a:r>
              <a:rPr lang="en-US" sz="4000" i="1" u="sng" dirty="0">
                <a:solidFill>
                  <a:schemeClr val="bg1"/>
                </a:solidFill>
                <a:latin typeface="Arial Black" panose="020B0A04020102020204" pitchFamily="34" charset="0"/>
              </a:rPr>
              <a:t>Come near</a:t>
            </a:r>
            <a:r>
              <a:rPr lang="en-US" sz="4000" i="1" dirty="0">
                <a:solidFill>
                  <a:schemeClr val="bg1"/>
                </a:solidFill>
                <a:latin typeface="Arial Black" panose="020B0A04020102020204" pitchFamily="34" charset="0"/>
              </a:rPr>
              <a:t> to God and he will come near to you. </a:t>
            </a:r>
            <a:endParaRPr lang="en-US" sz="4000" i="1" dirty="0" smtClean="0">
              <a:solidFill>
                <a:schemeClr val="bg1"/>
              </a:solidFill>
              <a:latin typeface="Arial Black" panose="020B0A04020102020204" pitchFamily="34" charset="0"/>
            </a:endParaRPr>
          </a:p>
          <a:p>
            <a:r>
              <a:rPr lang="en-US" sz="4000" i="1" u="sng" dirty="0" smtClean="0">
                <a:solidFill>
                  <a:schemeClr val="bg1"/>
                </a:solidFill>
                <a:latin typeface="Arial Black" panose="020B0A04020102020204" pitchFamily="34" charset="0"/>
              </a:rPr>
              <a:t>Wash</a:t>
            </a:r>
            <a:r>
              <a:rPr lang="en-US" sz="4000" i="1" dirty="0" smtClean="0">
                <a:solidFill>
                  <a:schemeClr val="bg1"/>
                </a:solidFill>
                <a:latin typeface="Arial Black" panose="020B0A04020102020204" pitchFamily="34" charset="0"/>
              </a:rPr>
              <a:t> </a:t>
            </a:r>
            <a:r>
              <a:rPr lang="en-US" sz="4000" i="1" dirty="0">
                <a:solidFill>
                  <a:schemeClr val="bg1"/>
                </a:solidFill>
                <a:latin typeface="Arial Black" panose="020B0A04020102020204" pitchFamily="34" charset="0"/>
              </a:rPr>
              <a:t>your hands, you sinners, and </a:t>
            </a:r>
            <a:r>
              <a:rPr lang="en-US" sz="4000" i="1" u="sng" dirty="0">
                <a:solidFill>
                  <a:schemeClr val="bg1"/>
                </a:solidFill>
                <a:latin typeface="Arial Black" panose="020B0A04020102020204" pitchFamily="34" charset="0"/>
              </a:rPr>
              <a:t>purify</a:t>
            </a:r>
            <a:r>
              <a:rPr lang="en-US" sz="4000" i="1" dirty="0">
                <a:solidFill>
                  <a:schemeClr val="bg1"/>
                </a:solidFill>
                <a:latin typeface="Arial Black" panose="020B0A04020102020204" pitchFamily="34" charset="0"/>
              </a:rPr>
              <a:t> your hearts, you double-minded.</a:t>
            </a:r>
            <a:endPar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551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bmitting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 y="-1288390"/>
            <a:ext cx="12230389" cy="8146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2" name="Rectangle 1"/>
          <p:cNvSpPr/>
          <p:nvPr/>
        </p:nvSpPr>
        <p:spPr>
          <a:xfrm>
            <a:off x="831273" y="564959"/>
            <a:ext cx="11182535" cy="1938992"/>
          </a:xfrm>
          <a:prstGeom prst="rect">
            <a:avLst/>
          </a:prstGeom>
        </p:spPr>
        <p:txBody>
          <a:bodyPr wrap="square">
            <a:spAutoFit/>
          </a:bodyPr>
          <a:lstStyle/>
          <a:p>
            <a:pPr marL="342900" marR="0" lvl="0" indent="-342900">
              <a:spcBef>
                <a:spcPts val="0"/>
              </a:spcBef>
              <a:spcAft>
                <a:spcPts val="0"/>
              </a:spcAft>
              <a:buFont typeface="+mj-lt"/>
              <a:buAutoNum type="alphaUcPeriod"/>
            </a:pPr>
            <a:r>
              <a:rPr lang="en-US" sz="40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  Submit </a:t>
            </a:r>
            <a:r>
              <a:rPr lang="en-US" sz="4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unconditionally to God’s will for SALVATION/ RELATIONSHIP WITH HIM by trusting in Jesus Christ.</a:t>
            </a:r>
            <a:endParaRPr lang="en-US" sz="40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234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bmitting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 y="-1288390"/>
            <a:ext cx="12230389" cy="8146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2" name="Rectangle 1"/>
          <p:cNvSpPr/>
          <p:nvPr/>
        </p:nvSpPr>
        <p:spPr>
          <a:xfrm>
            <a:off x="831273" y="564959"/>
            <a:ext cx="11182535" cy="4401205"/>
          </a:xfrm>
          <a:prstGeom prst="rect">
            <a:avLst/>
          </a:prstGeom>
        </p:spPr>
        <p:txBody>
          <a:bodyPr wrap="square">
            <a:spAutoFit/>
          </a:bodyPr>
          <a:lstStyle/>
          <a:p>
            <a:r>
              <a:rPr lang="en-US" sz="40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Romans </a:t>
            </a:r>
            <a:r>
              <a:rPr lang="en-US" sz="40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10:3-4</a:t>
            </a:r>
            <a:r>
              <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40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Since they </a:t>
            </a:r>
            <a:r>
              <a:rPr lang="en-US" sz="40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a:t>
            </a:r>
            <a:r>
              <a:rPr lang="en-US" sz="4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know the righteousness of God and sought to establish their own, they did not submit to God’s righteousness.”</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4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0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0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 is the culmination of the law so that there may be </a:t>
            </a:r>
            <a:r>
              <a:rPr lang="en-US" sz="4000" b="1" i="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righteousness for everyone who believes</a:t>
            </a:r>
            <a:r>
              <a:rPr lang="en-US" sz="40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3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bmitting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 y="-1288390"/>
            <a:ext cx="12230389" cy="8146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2" name="Rectangle 1"/>
          <p:cNvSpPr/>
          <p:nvPr/>
        </p:nvSpPr>
        <p:spPr>
          <a:xfrm>
            <a:off x="831273" y="564959"/>
            <a:ext cx="11182535" cy="1323439"/>
          </a:xfrm>
          <a:prstGeom prst="rect">
            <a:avLst/>
          </a:prstGeom>
        </p:spPr>
        <p:txBody>
          <a:bodyPr wrap="square">
            <a:spAutoFit/>
          </a:bodyPr>
          <a:lstStyle/>
          <a:p>
            <a:r>
              <a:rPr lang="en-US" sz="4000" b="1" dirty="0" smtClean="0">
                <a:solidFill>
                  <a:schemeClr val="bg1"/>
                </a:solidFill>
                <a:latin typeface="Arial Black" panose="020B0A04020102020204" pitchFamily="34" charset="0"/>
              </a:rPr>
              <a:t>B.) Submit </a:t>
            </a:r>
            <a:r>
              <a:rPr lang="en-US" sz="4000" b="1" dirty="0">
                <a:solidFill>
                  <a:schemeClr val="bg1"/>
                </a:solidFill>
                <a:latin typeface="Arial Black" panose="020B0A04020102020204" pitchFamily="34" charset="0"/>
              </a:rPr>
              <a:t>unconditionally to GOD’S PERSON—who He </a:t>
            </a:r>
            <a:r>
              <a:rPr lang="en-US" sz="4000" b="1" i="1" dirty="0">
                <a:solidFill>
                  <a:schemeClr val="bg1"/>
                </a:solidFill>
                <a:latin typeface="Arial Black" panose="020B0A04020102020204" pitchFamily="34" charset="0"/>
              </a:rPr>
              <a:t>really </a:t>
            </a:r>
            <a:r>
              <a:rPr lang="en-US" sz="4000" b="1" dirty="0">
                <a:solidFill>
                  <a:schemeClr val="bg1"/>
                </a:solidFill>
                <a:latin typeface="Arial Black" panose="020B0A04020102020204" pitchFamily="34" charset="0"/>
              </a:rPr>
              <a:t>is</a:t>
            </a:r>
            <a:r>
              <a:rPr lang="en-US" sz="4000" b="1" dirty="0" smtClean="0">
                <a:solidFill>
                  <a:schemeClr val="bg1"/>
                </a:solidFill>
                <a:latin typeface="Arial Black" panose="020B0A04020102020204" pitchFamily="34" charset="0"/>
              </a:rPr>
              <a: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115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bmitting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 y="-1288390"/>
            <a:ext cx="12230389" cy="8146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2" name="Rectangle 1"/>
          <p:cNvSpPr/>
          <p:nvPr/>
        </p:nvSpPr>
        <p:spPr>
          <a:xfrm>
            <a:off x="831273" y="564959"/>
            <a:ext cx="11182535" cy="1323439"/>
          </a:xfrm>
          <a:prstGeom prst="rect">
            <a:avLst/>
          </a:prstGeom>
        </p:spPr>
        <p:txBody>
          <a:bodyPr wrap="square">
            <a:spAutoFit/>
          </a:bodyPr>
          <a:lstStyle/>
          <a:p>
            <a:r>
              <a:rPr lang="en-US" sz="4000" b="1" dirty="0">
                <a:solidFill>
                  <a:schemeClr val="bg1"/>
                </a:solidFill>
                <a:latin typeface="Arial Black" panose="020B0A04020102020204" pitchFamily="34" charset="0"/>
              </a:rPr>
              <a:t>C</a:t>
            </a:r>
            <a:r>
              <a:rPr lang="en-US" sz="4000" b="1" dirty="0" smtClean="0">
                <a:solidFill>
                  <a:schemeClr val="bg1"/>
                </a:solidFill>
                <a:latin typeface="Arial Black" panose="020B0A04020102020204" pitchFamily="34" charset="0"/>
              </a:rPr>
              <a:t>.) Submit </a:t>
            </a:r>
            <a:r>
              <a:rPr lang="en-US" sz="4000" b="1" dirty="0">
                <a:solidFill>
                  <a:schemeClr val="bg1"/>
                </a:solidFill>
                <a:latin typeface="Arial Black" panose="020B0A04020102020204" pitchFamily="34" charset="0"/>
              </a:rPr>
              <a:t>unconditionally to GOD’S </a:t>
            </a:r>
            <a:r>
              <a:rPr lang="en-US" sz="4000" b="1" dirty="0" smtClean="0">
                <a:solidFill>
                  <a:schemeClr val="bg1"/>
                </a:solidFill>
                <a:latin typeface="Arial Black" panose="020B0A04020102020204" pitchFamily="34" charset="0"/>
              </a:rPr>
              <a:t>WORD.</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8394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bmitting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 y="-1288390"/>
            <a:ext cx="12230389" cy="8146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a:solidFill>
                  <a:schemeClr val="bg1"/>
                </a:solidFill>
              </a:rPr>
              <a:t> </a:t>
            </a:r>
            <a:endParaRPr lang="en-US" sz="4000" dirty="0">
              <a:solidFill>
                <a:schemeClr val="bg1"/>
              </a:solidFill>
            </a:endParaRPr>
          </a:p>
          <a:p>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2" name="Rectangle 1"/>
          <p:cNvSpPr/>
          <p:nvPr/>
        </p:nvSpPr>
        <p:spPr>
          <a:xfrm>
            <a:off x="609601" y="564959"/>
            <a:ext cx="11404208" cy="1938992"/>
          </a:xfrm>
          <a:prstGeom prst="rect">
            <a:avLst/>
          </a:prstGeom>
        </p:spPr>
        <p:txBody>
          <a:bodyPr wrap="square">
            <a:spAutoFit/>
          </a:bodyPr>
          <a:lstStyle/>
          <a:p>
            <a:r>
              <a:rPr lang="en-US" sz="4000" b="1" dirty="0">
                <a:solidFill>
                  <a:schemeClr val="bg1"/>
                </a:solidFill>
                <a:latin typeface="Arial Black" panose="020B0A04020102020204" pitchFamily="34" charset="0"/>
              </a:rPr>
              <a:t>D. Submit unconditionally to GOD’S PROVIDENTIAL DEALINGS WITH </a:t>
            </a:r>
            <a:r>
              <a:rPr lang="en-US" sz="4000" b="1" i="1" u="sng" dirty="0" smtClean="0">
                <a:solidFill>
                  <a:schemeClr val="bg1"/>
                </a:solidFill>
                <a:latin typeface="Arial Black" panose="020B0A04020102020204" pitchFamily="34" charset="0"/>
              </a:rPr>
              <a:t>YOU</a:t>
            </a:r>
            <a:r>
              <a:rPr lang="en-US" sz="4000" b="1" dirty="0" smtClean="0">
                <a:solidFill>
                  <a:schemeClr val="bg1"/>
                </a:solidFill>
                <a:latin typeface="Arial Black" panose="020B0A04020102020204" pitchFamily="34" charset="0"/>
              </a:rPr>
              <a:t>…</a:t>
            </a:r>
            <a:r>
              <a:rPr lang="en-US" sz="4000" b="1" dirty="0">
                <a:solidFill>
                  <a:schemeClr val="bg1"/>
                </a:solidFill>
                <a:latin typeface="Arial Black" panose="020B0A04020102020204" pitchFamily="34" charset="0"/>
              </a:rPr>
              <a:t> </a:t>
            </a:r>
            <a:r>
              <a:rPr lang="en-US" sz="4000" b="1" dirty="0" smtClean="0">
                <a:solidFill>
                  <a:schemeClr val="bg1"/>
                </a:solidFill>
                <a:latin typeface="Arial Black" panose="020B0A04020102020204" pitchFamily="34" charset="0"/>
              </a:rPr>
              <a:t>and </a:t>
            </a:r>
            <a:r>
              <a:rPr lang="en-US" sz="4000" b="1" dirty="0">
                <a:solidFill>
                  <a:schemeClr val="bg1"/>
                </a:solidFill>
                <a:latin typeface="Arial Black" panose="020B0A04020102020204" pitchFamily="34" charset="0"/>
              </a:rPr>
              <a:t>others</a:t>
            </a:r>
            <a:r>
              <a:rPr lang="en-US" sz="4000" b="1" dirty="0" smtClean="0">
                <a:solidFill>
                  <a:schemeClr val="bg1"/>
                </a:solidFill>
                <a:latin typeface="Arial Black" panose="020B0A04020102020204" pitchFamily="34" charset="0"/>
              </a:rPr>
              <a: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370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images-na.ssl-images-amazon.com/images/I/51TP8m40ypL._SX321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1762">
            <a:off x="7162803" y="2180179"/>
            <a:ext cx="3076575" cy="47529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Overcoming the Darkness, Neil T. Ander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61700">
            <a:off x="2805243" y="2254498"/>
            <a:ext cx="2738611" cy="4258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6691" y="556599"/>
            <a:ext cx="10224654" cy="2554545"/>
          </a:xfrm>
          <a:prstGeom prst="rect">
            <a:avLst/>
          </a:prstGeom>
        </p:spPr>
        <p:txBody>
          <a:bodyPr wrap="square">
            <a:spAutoFit/>
          </a:bodyPr>
          <a:lstStyle/>
          <a:p>
            <a:pPr marL="742950" marR="0" lvl="0" indent="-742950">
              <a:spcBef>
                <a:spcPts val="0"/>
              </a:spcBef>
              <a:spcAft>
                <a:spcPts val="0"/>
              </a:spcAft>
              <a:buAutoNum type="arabicPeriod" startAt="2"/>
            </a:pPr>
            <a:r>
              <a:rPr lang="en-US" sz="4000" b="1"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Healthy </a:t>
            </a:r>
            <a:r>
              <a:rPr lang="en-US" sz="4000" b="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relationships come from Satan-resisting saints. </a:t>
            </a:r>
            <a:endParaRPr lang="en-US" sz="4000" b="1" i="1" u="sng" dirty="0" smtClean="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4000" b="1" i="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“Resist</a:t>
            </a:r>
            <a:r>
              <a:rPr lang="en-US" sz="40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i="1" dirty="0">
                <a:solidFill>
                  <a:schemeClr val="bg1"/>
                </a:solidFill>
                <a:latin typeface="Arial" panose="020B0604020202020204" pitchFamily="34" charset="0"/>
                <a:ea typeface="Calibri" panose="020F0502020204030204" pitchFamily="34" charset="0"/>
                <a:cs typeface="Arial" panose="020B0604020202020204" pitchFamily="34" charset="0"/>
              </a:rPr>
              <a:t>the devil, and he will flee from you</a:t>
            </a:r>
            <a:r>
              <a:rPr lang="en-US" sz="40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4000" i="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56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par>
                                <p:cTn id="12" presetID="10" presetClass="entr" presetSubtype="0" fill="hold" nodeType="with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8" y="568182"/>
            <a:ext cx="11055927" cy="4308618"/>
          </a:xfrm>
        </p:spPr>
        <p:txBody>
          <a:bodyPr>
            <a:normAutofit/>
          </a:bodyPr>
          <a:lstStyle/>
          <a:p>
            <a:pPr lvl="0" algn="l"/>
            <a:r>
              <a:rPr lang="en-US" sz="4400" b="1" dirty="0" smtClean="0">
                <a:solidFill>
                  <a:schemeClr val="bg1"/>
                </a:solidFill>
                <a:latin typeface="Arial Black" panose="020B0A04020102020204" pitchFamily="34" charset="0"/>
              </a:rPr>
              <a:t>3.) Healthy </a:t>
            </a:r>
            <a:r>
              <a:rPr lang="en-US" sz="4400" b="1" dirty="0">
                <a:solidFill>
                  <a:schemeClr val="bg1"/>
                </a:solidFill>
                <a:latin typeface="Arial Black" panose="020B0A04020102020204" pitchFamily="34" charset="0"/>
              </a:rPr>
              <a:t>relationships come from HEARTFELT PURSUIT OF GOD </a:t>
            </a:r>
            <a:r>
              <a:rPr lang="en-US" sz="4400" b="1" dirty="0" smtClean="0">
                <a:solidFill>
                  <a:schemeClr val="bg1"/>
                </a:solidFill>
                <a:latin typeface="Arial Black" panose="020B0A04020102020204" pitchFamily="34" charset="0"/>
              </a:rPr>
              <a:t>through PURIFICATION </a:t>
            </a:r>
            <a:r>
              <a:rPr lang="en-US" sz="4400" b="1" dirty="0">
                <a:solidFill>
                  <a:schemeClr val="bg1"/>
                </a:solidFill>
                <a:latin typeface="Arial Black" panose="020B0A04020102020204" pitchFamily="34" charset="0"/>
              </a:rPr>
              <a:t>FROM </a:t>
            </a:r>
            <a:r>
              <a:rPr lang="en-US" sz="4400" b="1" dirty="0" smtClean="0">
                <a:solidFill>
                  <a:schemeClr val="bg1"/>
                </a:solidFill>
                <a:latin typeface="Arial Black" panose="020B0A04020102020204" pitchFamily="34" charset="0"/>
              </a:rPr>
              <a:t>SIN.</a:t>
            </a:r>
            <a:r>
              <a:rPr lang="en-US" b="1" dirty="0" smtClean="0">
                <a:solidFill>
                  <a:schemeClr val="bg1"/>
                </a:solidFill>
              </a:rPr>
              <a:t> </a:t>
            </a:r>
            <a:r>
              <a:rPr lang="en-US" dirty="0">
                <a:solidFill>
                  <a:schemeClr val="bg1"/>
                </a:solidFill>
              </a:rPr>
              <a:t/>
            </a:r>
            <a:br>
              <a:rPr lang="en-US" dirty="0">
                <a:solidFill>
                  <a:schemeClr val="bg1"/>
                </a:solidFill>
              </a:rPr>
            </a:br>
            <a:r>
              <a:rPr lang="en-US" sz="4400" b="1" i="1" baseline="30000" dirty="0" smtClean="0">
                <a:solidFill>
                  <a:schemeClr val="bg1"/>
                </a:solidFill>
                <a:latin typeface="Arial" panose="020B0604020202020204" pitchFamily="34" charset="0"/>
                <a:cs typeface="Arial" panose="020B0604020202020204" pitchFamily="34" charset="0"/>
              </a:rPr>
              <a:t>“</a:t>
            </a:r>
            <a:r>
              <a:rPr lang="en-US" sz="4400" i="1" u="sng" dirty="0" smtClean="0">
                <a:solidFill>
                  <a:schemeClr val="bg1"/>
                </a:solidFill>
                <a:latin typeface="Arial" panose="020B0604020202020204" pitchFamily="34" charset="0"/>
                <a:cs typeface="Arial" panose="020B0604020202020204" pitchFamily="34" charset="0"/>
              </a:rPr>
              <a:t>Come </a:t>
            </a:r>
            <a:r>
              <a:rPr lang="en-US" sz="4400" i="1" u="sng" dirty="0">
                <a:solidFill>
                  <a:schemeClr val="bg1"/>
                </a:solidFill>
                <a:latin typeface="Arial" panose="020B0604020202020204" pitchFamily="34" charset="0"/>
                <a:cs typeface="Arial" panose="020B0604020202020204" pitchFamily="34" charset="0"/>
              </a:rPr>
              <a:t>near</a:t>
            </a:r>
            <a:r>
              <a:rPr lang="en-US" sz="4400" i="1" dirty="0">
                <a:solidFill>
                  <a:schemeClr val="bg1"/>
                </a:solidFill>
                <a:latin typeface="Arial" panose="020B0604020202020204" pitchFamily="34" charset="0"/>
                <a:cs typeface="Arial" panose="020B0604020202020204" pitchFamily="34" charset="0"/>
              </a:rPr>
              <a:t> to God and he will come near to you. </a:t>
            </a:r>
            <a:r>
              <a:rPr lang="en-US" sz="4400" i="1" u="sng" dirty="0">
                <a:solidFill>
                  <a:schemeClr val="bg1"/>
                </a:solidFill>
                <a:latin typeface="Arial" panose="020B0604020202020204" pitchFamily="34" charset="0"/>
                <a:cs typeface="Arial" panose="020B0604020202020204" pitchFamily="34" charset="0"/>
              </a:rPr>
              <a:t>Wash</a:t>
            </a:r>
            <a:r>
              <a:rPr lang="en-US" sz="4400" i="1" dirty="0">
                <a:solidFill>
                  <a:schemeClr val="bg1"/>
                </a:solidFill>
                <a:latin typeface="Arial" panose="020B0604020202020204" pitchFamily="34" charset="0"/>
                <a:cs typeface="Arial" panose="020B0604020202020204" pitchFamily="34" charset="0"/>
              </a:rPr>
              <a:t> your hands, you sinners, and </a:t>
            </a:r>
            <a:r>
              <a:rPr lang="en-US" sz="4400" i="1" u="sng" dirty="0">
                <a:solidFill>
                  <a:schemeClr val="bg1"/>
                </a:solidFill>
                <a:latin typeface="Arial" panose="020B0604020202020204" pitchFamily="34" charset="0"/>
                <a:cs typeface="Arial" panose="020B0604020202020204" pitchFamily="34" charset="0"/>
              </a:rPr>
              <a:t>purify</a:t>
            </a:r>
            <a:r>
              <a:rPr lang="en-US" sz="4400" i="1" dirty="0">
                <a:solidFill>
                  <a:schemeClr val="bg1"/>
                </a:solidFill>
                <a:latin typeface="Arial" panose="020B0604020202020204" pitchFamily="34" charset="0"/>
                <a:cs typeface="Arial" panose="020B0604020202020204" pitchFamily="34" charset="0"/>
              </a:rPr>
              <a:t> your hearts, you double-minded</a:t>
            </a:r>
            <a:r>
              <a:rPr lang="en-US" sz="4400" i="1" dirty="0" smtClean="0">
                <a:solidFill>
                  <a:schemeClr val="bg1"/>
                </a:solidFill>
                <a:latin typeface="Arial" panose="020B0604020202020204" pitchFamily="34" charset="0"/>
                <a:cs typeface="Arial" panose="020B0604020202020204" pitchFamily="34" charset="0"/>
              </a:rPr>
              <a:t>.”</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62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8" y="568182"/>
            <a:ext cx="11055927" cy="4308618"/>
          </a:xfrm>
        </p:spPr>
        <p:txBody>
          <a:bodyPr>
            <a:normAutofit/>
          </a:bodyPr>
          <a:lstStyle/>
          <a:p>
            <a:pPr lvl="0" algn="l"/>
            <a:endParaRPr lang="en-US" sz="4400" dirty="0">
              <a:solidFill>
                <a:schemeClr val="bg1"/>
              </a:solidFill>
              <a:latin typeface="Arial" panose="020B0604020202020204" pitchFamily="34" charset="0"/>
              <a:cs typeface="Arial" panose="020B0604020202020204" pitchFamily="34" charset="0"/>
            </a:endParaRPr>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1133548"/>
            <a:ext cx="6394931" cy="479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9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7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750"/>
                                  </p:stCondLst>
                                  <p:childTnLst>
                                    <p:set>
                                      <p:cBhvr>
                                        <p:cTn id="9"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691" y="568182"/>
            <a:ext cx="10834254" cy="998245"/>
          </a:xfrm>
        </p:spPr>
        <p:txBody>
          <a:bodyPr>
            <a:normAutofit/>
          </a:bodyPr>
          <a:lstStyle/>
          <a:p>
            <a:pPr lvl="0" algn="l"/>
            <a:r>
              <a:rPr lang="en-US" sz="4800" b="1" dirty="0" smtClean="0">
                <a:solidFill>
                  <a:schemeClr val="bg1"/>
                </a:solidFill>
                <a:latin typeface="Arial" panose="020B0604020202020204" pitchFamily="34" charset="0"/>
                <a:cs typeface="Arial" panose="020B0604020202020204" pitchFamily="34" charset="0"/>
              </a:rPr>
              <a:t>Double Minded???</a:t>
            </a:r>
            <a:endParaRPr lang="en-US" sz="4800" b="1" dirty="0">
              <a:solidFill>
                <a:schemeClr val="bg1"/>
              </a:solidFill>
              <a:latin typeface="Arial" panose="020B0604020202020204" pitchFamily="34" charset="0"/>
              <a:cs typeface="Arial" panose="020B0604020202020204" pitchFamily="34" charset="0"/>
            </a:endParaRPr>
          </a:p>
        </p:txBody>
      </p:sp>
      <p:pic>
        <p:nvPicPr>
          <p:cNvPr id="13314" name="Picture 2" descr="Image result for Double mi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9" y="1788099"/>
            <a:ext cx="7020792" cy="467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1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018" y="568182"/>
            <a:ext cx="11055927" cy="4308618"/>
          </a:xfrm>
        </p:spPr>
        <p:txBody>
          <a:bodyPr>
            <a:normAutofit fontScale="90000"/>
          </a:bodyPr>
          <a:lstStyle/>
          <a:p>
            <a:pPr algn="l"/>
            <a:r>
              <a:rPr lang="en-US" sz="4400" b="1" dirty="0" smtClean="0">
                <a:solidFill>
                  <a:schemeClr val="bg1"/>
                </a:solidFill>
                <a:latin typeface="Arial Black" panose="020B0A04020102020204" pitchFamily="34" charset="0"/>
              </a:rPr>
              <a:t>3.) Healthy </a:t>
            </a:r>
            <a:r>
              <a:rPr lang="en-US" sz="4400" b="1" dirty="0">
                <a:solidFill>
                  <a:schemeClr val="bg1"/>
                </a:solidFill>
                <a:latin typeface="Arial Black" panose="020B0A04020102020204" pitchFamily="34" charset="0"/>
              </a:rPr>
              <a:t>relationships come from HEARTFELT PURSUIT OF GOD </a:t>
            </a:r>
            <a:r>
              <a:rPr lang="en-US" sz="4400" b="1" dirty="0" smtClean="0">
                <a:solidFill>
                  <a:schemeClr val="bg1"/>
                </a:solidFill>
                <a:latin typeface="Arial Black" panose="020B0A04020102020204" pitchFamily="34" charset="0"/>
              </a:rPr>
              <a:t>through PURIFICATION </a:t>
            </a:r>
            <a:r>
              <a:rPr lang="en-US" sz="4400" b="1" dirty="0">
                <a:solidFill>
                  <a:schemeClr val="bg1"/>
                </a:solidFill>
                <a:latin typeface="Arial Black" panose="020B0A04020102020204" pitchFamily="34" charset="0"/>
              </a:rPr>
              <a:t>FROM </a:t>
            </a:r>
            <a:r>
              <a:rPr lang="en-US" sz="4400" b="1" dirty="0" smtClean="0">
                <a:solidFill>
                  <a:schemeClr val="bg1"/>
                </a:solidFill>
                <a:latin typeface="Arial Black" panose="020B0A04020102020204" pitchFamily="34" charset="0"/>
              </a:rPr>
              <a:t>SIN.</a:t>
            </a:r>
            <a:br>
              <a:rPr lang="en-US" sz="4400" b="1" dirty="0" smtClean="0">
                <a:solidFill>
                  <a:schemeClr val="bg1"/>
                </a:solidFill>
                <a:latin typeface="Arial Black" panose="020B0A04020102020204" pitchFamily="34" charset="0"/>
              </a:rPr>
            </a:br>
            <a:r>
              <a:rPr lang="en-US" b="1" dirty="0">
                <a:solidFill>
                  <a:schemeClr val="bg1"/>
                </a:solidFill>
              </a:rPr>
              <a:t/>
            </a:r>
            <a:br>
              <a:rPr lang="en-US" b="1" dirty="0">
                <a:solidFill>
                  <a:schemeClr val="bg1"/>
                </a:solidFill>
              </a:rPr>
            </a:br>
            <a:r>
              <a:rPr lang="en-US" sz="4900" b="1" dirty="0">
                <a:solidFill>
                  <a:schemeClr val="bg1"/>
                </a:solidFill>
                <a:latin typeface="Arial" panose="020B0604020202020204" pitchFamily="34" charset="0"/>
                <a:cs typeface="Arial" panose="020B0604020202020204" pitchFamily="34" charset="0"/>
              </a:rPr>
              <a:t>Vs. </a:t>
            </a:r>
            <a:r>
              <a:rPr lang="en-US" sz="4900" b="1" dirty="0" smtClean="0">
                <a:solidFill>
                  <a:schemeClr val="bg1"/>
                </a:solidFill>
                <a:latin typeface="Arial" panose="020B0604020202020204" pitchFamily="34" charset="0"/>
                <a:cs typeface="Arial" panose="020B0604020202020204" pitchFamily="34" charset="0"/>
              </a:rPr>
              <a:t>9</a:t>
            </a:r>
            <a:r>
              <a:rPr lang="en-US" sz="4900" dirty="0" smtClean="0">
                <a:solidFill>
                  <a:schemeClr val="bg1"/>
                </a:solidFill>
                <a:latin typeface="Arial" panose="020B0604020202020204" pitchFamily="34" charset="0"/>
                <a:cs typeface="Arial" panose="020B0604020202020204" pitchFamily="34" charset="0"/>
              </a:rPr>
              <a:t>, </a:t>
            </a:r>
            <a:r>
              <a:rPr lang="en-US" sz="4900" dirty="0">
                <a:solidFill>
                  <a:schemeClr val="bg1"/>
                </a:solidFill>
                <a:latin typeface="Arial" panose="020B0604020202020204" pitchFamily="34" charset="0"/>
                <a:cs typeface="Arial" panose="020B0604020202020204" pitchFamily="34" charset="0"/>
              </a:rPr>
              <a:t>“</a:t>
            </a:r>
            <a:r>
              <a:rPr lang="en-US" sz="4900" i="1" u="sng" dirty="0">
                <a:solidFill>
                  <a:schemeClr val="bg1"/>
                </a:solidFill>
                <a:latin typeface="Arial" panose="020B0604020202020204" pitchFamily="34" charset="0"/>
                <a:cs typeface="Arial" panose="020B0604020202020204" pitchFamily="34" charset="0"/>
              </a:rPr>
              <a:t>Grieve</a:t>
            </a:r>
            <a:r>
              <a:rPr lang="en-US" sz="4900" i="1" dirty="0">
                <a:solidFill>
                  <a:schemeClr val="bg1"/>
                </a:solidFill>
                <a:latin typeface="Arial" panose="020B0604020202020204" pitchFamily="34" charset="0"/>
                <a:cs typeface="Arial" panose="020B0604020202020204" pitchFamily="34" charset="0"/>
              </a:rPr>
              <a:t>, </a:t>
            </a:r>
            <a:r>
              <a:rPr lang="en-US" sz="4900" i="1" u="sng" dirty="0">
                <a:solidFill>
                  <a:schemeClr val="bg1"/>
                </a:solidFill>
                <a:latin typeface="Arial" panose="020B0604020202020204" pitchFamily="34" charset="0"/>
                <a:cs typeface="Arial" panose="020B0604020202020204" pitchFamily="34" charset="0"/>
              </a:rPr>
              <a:t>mourn</a:t>
            </a:r>
            <a:r>
              <a:rPr lang="en-US" sz="4900" i="1" dirty="0">
                <a:solidFill>
                  <a:schemeClr val="bg1"/>
                </a:solidFill>
                <a:latin typeface="Arial" panose="020B0604020202020204" pitchFamily="34" charset="0"/>
                <a:cs typeface="Arial" panose="020B0604020202020204" pitchFamily="34" charset="0"/>
              </a:rPr>
              <a:t> and </a:t>
            </a:r>
            <a:r>
              <a:rPr lang="en-US" sz="4900" i="1" u="sng" dirty="0">
                <a:solidFill>
                  <a:schemeClr val="bg1"/>
                </a:solidFill>
                <a:latin typeface="Arial" panose="020B0604020202020204" pitchFamily="34" charset="0"/>
                <a:cs typeface="Arial" panose="020B0604020202020204" pitchFamily="34" charset="0"/>
              </a:rPr>
              <a:t>wail</a:t>
            </a:r>
            <a:r>
              <a:rPr lang="en-US" sz="4900" i="1" dirty="0">
                <a:solidFill>
                  <a:schemeClr val="bg1"/>
                </a:solidFill>
                <a:latin typeface="Arial" panose="020B0604020202020204" pitchFamily="34" charset="0"/>
                <a:cs typeface="Arial" panose="020B0604020202020204" pitchFamily="34" charset="0"/>
              </a:rPr>
              <a:t>. </a:t>
            </a:r>
            <a:r>
              <a:rPr lang="en-US" sz="4900" i="1" u="sng" dirty="0">
                <a:solidFill>
                  <a:schemeClr val="bg1"/>
                </a:solidFill>
                <a:latin typeface="Arial" panose="020B0604020202020204" pitchFamily="34" charset="0"/>
                <a:cs typeface="Arial" panose="020B0604020202020204" pitchFamily="34" charset="0"/>
              </a:rPr>
              <a:t>Change</a:t>
            </a:r>
            <a:r>
              <a:rPr lang="en-US" sz="4900" i="1" dirty="0">
                <a:solidFill>
                  <a:schemeClr val="bg1"/>
                </a:solidFill>
                <a:latin typeface="Arial" panose="020B0604020202020204" pitchFamily="34" charset="0"/>
                <a:cs typeface="Arial" panose="020B0604020202020204" pitchFamily="34" charset="0"/>
              </a:rPr>
              <a:t> your laughter to mourning and your joy to gloom.” </a:t>
            </a:r>
            <a:endParaRPr lang="en-US" sz="4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37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285" y="196948"/>
            <a:ext cx="11577711" cy="4401205"/>
          </a:xfrm>
          <a:prstGeom prst="rect">
            <a:avLst/>
          </a:prstGeom>
        </p:spPr>
        <p:txBody>
          <a:bodyPr wrap="square">
            <a:spAutoFit/>
          </a:bodyPr>
          <a:lstStyle/>
          <a:p>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James </a:t>
            </a:r>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4:7-10</a:t>
            </a:r>
          </a:p>
          <a:p>
            <a:endPar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en-US" sz="4000" b="1" i="1" baseline="30000" dirty="0">
                <a:solidFill>
                  <a:schemeClr val="bg1"/>
                </a:solidFill>
                <a:latin typeface="Arial Black" panose="020B0A04020102020204" pitchFamily="34" charset="0"/>
              </a:rPr>
              <a:t>9 </a:t>
            </a:r>
            <a:r>
              <a:rPr lang="en-US" sz="4000" i="1" u="sng" dirty="0">
                <a:solidFill>
                  <a:schemeClr val="bg1"/>
                </a:solidFill>
                <a:latin typeface="Arial Black" panose="020B0A04020102020204" pitchFamily="34" charset="0"/>
              </a:rPr>
              <a:t>Grieve</a:t>
            </a:r>
            <a:r>
              <a:rPr lang="en-US" sz="4000" i="1" dirty="0">
                <a:solidFill>
                  <a:schemeClr val="bg1"/>
                </a:solidFill>
                <a:latin typeface="Arial Black" panose="020B0A04020102020204" pitchFamily="34" charset="0"/>
              </a:rPr>
              <a:t>, </a:t>
            </a:r>
            <a:r>
              <a:rPr lang="en-US" sz="4000" i="1" u="sng" dirty="0">
                <a:solidFill>
                  <a:schemeClr val="bg1"/>
                </a:solidFill>
                <a:latin typeface="Arial Black" panose="020B0A04020102020204" pitchFamily="34" charset="0"/>
              </a:rPr>
              <a:t>mourn</a:t>
            </a:r>
            <a:r>
              <a:rPr lang="en-US" sz="4000" i="1" dirty="0">
                <a:solidFill>
                  <a:schemeClr val="bg1"/>
                </a:solidFill>
                <a:latin typeface="Arial Black" panose="020B0A04020102020204" pitchFamily="34" charset="0"/>
              </a:rPr>
              <a:t> and </a:t>
            </a:r>
            <a:r>
              <a:rPr lang="en-US" sz="4000" i="1" u="sng" dirty="0">
                <a:solidFill>
                  <a:schemeClr val="bg1"/>
                </a:solidFill>
                <a:latin typeface="Arial Black" panose="020B0A04020102020204" pitchFamily="34" charset="0"/>
              </a:rPr>
              <a:t>wail</a:t>
            </a:r>
            <a:r>
              <a:rPr lang="en-US" sz="4000" i="1" dirty="0">
                <a:solidFill>
                  <a:schemeClr val="bg1"/>
                </a:solidFill>
                <a:latin typeface="Arial Black" panose="020B0A04020102020204" pitchFamily="34" charset="0"/>
              </a:rPr>
              <a:t>. </a:t>
            </a:r>
            <a:r>
              <a:rPr lang="en-US" sz="4000" i="1" u="sng" dirty="0">
                <a:solidFill>
                  <a:schemeClr val="bg1"/>
                </a:solidFill>
                <a:latin typeface="Arial Black" panose="020B0A04020102020204" pitchFamily="34" charset="0"/>
              </a:rPr>
              <a:t>Change</a:t>
            </a:r>
            <a:r>
              <a:rPr lang="en-US" sz="4000" i="1" dirty="0">
                <a:solidFill>
                  <a:schemeClr val="bg1"/>
                </a:solidFill>
                <a:latin typeface="Arial Black" panose="020B0A04020102020204" pitchFamily="34" charset="0"/>
              </a:rPr>
              <a:t> your laughter to mourning and your joy to gloom. </a:t>
            </a:r>
            <a:endParaRPr lang="en-US" sz="4000" i="1" dirty="0" smtClean="0">
              <a:solidFill>
                <a:schemeClr val="bg1"/>
              </a:solidFill>
              <a:latin typeface="Arial Black" panose="020B0A04020102020204" pitchFamily="34" charset="0"/>
            </a:endParaRPr>
          </a:p>
          <a:p>
            <a:r>
              <a:rPr lang="en-US" sz="4000" b="1" i="1" baseline="30000" dirty="0">
                <a:solidFill>
                  <a:schemeClr val="bg1"/>
                </a:solidFill>
                <a:latin typeface="Arial Black" panose="020B0A04020102020204" pitchFamily="34" charset="0"/>
              </a:rPr>
              <a:t>10 </a:t>
            </a:r>
            <a:r>
              <a:rPr lang="en-US" sz="4000" i="1" u="sng" dirty="0">
                <a:solidFill>
                  <a:schemeClr val="bg1"/>
                </a:solidFill>
                <a:latin typeface="Arial Black" panose="020B0A04020102020204" pitchFamily="34" charset="0"/>
              </a:rPr>
              <a:t>Humble yourselves</a:t>
            </a:r>
            <a:r>
              <a:rPr lang="en-US" sz="4000" i="1" dirty="0">
                <a:solidFill>
                  <a:schemeClr val="bg1"/>
                </a:solidFill>
                <a:latin typeface="Arial Black" panose="020B0A04020102020204" pitchFamily="34" charset="0"/>
              </a:rPr>
              <a:t> before the Lord, and he will lift you up</a:t>
            </a:r>
            <a:r>
              <a:rPr lang="en-US" sz="4000" i="1" dirty="0" smtClean="0">
                <a:solidFill>
                  <a:schemeClr val="bg1"/>
                </a:solidFill>
                <a:latin typeface="Arial Black" panose="020B0A04020102020204" pitchFamily="34" charset="0"/>
              </a:rPr>
              <a: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2427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submitting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 y="-1288390"/>
            <a:ext cx="12230389" cy="81463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65018" y="568182"/>
            <a:ext cx="11055927" cy="3505054"/>
          </a:xfrm>
        </p:spPr>
        <p:txBody>
          <a:bodyPr>
            <a:normAutofit/>
          </a:bodyPr>
          <a:lstStyle/>
          <a:p>
            <a:pPr algn="l"/>
            <a:r>
              <a:rPr lang="en-US" sz="4400" b="1" dirty="0" smtClean="0">
                <a:solidFill>
                  <a:schemeClr val="bg1"/>
                </a:solidFill>
                <a:latin typeface="Arial Black" panose="020B0A04020102020204" pitchFamily="34" charset="0"/>
                <a:cs typeface="Arial" panose="020B0604020202020204" pitchFamily="34" charset="0"/>
              </a:rPr>
              <a:t>4.) Healthy </a:t>
            </a:r>
            <a:r>
              <a:rPr lang="en-US" sz="4400" b="1" dirty="0">
                <a:solidFill>
                  <a:schemeClr val="bg1"/>
                </a:solidFill>
                <a:latin typeface="Arial Black" panose="020B0A04020102020204" pitchFamily="34" charset="0"/>
                <a:cs typeface="Arial" panose="020B0604020202020204" pitchFamily="34" charset="0"/>
              </a:rPr>
              <a:t>relationships come from </a:t>
            </a:r>
            <a:r>
              <a:rPr lang="en-US" sz="4400" b="1" dirty="0" smtClean="0">
                <a:solidFill>
                  <a:schemeClr val="bg1"/>
                </a:solidFill>
                <a:latin typeface="Arial Black" panose="020B0A04020102020204" pitchFamily="34" charset="0"/>
                <a:cs typeface="Arial" panose="020B0604020202020204" pitchFamily="34" charset="0"/>
              </a:rPr>
              <a:t>HUMILITY before God.</a:t>
            </a:r>
            <a:r>
              <a:rPr lang="en-US" b="1" dirty="0" smtClean="0">
                <a:solidFill>
                  <a:schemeClr val="bg1"/>
                </a:solidFill>
                <a:latin typeface="Arial Black" panose="020B0A040201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sz="4400" dirty="0" smtClean="0">
                <a:solidFill>
                  <a:schemeClr val="bg1"/>
                </a:solidFill>
                <a:latin typeface="Arial" panose="020B0604020202020204" pitchFamily="34" charset="0"/>
                <a:cs typeface="Arial" panose="020B0604020202020204" pitchFamily="34" charset="0"/>
              </a:rPr>
              <a:t>Vs. 10—“</a:t>
            </a:r>
            <a:r>
              <a:rPr lang="en-US" sz="4400" i="1" u="sng" dirty="0" smtClean="0">
                <a:solidFill>
                  <a:schemeClr val="bg1"/>
                </a:solidFill>
                <a:latin typeface="Arial" panose="020B0604020202020204" pitchFamily="34" charset="0"/>
                <a:cs typeface="Arial" panose="020B0604020202020204" pitchFamily="34" charset="0"/>
              </a:rPr>
              <a:t>Humble </a:t>
            </a:r>
            <a:r>
              <a:rPr lang="en-US" sz="4400" i="1" u="sng" dirty="0">
                <a:solidFill>
                  <a:schemeClr val="bg1"/>
                </a:solidFill>
                <a:latin typeface="Arial" panose="020B0604020202020204" pitchFamily="34" charset="0"/>
                <a:cs typeface="Arial" panose="020B0604020202020204" pitchFamily="34" charset="0"/>
              </a:rPr>
              <a:t>yourselves</a:t>
            </a:r>
            <a:r>
              <a:rPr lang="en-US" sz="4400" i="1" dirty="0">
                <a:solidFill>
                  <a:schemeClr val="bg1"/>
                </a:solidFill>
                <a:latin typeface="Arial" panose="020B0604020202020204" pitchFamily="34" charset="0"/>
                <a:cs typeface="Arial" panose="020B0604020202020204" pitchFamily="34" charset="0"/>
              </a:rPr>
              <a:t> before the Lord, and he will lift you up</a:t>
            </a:r>
            <a:r>
              <a:rPr lang="en-US" sz="4400" i="1" dirty="0" smtClean="0">
                <a:solidFill>
                  <a:schemeClr val="bg1"/>
                </a:solidFill>
                <a:latin typeface="Arial" panose="020B0604020202020204" pitchFamily="34" charset="0"/>
                <a:cs typeface="Arial" panose="020B0604020202020204" pitchFamily="34" charset="0"/>
              </a:rPr>
              <a:t>.”</a:t>
            </a:r>
            <a:r>
              <a:rPr lang="en-US" sz="4400" dirty="0">
                <a:solidFill>
                  <a:schemeClr val="bg1"/>
                </a:solidFill>
                <a:latin typeface="Arial" panose="020B0604020202020204" pitchFamily="34" charset="0"/>
                <a:cs typeface="Arial" panose="020B0604020202020204" pitchFamily="34" charset="0"/>
              </a:rPr>
              <a:t/>
            </a:r>
            <a:br>
              <a:rPr lang="en-US" sz="4400" dirty="0">
                <a:solidFill>
                  <a:schemeClr val="bg1"/>
                </a:solidFill>
                <a:latin typeface="Arial" panose="020B0604020202020204" pitchFamily="34" charset="0"/>
                <a:cs typeface="Arial" panose="020B0604020202020204" pitchFamily="34" charset="0"/>
              </a:rPr>
            </a:b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2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054" y="609600"/>
            <a:ext cx="11139055" cy="5763491"/>
          </a:xfrm>
        </p:spPr>
        <p:txBody>
          <a:bodyPr>
            <a:noAutofit/>
          </a:bodyPr>
          <a:lstStyle/>
          <a:p>
            <a:pPr algn="l"/>
            <a:r>
              <a:rPr lang="en-US" sz="4000" b="1" u="sng" dirty="0" smtClean="0">
                <a:solidFill>
                  <a:schemeClr val="bg1"/>
                </a:solidFill>
                <a:latin typeface="Arial Black" panose="020B0A04020102020204" pitchFamily="34" charset="0"/>
                <a:cs typeface="Arial" panose="020B0604020202020204" pitchFamily="34" charset="0"/>
              </a:rPr>
              <a:t>James 4:11, 12</a:t>
            </a:r>
            <a:br>
              <a:rPr lang="en-US" sz="4000" b="1" u="sng" dirty="0" smtClean="0">
                <a:solidFill>
                  <a:schemeClr val="bg1"/>
                </a:solidFill>
                <a:latin typeface="Arial Black" panose="020B0A04020102020204" pitchFamily="34" charset="0"/>
                <a:cs typeface="Arial" panose="020B0604020202020204" pitchFamily="34" charset="0"/>
              </a:rPr>
            </a:br>
            <a:r>
              <a:rPr lang="en-US" sz="4000" i="1" dirty="0" smtClean="0">
                <a:solidFill>
                  <a:schemeClr val="bg1"/>
                </a:solidFill>
                <a:latin typeface="Arial Black" panose="020B0A04020102020204" pitchFamily="34" charset="0"/>
                <a:cs typeface="Arial" panose="020B0604020202020204" pitchFamily="34" charset="0"/>
              </a:rPr>
              <a:t>Brothers </a:t>
            </a:r>
            <a:r>
              <a:rPr lang="en-US" sz="4000" i="1" dirty="0">
                <a:solidFill>
                  <a:schemeClr val="bg1"/>
                </a:solidFill>
                <a:latin typeface="Arial Black" panose="020B0A04020102020204" pitchFamily="34" charset="0"/>
                <a:cs typeface="Arial" panose="020B0604020202020204" pitchFamily="34" charset="0"/>
              </a:rPr>
              <a:t>and sisters, </a:t>
            </a:r>
            <a:r>
              <a:rPr lang="en-US" sz="4000" i="1" u="sng" dirty="0">
                <a:solidFill>
                  <a:schemeClr val="bg1"/>
                </a:solidFill>
                <a:latin typeface="Arial Black" panose="020B0A04020102020204" pitchFamily="34" charset="0"/>
                <a:cs typeface="Arial" panose="020B0604020202020204" pitchFamily="34" charset="0"/>
              </a:rPr>
              <a:t>do not slander </a:t>
            </a:r>
            <a:r>
              <a:rPr lang="en-US" sz="4000" i="1" dirty="0">
                <a:solidFill>
                  <a:schemeClr val="bg1"/>
                </a:solidFill>
                <a:latin typeface="Arial Black" panose="020B0A04020102020204" pitchFamily="34" charset="0"/>
                <a:cs typeface="Arial" panose="020B0604020202020204" pitchFamily="34" charset="0"/>
              </a:rPr>
              <a:t>one another. Anyone who speaks against a brother or sister or judges them speaks against the law and judges it. When you judge the law, you are not keeping it, but sitting in judgment on it. </a:t>
            </a:r>
            <a:r>
              <a:rPr lang="en-US" sz="4000" i="1" dirty="0" smtClean="0">
                <a:solidFill>
                  <a:schemeClr val="bg1"/>
                </a:solidFill>
                <a:latin typeface="Arial Black" panose="020B0A04020102020204" pitchFamily="34" charset="0"/>
                <a:cs typeface="Arial" panose="020B0604020202020204" pitchFamily="34" charset="0"/>
              </a:rPr>
              <a:t>12)There </a:t>
            </a:r>
            <a:r>
              <a:rPr lang="en-US" sz="4000" i="1" dirty="0">
                <a:solidFill>
                  <a:schemeClr val="bg1"/>
                </a:solidFill>
                <a:latin typeface="Arial Black" panose="020B0A04020102020204" pitchFamily="34" charset="0"/>
                <a:cs typeface="Arial" panose="020B0604020202020204" pitchFamily="34" charset="0"/>
              </a:rPr>
              <a:t>is only one Lawgiver and Judge, the one who is able to save and destroy. But you—who are you to judge your neighbor</a:t>
            </a:r>
            <a:r>
              <a:rPr lang="en-US" sz="4000" i="1" dirty="0" smtClean="0">
                <a:solidFill>
                  <a:schemeClr val="bg1"/>
                </a:solidFill>
                <a:latin typeface="Arial Black" panose="020B0A04020102020204" pitchFamily="34" charset="0"/>
                <a:cs typeface="Arial" panose="020B0604020202020204" pitchFamily="34" charset="0"/>
              </a:rPr>
              <a:t>?</a:t>
            </a:r>
            <a:endParaRPr lang="en-US" sz="40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7695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Image result for norman rockwell thanksgiving origin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675" y="0"/>
            <a:ext cx="53304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d thanksgiv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770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d thanksgiving di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5715000" cy="7658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og eating the tur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556"/>
            <a:ext cx="6477000" cy="355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6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par>
                                <p:cTn id="10" presetID="2" presetClass="entr" presetSubtype="2"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1+#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descr="Image result for norman rockwell family paint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660" y="-63977"/>
            <a:ext cx="6553351" cy="69219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orman rockwell coming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921" y="-63977"/>
            <a:ext cx="5497079" cy="692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4376" y="363203"/>
            <a:ext cx="11121151" cy="5632311"/>
          </a:xfrm>
          <a:prstGeom prst="rect">
            <a:avLst/>
          </a:prstGeom>
        </p:spPr>
        <p:txBody>
          <a:bodyPr wrap="square">
            <a:spAutoFit/>
          </a:bodyPr>
          <a:lstStyle/>
          <a:p>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James </a:t>
            </a:r>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4:7-10</a:t>
            </a:r>
          </a:p>
          <a:p>
            <a:endPar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en-US" sz="4000" i="1" u="sng" dirty="0" smtClean="0">
                <a:solidFill>
                  <a:schemeClr val="bg1"/>
                </a:solidFill>
                <a:latin typeface="Arial Black" panose="020B0A04020102020204" pitchFamily="34" charset="0"/>
              </a:rPr>
              <a:t>Submit</a:t>
            </a:r>
            <a:r>
              <a:rPr lang="en-US" sz="4000" i="1" dirty="0" smtClean="0">
                <a:solidFill>
                  <a:schemeClr val="bg1"/>
                </a:solidFill>
                <a:latin typeface="Arial Black" panose="020B0A04020102020204" pitchFamily="34" charset="0"/>
              </a:rPr>
              <a:t> </a:t>
            </a:r>
            <a:r>
              <a:rPr lang="en-US" sz="4000" i="1" dirty="0">
                <a:solidFill>
                  <a:schemeClr val="bg1"/>
                </a:solidFill>
                <a:latin typeface="Arial Black" panose="020B0A04020102020204" pitchFamily="34" charset="0"/>
              </a:rPr>
              <a:t>yourselves, then, to God. </a:t>
            </a:r>
            <a:endParaRPr lang="en-US" sz="4000" i="1" dirty="0" smtClean="0">
              <a:solidFill>
                <a:schemeClr val="bg1"/>
              </a:solidFill>
              <a:latin typeface="Arial Black" panose="020B0A04020102020204" pitchFamily="34" charset="0"/>
            </a:endParaRPr>
          </a:p>
          <a:p>
            <a:r>
              <a:rPr lang="en-US" sz="4000" i="1" u="sng" dirty="0" smtClean="0">
                <a:solidFill>
                  <a:schemeClr val="bg1"/>
                </a:solidFill>
                <a:latin typeface="Arial Black" panose="020B0A04020102020204" pitchFamily="34" charset="0"/>
              </a:rPr>
              <a:t>Resist</a:t>
            </a:r>
            <a:r>
              <a:rPr lang="en-US" sz="4000" i="1" dirty="0" smtClean="0">
                <a:solidFill>
                  <a:schemeClr val="bg1"/>
                </a:solidFill>
                <a:latin typeface="Arial Black" panose="020B0A04020102020204" pitchFamily="34" charset="0"/>
              </a:rPr>
              <a:t> </a:t>
            </a:r>
            <a:r>
              <a:rPr lang="en-US" sz="4000" i="1" dirty="0">
                <a:solidFill>
                  <a:schemeClr val="bg1"/>
                </a:solidFill>
                <a:latin typeface="Arial Black" panose="020B0A04020102020204" pitchFamily="34" charset="0"/>
              </a:rPr>
              <a:t>the devil, and he will flee from you. </a:t>
            </a:r>
            <a:endParaRPr lang="en-US" sz="4000" i="1" dirty="0" smtClean="0">
              <a:solidFill>
                <a:schemeClr val="bg1"/>
              </a:solidFill>
              <a:latin typeface="Arial Black" panose="020B0A04020102020204" pitchFamily="34" charset="0"/>
            </a:endParaRPr>
          </a:p>
          <a:p>
            <a:r>
              <a:rPr lang="en-US" sz="4000" b="1" i="1" baseline="30000" dirty="0" smtClean="0">
                <a:solidFill>
                  <a:schemeClr val="bg1"/>
                </a:solidFill>
                <a:latin typeface="Arial Black" panose="020B0A04020102020204" pitchFamily="34" charset="0"/>
              </a:rPr>
              <a:t>8</a:t>
            </a:r>
            <a:r>
              <a:rPr lang="en-US" sz="4000" i="1" u="sng" dirty="0" smtClean="0">
                <a:solidFill>
                  <a:schemeClr val="bg1"/>
                </a:solidFill>
                <a:latin typeface="Arial Black" panose="020B0A04020102020204" pitchFamily="34" charset="0"/>
              </a:rPr>
              <a:t>Come </a:t>
            </a:r>
            <a:r>
              <a:rPr lang="en-US" sz="4000" i="1" u="sng" dirty="0">
                <a:solidFill>
                  <a:schemeClr val="bg1"/>
                </a:solidFill>
                <a:latin typeface="Arial Black" panose="020B0A04020102020204" pitchFamily="34" charset="0"/>
              </a:rPr>
              <a:t>near</a:t>
            </a:r>
            <a:r>
              <a:rPr lang="en-US" sz="4000" i="1" dirty="0">
                <a:solidFill>
                  <a:schemeClr val="bg1"/>
                </a:solidFill>
                <a:latin typeface="Arial Black" panose="020B0A04020102020204" pitchFamily="34" charset="0"/>
              </a:rPr>
              <a:t> to God and he will come near to you. </a:t>
            </a:r>
            <a:endParaRPr lang="en-US" sz="4000" i="1" dirty="0" smtClean="0">
              <a:solidFill>
                <a:schemeClr val="bg1"/>
              </a:solidFill>
              <a:latin typeface="Arial Black" panose="020B0A04020102020204" pitchFamily="34" charset="0"/>
            </a:endParaRPr>
          </a:p>
          <a:p>
            <a:r>
              <a:rPr lang="en-US" sz="4000" i="1" u="sng" dirty="0" smtClean="0">
                <a:solidFill>
                  <a:schemeClr val="bg1"/>
                </a:solidFill>
                <a:latin typeface="Arial Black" panose="020B0A04020102020204" pitchFamily="34" charset="0"/>
              </a:rPr>
              <a:t>Wash</a:t>
            </a:r>
            <a:r>
              <a:rPr lang="en-US" sz="4000" i="1" dirty="0" smtClean="0">
                <a:solidFill>
                  <a:schemeClr val="bg1"/>
                </a:solidFill>
                <a:latin typeface="Arial Black" panose="020B0A04020102020204" pitchFamily="34" charset="0"/>
              </a:rPr>
              <a:t> </a:t>
            </a:r>
            <a:r>
              <a:rPr lang="en-US" sz="4000" i="1" dirty="0">
                <a:solidFill>
                  <a:schemeClr val="bg1"/>
                </a:solidFill>
                <a:latin typeface="Arial Black" panose="020B0A04020102020204" pitchFamily="34" charset="0"/>
              </a:rPr>
              <a:t>your hands, you sinners, and </a:t>
            </a:r>
            <a:r>
              <a:rPr lang="en-US" sz="4000" i="1" u="sng" dirty="0">
                <a:solidFill>
                  <a:schemeClr val="bg1"/>
                </a:solidFill>
                <a:latin typeface="Arial Black" panose="020B0A04020102020204" pitchFamily="34" charset="0"/>
              </a:rPr>
              <a:t>purify</a:t>
            </a:r>
            <a:r>
              <a:rPr lang="en-US" sz="4000" i="1" dirty="0">
                <a:solidFill>
                  <a:schemeClr val="bg1"/>
                </a:solidFill>
                <a:latin typeface="Arial Black" panose="020B0A04020102020204" pitchFamily="34" charset="0"/>
              </a:rPr>
              <a:t> your hearts, you double-minded.</a:t>
            </a:r>
            <a:endPar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56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285" y="196948"/>
            <a:ext cx="11577711" cy="4401205"/>
          </a:xfrm>
          <a:prstGeom prst="rect">
            <a:avLst/>
          </a:prstGeom>
        </p:spPr>
        <p:txBody>
          <a:bodyPr wrap="square">
            <a:spAutoFit/>
          </a:bodyPr>
          <a:lstStyle/>
          <a:p>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James </a:t>
            </a:r>
            <a:r>
              <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rPr>
              <a:t>4:7-10</a:t>
            </a:r>
          </a:p>
          <a:p>
            <a:endParaRPr lang="en-US" sz="4000" b="1" u="sng" dirty="0" smtClean="0">
              <a:solidFill>
                <a:schemeClr val="bg1"/>
              </a:solidFill>
              <a:latin typeface="Arial Black" panose="020B0A04020102020204" pitchFamily="34" charset="0"/>
              <a:ea typeface="Calibri" panose="020F0502020204030204" pitchFamily="34" charset="0"/>
              <a:cs typeface="Arial" panose="020B0604020202020204" pitchFamily="34" charset="0"/>
            </a:endParaRPr>
          </a:p>
          <a:p>
            <a:r>
              <a:rPr lang="en-US" sz="4000" b="1" i="1" baseline="30000" dirty="0">
                <a:solidFill>
                  <a:schemeClr val="bg1"/>
                </a:solidFill>
                <a:latin typeface="Arial Black" panose="020B0A04020102020204" pitchFamily="34" charset="0"/>
              </a:rPr>
              <a:t>9 </a:t>
            </a:r>
            <a:r>
              <a:rPr lang="en-US" sz="4000" i="1" u="sng" dirty="0">
                <a:solidFill>
                  <a:schemeClr val="bg1"/>
                </a:solidFill>
                <a:latin typeface="Arial Black" panose="020B0A04020102020204" pitchFamily="34" charset="0"/>
              </a:rPr>
              <a:t>Grieve</a:t>
            </a:r>
            <a:r>
              <a:rPr lang="en-US" sz="4000" i="1" dirty="0">
                <a:solidFill>
                  <a:schemeClr val="bg1"/>
                </a:solidFill>
                <a:latin typeface="Arial Black" panose="020B0A04020102020204" pitchFamily="34" charset="0"/>
              </a:rPr>
              <a:t>, </a:t>
            </a:r>
            <a:r>
              <a:rPr lang="en-US" sz="4000" i="1" u="sng" dirty="0">
                <a:solidFill>
                  <a:schemeClr val="bg1"/>
                </a:solidFill>
                <a:latin typeface="Arial Black" panose="020B0A04020102020204" pitchFamily="34" charset="0"/>
              </a:rPr>
              <a:t>mourn</a:t>
            </a:r>
            <a:r>
              <a:rPr lang="en-US" sz="4000" i="1" dirty="0">
                <a:solidFill>
                  <a:schemeClr val="bg1"/>
                </a:solidFill>
                <a:latin typeface="Arial Black" panose="020B0A04020102020204" pitchFamily="34" charset="0"/>
              </a:rPr>
              <a:t> and </a:t>
            </a:r>
            <a:r>
              <a:rPr lang="en-US" sz="4000" i="1" u="sng" dirty="0">
                <a:solidFill>
                  <a:schemeClr val="bg1"/>
                </a:solidFill>
                <a:latin typeface="Arial Black" panose="020B0A04020102020204" pitchFamily="34" charset="0"/>
              </a:rPr>
              <a:t>wail</a:t>
            </a:r>
            <a:r>
              <a:rPr lang="en-US" sz="4000" i="1" dirty="0">
                <a:solidFill>
                  <a:schemeClr val="bg1"/>
                </a:solidFill>
                <a:latin typeface="Arial Black" panose="020B0A04020102020204" pitchFamily="34" charset="0"/>
              </a:rPr>
              <a:t>. </a:t>
            </a:r>
            <a:r>
              <a:rPr lang="en-US" sz="4000" i="1" u="sng" dirty="0">
                <a:solidFill>
                  <a:schemeClr val="bg1"/>
                </a:solidFill>
                <a:latin typeface="Arial Black" panose="020B0A04020102020204" pitchFamily="34" charset="0"/>
              </a:rPr>
              <a:t>Change</a:t>
            </a:r>
            <a:r>
              <a:rPr lang="en-US" sz="4000" i="1" dirty="0">
                <a:solidFill>
                  <a:schemeClr val="bg1"/>
                </a:solidFill>
                <a:latin typeface="Arial Black" panose="020B0A04020102020204" pitchFamily="34" charset="0"/>
              </a:rPr>
              <a:t> your laughter to mourning and your joy to gloom. </a:t>
            </a:r>
            <a:endParaRPr lang="en-US" sz="4000" i="1" dirty="0" smtClean="0">
              <a:solidFill>
                <a:schemeClr val="bg1"/>
              </a:solidFill>
              <a:latin typeface="Arial Black" panose="020B0A04020102020204" pitchFamily="34" charset="0"/>
            </a:endParaRPr>
          </a:p>
          <a:p>
            <a:r>
              <a:rPr lang="en-US" sz="4000" b="1" i="1" baseline="30000" dirty="0">
                <a:solidFill>
                  <a:schemeClr val="bg1"/>
                </a:solidFill>
                <a:latin typeface="Arial Black" panose="020B0A04020102020204" pitchFamily="34" charset="0"/>
              </a:rPr>
              <a:t>10 </a:t>
            </a:r>
            <a:r>
              <a:rPr lang="en-US" sz="4000" i="1" u="sng" dirty="0">
                <a:solidFill>
                  <a:schemeClr val="bg1"/>
                </a:solidFill>
                <a:latin typeface="Arial Black" panose="020B0A04020102020204" pitchFamily="34" charset="0"/>
              </a:rPr>
              <a:t>Humble yourselves</a:t>
            </a:r>
            <a:r>
              <a:rPr lang="en-US" sz="4000" i="1" dirty="0">
                <a:solidFill>
                  <a:schemeClr val="bg1"/>
                </a:solidFill>
                <a:latin typeface="Arial Black" panose="020B0A04020102020204" pitchFamily="34" charset="0"/>
              </a:rPr>
              <a:t> before the Lord, and he will lift you up</a:t>
            </a:r>
            <a:r>
              <a:rPr lang="en-US" sz="4000" i="1" dirty="0" smtClean="0">
                <a:solidFill>
                  <a:schemeClr val="bg1"/>
                </a:solidFill>
                <a:latin typeface="Arial Black" panose="020B0A04020102020204" pitchFamily="34" charset="0"/>
              </a:rPr>
              <a:t>.</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2610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ubmitting to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9" y="-1288390"/>
            <a:ext cx="12230389" cy="8146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421" y="211016"/>
            <a:ext cx="11718387" cy="1323439"/>
          </a:xfrm>
          <a:prstGeom prst="rect">
            <a:avLst/>
          </a:prstGeom>
        </p:spPr>
        <p:txBody>
          <a:bodyPr wrap="square">
            <a:spAutoFit/>
          </a:bodyPr>
          <a:lstStyle/>
          <a:p>
            <a:r>
              <a:rPr lang="en-US" sz="4000" b="1" dirty="0" smtClean="0">
                <a:solidFill>
                  <a:schemeClr val="bg1"/>
                </a:solidFill>
                <a:latin typeface="Arial Black" panose="020B0A04020102020204" pitchFamily="34" charset="0"/>
              </a:rPr>
              <a:t>1.)  </a:t>
            </a:r>
            <a:r>
              <a:rPr lang="en-US" sz="4000" b="1" dirty="0">
                <a:solidFill>
                  <a:schemeClr val="bg1"/>
                </a:solidFill>
                <a:latin typeface="Arial Black" panose="020B0A04020102020204" pitchFamily="34" charset="0"/>
              </a:rPr>
              <a:t>Healthy relationships come from God-submitted people. </a:t>
            </a:r>
            <a:endParaRPr lang="en-US" sz="4000" dirty="0">
              <a:solidFill>
                <a:schemeClr val="bg1"/>
              </a:solidFill>
              <a:effectLst/>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38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189</Words>
  <Application>Microsoft Office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Times New Roman</vt:lpstr>
      <vt:lpstr>Office Theme</vt:lpstr>
      <vt:lpstr>PowerPoint Presentation</vt:lpstr>
      <vt:lpstr>PowerPoint Presentation</vt:lpstr>
      <vt:lpstr>James 4:11, 12 Brothers and sisters, do not slander one another. Anyone who speaks against a brother or sister or judges them speaks against the law and judges it. When you judge the law, you are not keeping it, but sitting in judgment on it. 12)There is only one Lawgiver and Judge, the one who is able to save and destroy. But you—who are you to judge your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Healthy relationships come from HEARTFELT PURSUIT OF GOD through PURIFICATION FROM SIN.  “Come near to God and he will come near to you. Wash your hands, you sinners, and purify your hearts, you double-minded.”</vt:lpstr>
      <vt:lpstr>PowerPoint Presentation</vt:lpstr>
      <vt:lpstr>Double Minded???</vt:lpstr>
      <vt:lpstr>3.) Healthy relationships come from HEARTFELT PURSUIT OF GOD through PURIFICATION FROM SIN.  Vs. 9, “Grieve, mourn and wail. Change your laughter to mourning and your joy to gloom.” </vt:lpstr>
      <vt:lpstr>4.) Healthy relationships come from HUMILITY before God.  Vs. 10—“Humble yourselves before the Lord, and he will lift you up.”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48</cp:revision>
  <dcterms:created xsi:type="dcterms:W3CDTF">2016-11-26T01:20:12Z</dcterms:created>
  <dcterms:modified xsi:type="dcterms:W3CDTF">2016-12-04T16:49:35Z</dcterms:modified>
</cp:coreProperties>
</file>