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7" r:id="rId2"/>
    <p:sldId id="311" r:id="rId3"/>
    <p:sldId id="372" r:id="rId4"/>
    <p:sldId id="373" r:id="rId5"/>
    <p:sldId id="374" r:id="rId6"/>
    <p:sldId id="375" r:id="rId7"/>
    <p:sldId id="376" r:id="rId8"/>
    <p:sldId id="377" r:id="rId9"/>
    <p:sldId id="378" r:id="rId10"/>
    <p:sldId id="379" r:id="rId11"/>
    <p:sldId id="380" r:id="rId12"/>
    <p:sldId id="381" r:id="rId13"/>
    <p:sldId id="382" r:id="rId14"/>
    <p:sldId id="332" r:id="rId15"/>
    <p:sldId id="386" r:id="rId16"/>
    <p:sldId id="387" r:id="rId17"/>
    <p:sldId id="385" r:id="rId18"/>
    <p:sldId id="388" r:id="rId19"/>
    <p:sldId id="389" r:id="rId20"/>
    <p:sldId id="390" r:id="rId21"/>
    <p:sldId id="391" r:id="rId22"/>
    <p:sldId id="392" r:id="rId23"/>
    <p:sldId id="348" r:id="rId24"/>
    <p:sldId id="393" r:id="rId25"/>
    <p:sldId id="394" r:id="rId26"/>
    <p:sldId id="395" r:id="rId27"/>
    <p:sldId id="396" r:id="rId28"/>
    <p:sldId id="397" r:id="rId29"/>
    <p:sldId id="398" r:id="rId30"/>
    <p:sldId id="399" r:id="rId31"/>
    <p:sldId id="400" r:id="rId32"/>
    <p:sldId id="411" r:id="rId33"/>
    <p:sldId id="401" r:id="rId34"/>
    <p:sldId id="349" r:id="rId35"/>
    <p:sldId id="402" r:id="rId36"/>
    <p:sldId id="403" r:id="rId37"/>
    <p:sldId id="404" r:id="rId38"/>
    <p:sldId id="405" r:id="rId39"/>
    <p:sldId id="406" r:id="rId40"/>
    <p:sldId id="407" r:id="rId41"/>
    <p:sldId id="408" r:id="rId42"/>
    <p:sldId id="409" r:id="rId43"/>
    <p:sldId id="341" r:id="rId44"/>
    <p:sldId id="410"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2" d="100"/>
          <a:sy n="72" d="100"/>
        </p:scale>
        <p:origin x="6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1D1DC6-F6AC-4C03-BC54-B484B0413D79}"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122FB-C17E-4FF5-B62B-4C75E7A0072F}" type="slidenum">
              <a:rPr lang="en-US" smtClean="0"/>
              <a:t>‹#›</a:t>
            </a:fld>
            <a:endParaRPr lang="en-US"/>
          </a:p>
        </p:txBody>
      </p:sp>
    </p:spTree>
    <p:extLst>
      <p:ext uri="{BB962C8B-B14F-4D97-AF65-F5344CB8AC3E}">
        <p14:creationId xmlns:p14="http://schemas.microsoft.com/office/powerpoint/2010/main" val="1126558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1D1DC6-F6AC-4C03-BC54-B484B0413D79}"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122FB-C17E-4FF5-B62B-4C75E7A0072F}" type="slidenum">
              <a:rPr lang="en-US" smtClean="0"/>
              <a:t>‹#›</a:t>
            </a:fld>
            <a:endParaRPr lang="en-US"/>
          </a:p>
        </p:txBody>
      </p:sp>
    </p:spTree>
    <p:extLst>
      <p:ext uri="{BB962C8B-B14F-4D97-AF65-F5344CB8AC3E}">
        <p14:creationId xmlns:p14="http://schemas.microsoft.com/office/powerpoint/2010/main" val="2338207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1D1DC6-F6AC-4C03-BC54-B484B0413D79}"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122FB-C17E-4FF5-B62B-4C75E7A0072F}" type="slidenum">
              <a:rPr lang="en-US" smtClean="0"/>
              <a:t>‹#›</a:t>
            </a:fld>
            <a:endParaRPr lang="en-US"/>
          </a:p>
        </p:txBody>
      </p:sp>
    </p:spTree>
    <p:extLst>
      <p:ext uri="{BB962C8B-B14F-4D97-AF65-F5344CB8AC3E}">
        <p14:creationId xmlns:p14="http://schemas.microsoft.com/office/powerpoint/2010/main" val="1648646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EE1D1DC6-F6AC-4C03-BC54-B484B0413D79}"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122FB-C17E-4FF5-B62B-4C75E7A0072F}" type="slidenum">
              <a:rPr lang="en-US" smtClean="0"/>
              <a:t>‹#›</a:t>
            </a:fld>
            <a:endParaRPr lang="en-US"/>
          </a:p>
        </p:txBody>
      </p:sp>
    </p:spTree>
    <p:extLst>
      <p:ext uri="{BB962C8B-B14F-4D97-AF65-F5344CB8AC3E}">
        <p14:creationId xmlns:p14="http://schemas.microsoft.com/office/powerpoint/2010/main" val="811638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EE1D1DC6-F6AC-4C03-BC54-B484B0413D79}"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122FB-C17E-4FF5-B62B-4C75E7A0072F}" type="slidenum">
              <a:rPr lang="en-US" smtClean="0"/>
              <a:t>‹#›</a:t>
            </a:fld>
            <a:endParaRPr lang="en-US"/>
          </a:p>
        </p:txBody>
      </p:sp>
    </p:spTree>
    <p:extLst>
      <p:ext uri="{BB962C8B-B14F-4D97-AF65-F5344CB8AC3E}">
        <p14:creationId xmlns:p14="http://schemas.microsoft.com/office/powerpoint/2010/main" val="604612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1D1DC6-F6AC-4C03-BC54-B484B0413D79}"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122FB-C17E-4FF5-B62B-4C75E7A0072F}" type="slidenum">
              <a:rPr lang="en-US" smtClean="0"/>
              <a:t>‹#›</a:t>
            </a:fld>
            <a:endParaRPr lang="en-US"/>
          </a:p>
        </p:txBody>
      </p:sp>
    </p:spTree>
    <p:extLst>
      <p:ext uri="{BB962C8B-B14F-4D97-AF65-F5344CB8AC3E}">
        <p14:creationId xmlns:p14="http://schemas.microsoft.com/office/powerpoint/2010/main" val="4068499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1D1DC6-F6AC-4C03-BC54-B484B0413D79}"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122FB-C17E-4FF5-B62B-4C75E7A0072F}" type="slidenum">
              <a:rPr lang="en-US" smtClean="0"/>
              <a:t>‹#›</a:t>
            </a:fld>
            <a:endParaRPr lang="en-US"/>
          </a:p>
        </p:txBody>
      </p:sp>
    </p:spTree>
    <p:extLst>
      <p:ext uri="{BB962C8B-B14F-4D97-AF65-F5344CB8AC3E}">
        <p14:creationId xmlns:p14="http://schemas.microsoft.com/office/powerpoint/2010/main" val="109025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1D1DC6-F6AC-4C03-BC54-B484B0413D79}"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122FB-C17E-4FF5-B62B-4C75E7A0072F}" type="slidenum">
              <a:rPr lang="en-US" smtClean="0"/>
              <a:t>‹#›</a:t>
            </a:fld>
            <a:endParaRPr lang="en-US"/>
          </a:p>
        </p:txBody>
      </p:sp>
    </p:spTree>
    <p:extLst>
      <p:ext uri="{BB962C8B-B14F-4D97-AF65-F5344CB8AC3E}">
        <p14:creationId xmlns:p14="http://schemas.microsoft.com/office/powerpoint/2010/main" val="4175808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1D1DC6-F6AC-4C03-BC54-B484B0413D79}"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122FB-C17E-4FF5-B62B-4C75E7A0072F}" type="slidenum">
              <a:rPr lang="en-US" smtClean="0"/>
              <a:t>‹#›</a:t>
            </a:fld>
            <a:endParaRPr lang="en-US"/>
          </a:p>
        </p:txBody>
      </p:sp>
    </p:spTree>
    <p:extLst>
      <p:ext uri="{BB962C8B-B14F-4D97-AF65-F5344CB8AC3E}">
        <p14:creationId xmlns:p14="http://schemas.microsoft.com/office/powerpoint/2010/main" val="1334250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1D1DC6-F6AC-4C03-BC54-B484B0413D79}"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122FB-C17E-4FF5-B62B-4C75E7A0072F}" type="slidenum">
              <a:rPr lang="en-US" smtClean="0"/>
              <a:t>‹#›</a:t>
            </a:fld>
            <a:endParaRPr lang="en-US"/>
          </a:p>
        </p:txBody>
      </p:sp>
    </p:spTree>
    <p:extLst>
      <p:ext uri="{BB962C8B-B14F-4D97-AF65-F5344CB8AC3E}">
        <p14:creationId xmlns:p14="http://schemas.microsoft.com/office/powerpoint/2010/main" val="563264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1D1DC6-F6AC-4C03-BC54-B484B0413D79}"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122FB-C17E-4FF5-B62B-4C75E7A0072F}" type="slidenum">
              <a:rPr lang="en-US" smtClean="0"/>
              <a:t>‹#›</a:t>
            </a:fld>
            <a:endParaRPr lang="en-US"/>
          </a:p>
        </p:txBody>
      </p:sp>
    </p:spTree>
    <p:extLst>
      <p:ext uri="{BB962C8B-B14F-4D97-AF65-F5344CB8AC3E}">
        <p14:creationId xmlns:p14="http://schemas.microsoft.com/office/powerpoint/2010/main" val="4268674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1D1DC6-F6AC-4C03-BC54-B484B0413D79}"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122FB-C17E-4FF5-B62B-4C75E7A0072F}" type="slidenum">
              <a:rPr lang="en-US" smtClean="0"/>
              <a:t>‹#›</a:t>
            </a:fld>
            <a:endParaRPr lang="en-US"/>
          </a:p>
        </p:txBody>
      </p:sp>
    </p:spTree>
    <p:extLst>
      <p:ext uri="{BB962C8B-B14F-4D97-AF65-F5344CB8AC3E}">
        <p14:creationId xmlns:p14="http://schemas.microsoft.com/office/powerpoint/2010/main" val="2328657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1D1DC6-F6AC-4C03-BC54-B484B0413D79}"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E122FB-C17E-4FF5-B62B-4C75E7A0072F}" type="slidenum">
              <a:rPr lang="en-US" smtClean="0"/>
              <a:t>‹#›</a:t>
            </a:fld>
            <a:endParaRPr lang="en-US"/>
          </a:p>
        </p:txBody>
      </p:sp>
    </p:spTree>
    <p:extLst>
      <p:ext uri="{BB962C8B-B14F-4D97-AF65-F5344CB8AC3E}">
        <p14:creationId xmlns:p14="http://schemas.microsoft.com/office/powerpoint/2010/main" val="1723909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1D1DC6-F6AC-4C03-BC54-B484B0413D79}"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E122FB-C17E-4FF5-B62B-4C75E7A0072F}" type="slidenum">
              <a:rPr lang="en-US" smtClean="0"/>
              <a:t>‹#›</a:t>
            </a:fld>
            <a:endParaRPr lang="en-US"/>
          </a:p>
        </p:txBody>
      </p:sp>
    </p:spTree>
    <p:extLst>
      <p:ext uri="{BB962C8B-B14F-4D97-AF65-F5344CB8AC3E}">
        <p14:creationId xmlns:p14="http://schemas.microsoft.com/office/powerpoint/2010/main" val="804332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1D1DC6-F6AC-4C03-BC54-B484B0413D79}"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E122FB-C17E-4FF5-B62B-4C75E7A0072F}" type="slidenum">
              <a:rPr lang="en-US" smtClean="0"/>
              <a:t>‹#›</a:t>
            </a:fld>
            <a:endParaRPr lang="en-US"/>
          </a:p>
        </p:txBody>
      </p:sp>
    </p:spTree>
    <p:extLst>
      <p:ext uri="{BB962C8B-B14F-4D97-AF65-F5344CB8AC3E}">
        <p14:creationId xmlns:p14="http://schemas.microsoft.com/office/powerpoint/2010/main" val="1827835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1D1DC6-F6AC-4C03-BC54-B484B0413D79}"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122FB-C17E-4FF5-B62B-4C75E7A0072F}" type="slidenum">
              <a:rPr lang="en-US" smtClean="0"/>
              <a:t>‹#›</a:t>
            </a:fld>
            <a:endParaRPr lang="en-US"/>
          </a:p>
        </p:txBody>
      </p:sp>
    </p:spTree>
    <p:extLst>
      <p:ext uri="{BB962C8B-B14F-4D97-AF65-F5344CB8AC3E}">
        <p14:creationId xmlns:p14="http://schemas.microsoft.com/office/powerpoint/2010/main" val="1760697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EE1D1DC6-F6AC-4C03-BC54-B484B0413D79}" type="datetimeFigureOut">
              <a:rPr lang="en-US" smtClean="0"/>
              <a:t>11/7/2020</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20E122FB-C17E-4FF5-B62B-4C75E7A0072F}" type="slidenum">
              <a:rPr lang="en-US" smtClean="0"/>
              <a:t>‹#›</a:t>
            </a:fld>
            <a:endParaRPr lang="en-US"/>
          </a:p>
        </p:txBody>
      </p:sp>
    </p:spTree>
    <p:extLst>
      <p:ext uri="{BB962C8B-B14F-4D97-AF65-F5344CB8AC3E}">
        <p14:creationId xmlns:p14="http://schemas.microsoft.com/office/powerpoint/2010/main" val="3364543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EE1D1DC6-F6AC-4C03-BC54-B484B0413D79}" type="datetimeFigureOut">
              <a:rPr lang="en-US" smtClean="0"/>
              <a:t>11/7/2020</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20E122FB-C17E-4FF5-B62B-4C75E7A0072F}" type="slidenum">
              <a:rPr lang="en-US" smtClean="0"/>
              <a:t>‹#›</a:t>
            </a:fld>
            <a:endParaRPr lang="en-US"/>
          </a:p>
        </p:txBody>
      </p:sp>
    </p:spTree>
    <p:extLst>
      <p:ext uri="{BB962C8B-B14F-4D97-AF65-F5344CB8AC3E}">
        <p14:creationId xmlns:p14="http://schemas.microsoft.com/office/powerpoint/2010/main" val="3941995417"/>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5564DC-2EC7-4C31-85AE-55BAD000086A}"/>
              </a:ext>
            </a:extLst>
          </p:cNvPr>
          <p:cNvSpPr>
            <a:spLocks noGrp="1"/>
          </p:cNvSpPr>
          <p:nvPr>
            <p:ph type="ctrTitle"/>
          </p:nvPr>
        </p:nvSpPr>
        <p:spPr>
          <a:xfrm>
            <a:off x="92765" y="82827"/>
            <a:ext cx="5035826" cy="6612834"/>
          </a:xfrm>
        </p:spPr>
        <p:txBody>
          <a:bodyPr/>
          <a:lstStyle/>
          <a:p>
            <a:r>
              <a:rPr lang="en-US" b="1" dirty="0"/>
              <a:t>Christian</a:t>
            </a:r>
            <a:br>
              <a:rPr lang="en-US" b="1" dirty="0"/>
            </a:br>
            <a:r>
              <a:rPr lang="en-US" b="1" dirty="0"/>
              <a:t>citizenship</a:t>
            </a:r>
            <a:br>
              <a:rPr lang="en-US" b="1" dirty="0"/>
            </a:br>
            <a:r>
              <a:rPr lang="en-US" b="1" dirty="0"/>
              <a:t>&amp; </a:t>
            </a:r>
            <a:br>
              <a:rPr lang="en-US" b="1" dirty="0"/>
            </a:br>
            <a:r>
              <a:rPr lang="en-US" b="1" dirty="0"/>
              <a:t>immigration</a:t>
            </a:r>
            <a:br>
              <a:rPr lang="en-US" b="1" dirty="0"/>
            </a:br>
            <a:br>
              <a:rPr lang="en-US" b="1" dirty="0"/>
            </a:br>
            <a:br>
              <a:rPr lang="en-US" b="1" dirty="0"/>
            </a:br>
            <a:endParaRPr lang="en-US" b="1" dirty="0"/>
          </a:p>
        </p:txBody>
      </p:sp>
      <p:pic>
        <p:nvPicPr>
          <p:cNvPr id="1026" name="Picture 2">
            <a:extLst>
              <a:ext uri="{FF2B5EF4-FFF2-40B4-BE49-F238E27FC236}">
                <a16:creationId xmlns:a16="http://schemas.microsoft.com/office/drawing/2014/main" id="{2E8CCD7A-BACC-42B6-810F-E0481D5EEB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8591" y="1609932"/>
            <a:ext cx="6798563" cy="3558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79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218DE85-BA82-4AEE-B7BA-D8404D26012A}"/>
              </a:ext>
            </a:extLst>
          </p:cNvPr>
          <p:cNvSpPr txBox="1"/>
          <p:nvPr/>
        </p:nvSpPr>
        <p:spPr>
          <a:xfrm>
            <a:off x="530088" y="291548"/>
            <a:ext cx="11118574" cy="923330"/>
          </a:xfrm>
          <a:prstGeom prst="rect">
            <a:avLst/>
          </a:prstGeom>
          <a:noFill/>
        </p:spPr>
        <p:txBody>
          <a:bodyPr wrap="square">
            <a:spAutoFit/>
          </a:bodyPr>
          <a:lstStyle/>
          <a:p>
            <a:pPr algn="ctr"/>
            <a:r>
              <a:rPr lang="en-US" sz="5400" b="1" dirty="0">
                <a:latin typeface="Arial" panose="020B0604020202020204" pitchFamily="34" charset="0"/>
                <a:cs typeface="Arial" panose="020B0604020202020204" pitchFamily="34" charset="0"/>
              </a:rPr>
              <a:t>What’s the problem?</a:t>
            </a:r>
            <a:endParaRPr lang="en-US" sz="54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2050" name="Picture 2">
            <a:extLst>
              <a:ext uri="{FF2B5EF4-FFF2-40B4-BE49-F238E27FC236}">
                <a16:creationId xmlns:a16="http://schemas.microsoft.com/office/drawing/2014/main" id="{065A04BF-E32D-46A8-B600-9D2073C55B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2187" y="1951511"/>
            <a:ext cx="7168114" cy="4614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7101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218DE85-BA82-4AEE-B7BA-D8404D26012A}"/>
              </a:ext>
            </a:extLst>
          </p:cNvPr>
          <p:cNvSpPr txBox="1"/>
          <p:nvPr/>
        </p:nvSpPr>
        <p:spPr>
          <a:xfrm>
            <a:off x="530088" y="291548"/>
            <a:ext cx="11118574" cy="923330"/>
          </a:xfrm>
          <a:prstGeom prst="rect">
            <a:avLst/>
          </a:prstGeom>
          <a:noFill/>
        </p:spPr>
        <p:txBody>
          <a:bodyPr wrap="square">
            <a:spAutoFit/>
          </a:bodyPr>
          <a:lstStyle/>
          <a:p>
            <a:pPr algn="ctr"/>
            <a:r>
              <a:rPr lang="en-US" sz="5400" b="1" dirty="0">
                <a:latin typeface="Arial" panose="020B0604020202020204" pitchFamily="34" charset="0"/>
                <a:cs typeface="Arial" panose="020B0604020202020204" pitchFamily="34" charset="0"/>
              </a:rPr>
              <a:t>Extremes on Immigration </a:t>
            </a:r>
            <a:endParaRPr lang="en-US" sz="54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3074" name="Picture 2">
            <a:extLst>
              <a:ext uri="{FF2B5EF4-FFF2-40B4-BE49-F238E27FC236}">
                <a16:creationId xmlns:a16="http://schemas.microsoft.com/office/drawing/2014/main" id="{1B2B2768-7C39-472D-8807-E8848639E3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108" y="1822119"/>
            <a:ext cx="5091997" cy="286314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8C324980-F879-4F2D-9E41-DAB7062F74A5}"/>
              </a:ext>
            </a:extLst>
          </p:cNvPr>
          <p:cNvCxnSpPr/>
          <p:nvPr/>
        </p:nvCxnSpPr>
        <p:spPr>
          <a:xfrm>
            <a:off x="530088" y="5300870"/>
            <a:ext cx="11264347"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1412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218DE85-BA82-4AEE-B7BA-D8404D26012A}"/>
              </a:ext>
            </a:extLst>
          </p:cNvPr>
          <p:cNvSpPr txBox="1"/>
          <p:nvPr/>
        </p:nvSpPr>
        <p:spPr>
          <a:xfrm>
            <a:off x="530088" y="291548"/>
            <a:ext cx="11118574" cy="923330"/>
          </a:xfrm>
          <a:prstGeom prst="rect">
            <a:avLst/>
          </a:prstGeom>
          <a:noFill/>
        </p:spPr>
        <p:txBody>
          <a:bodyPr wrap="square">
            <a:spAutoFit/>
          </a:bodyPr>
          <a:lstStyle/>
          <a:p>
            <a:pPr algn="ctr"/>
            <a:r>
              <a:rPr lang="en-US" sz="5400" b="1" dirty="0">
                <a:latin typeface="Arial" panose="020B0604020202020204" pitchFamily="34" charset="0"/>
                <a:cs typeface="Arial" panose="020B0604020202020204" pitchFamily="34" charset="0"/>
              </a:rPr>
              <a:t>Extremes on Immigration </a:t>
            </a:r>
            <a:endParaRPr lang="en-US" sz="54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3074" name="Picture 2">
            <a:extLst>
              <a:ext uri="{FF2B5EF4-FFF2-40B4-BE49-F238E27FC236}">
                <a16:creationId xmlns:a16="http://schemas.microsoft.com/office/drawing/2014/main" id="{1B2B2768-7C39-472D-8807-E8848639E3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108" y="1822119"/>
            <a:ext cx="5091997" cy="286314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5F424BBC-C081-4FF6-A78B-76A9148380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2218" y="1822119"/>
            <a:ext cx="4507602" cy="276424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8C324980-F879-4F2D-9E41-DAB7062F74A5}"/>
              </a:ext>
            </a:extLst>
          </p:cNvPr>
          <p:cNvCxnSpPr/>
          <p:nvPr/>
        </p:nvCxnSpPr>
        <p:spPr>
          <a:xfrm>
            <a:off x="530088" y="5300870"/>
            <a:ext cx="11264347"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33785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218DE85-BA82-4AEE-B7BA-D8404D26012A}"/>
              </a:ext>
            </a:extLst>
          </p:cNvPr>
          <p:cNvSpPr txBox="1"/>
          <p:nvPr/>
        </p:nvSpPr>
        <p:spPr>
          <a:xfrm>
            <a:off x="530088" y="291548"/>
            <a:ext cx="11118574" cy="1754326"/>
          </a:xfrm>
          <a:prstGeom prst="rect">
            <a:avLst/>
          </a:prstGeom>
          <a:noFill/>
        </p:spPr>
        <p:txBody>
          <a:bodyPr wrap="square">
            <a:spAutoFit/>
          </a:bodyPr>
          <a:lstStyle/>
          <a:p>
            <a:pPr algn="ctr"/>
            <a:r>
              <a:rPr lang="en-US" sz="5400" b="1" dirty="0">
                <a:latin typeface="Arial" panose="020B0604020202020204" pitchFamily="34" charset="0"/>
                <a:cs typeface="Arial" panose="020B0604020202020204" pitchFamily="34" charset="0"/>
              </a:rPr>
              <a:t>Is there a biblical argument against…</a:t>
            </a:r>
            <a:endParaRPr lang="en-US" sz="54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3076" name="Picture 4">
            <a:extLst>
              <a:ext uri="{FF2B5EF4-FFF2-40B4-BE49-F238E27FC236}">
                <a16:creationId xmlns:a16="http://schemas.microsoft.com/office/drawing/2014/main" id="{5F424BBC-C081-4FF6-A78B-76A9148380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303" y="2299196"/>
            <a:ext cx="6711191" cy="4115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3183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8D081C-8726-43B4-9D92-5CC8814D4599}"/>
              </a:ext>
            </a:extLst>
          </p:cNvPr>
          <p:cNvSpPr txBox="1"/>
          <p:nvPr/>
        </p:nvSpPr>
        <p:spPr>
          <a:xfrm>
            <a:off x="0" y="130110"/>
            <a:ext cx="12192000" cy="1938992"/>
          </a:xfrm>
          <a:prstGeom prst="rect">
            <a:avLst/>
          </a:prstGeom>
          <a:noFill/>
        </p:spPr>
        <p:txBody>
          <a:bodyPr wrap="square">
            <a:spAutoFit/>
          </a:bodyPr>
          <a:lstStyle/>
          <a:p>
            <a:pPr algn="ctr"/>
            <a:r>
              <a:rPr lang="en-US" sz="60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The Problem of Proximal Responsibility</a:t>
            </a:r>
            <a:endParaRPr lang="en-US" sz="6000" b="1" u="sng"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404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8D081C-8726-43B4-9D92-5CC8814D4599}"/>
              </a:ext>
            </a:extLst>
          </p:cNvPr>
          <p:cNvSpPr txBox="1"/>
          <p:nvPr/>
        </p:nvSpPr>
        <p:spPr>
          <a:xfrm>
            <a:off x="0" y="130110"/>
            <a:ext cx="12192000" cy="1938992"/>
          </a:xfrm>
          <a:prstGeom prst="rect">
            <a:avLst/>
          </a:prstGeom>
          <a:noFill/>
        </p:spPr>
        <p:txBody>
          <a:bodyPr wrap="square">
            <a:spAutoFit/>
          </a:bodyPr>
          <a:lstStyle/>
          <a:p>
            <a:pPr algn="ctr"/>
            <a:r>
              <a:rPr lang="en-US" sz="60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The Problem </a:t>
            </a:r>
            <a:r>
              <a:rPr lang="en-US" sz="6000" b="1" u="sng" dirty="0">
                <a:solidFill>
                  <a:srgbClr val="FF0000"/>
                </a:solidFill>
                <a:latin typeface="Arial" panose="020B0604020202020204" pitchFamily="34" charset="0"/>
                <a:ea typeface="Times New Roman" panose="02020603050405020304" pitchFamily="18" charset="0"/>
                <a:cs typeface="Arial" panose="020B0604020202020204" pitchFamily="34" charset="0"/>
              </a:rPr>
              <a:t>of Proximal Responsibility</a:t>
            </a:r>
            <a:endParaRPr lang="en-US" sz="6000" b="1" u="sng" dirty="0">
              <a:solidFill>
                <a:srgbClr val="FF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D0CD713-BC3D-4EDB-AD50-BF6E93971A87}"/>
              </a:ext>
            </a:extLst>
          </p:cNvPr>
          <p:cNvSpPr txBox="1"/>
          <p:nvPr/>
        </p:nvSpPr>
        <p:spPr>
          <a:xfrm>
            <a:off x="530086" y="2417982"/>
            <a:ext cx="11569148" cy="3416320"/>
          </a:xfrm>
          <a:prstGeom prst="rect">
            <a:avLst/>
          </a:prstGeom>
          <a:noFill/>
        </p:spPr>
        <p:txBody>
          <a:bodyPr wrap="square">
            <a:spAutoFit/>
          </a:bodyPr>
          <a:lstStyle/>
          <a:p>
            <a:pPr marL="571500" marR="0" indent="-571500">
              <a:spcBef>
                <a:spcPts val="0"/>
              </a:spcBef>
              <a:spcAft>
                <a:spcPts val="0"/>
              </a:spcAft>
              <a:buFont typeface="Arial" panose="020B0604020202020204" pitchFamily="34" charset="0"/>
              <a:buChar char="•"/>
            </a:pPr>
            <a:r>
              <a:rPr lang="en-US" sz="5400" b="1" dirty="0">
                <a:effectLst/>
                <a:latin typeface="Arial" panose="020B0604020202020204" pitchFamily="34" charset="0"/>
                <a:ea typeface="Calibri" panose="020F0502020204030204" pitchFamily="34" charset="0"/>
                <a:cs typeface="Arial" panose="020B0604020202020204" pitchFamily="34" charset="0"/>
              </a:rPr>
              <a:t>1</a:t>
            </a:r>
            <a:r>
              <a:rPr lang="en-US" sz="5400" b="1" baseline="30000" dirty="0">
                <a:effectLst/>
                <a:latin typeface="Arial" panose="020B0604020202020204" pitchFamily="34" charset="0"/>
                <a:ea typeface="Calibri" panose="020F0502020204030204" pitchFamily="34" charset="0"/>
                <a:cs typeface="Arial" panose="020B0604020202020204" pitchFamily="34" charset="0"/>
              </a:rPr>
              <a:t>st</a:t>
            </a:r>
            <a:r>
              <a:rPr lang="en-US" sz="5400" b="1" dirty="0">
                <a:effectLst/>
                <a:latin typeface="Arial" panose="020B0604020202020204" pitchFamily="34" charset="0"/>
                <a:ea typeface="Calibri" panose="020F0502020204030204" pitchFamily="34" charset="0"/>
                <a:cs typeface="Arial" panose="020B0604020202020204" pitchFamily="34" charset="0"/>
              </a:rPr>
              <a:t> Timothy 5:8—family first</a:t>
            </a:r>
          </a:p>
          <a:p>
            <a:pPr marL="571500" marR="0" indent="-571500">
              <a:spcBef>
                <a:spcPts val="0"/>
              </a:spcBef>
              <a:spcAft>
                <a:spcPts val="0"/>
              </a:spcAft>
              <a:buFont typeface="Arial" panose="020B0604020202020204" pitchFamily="34" charset="0"/>
              <a:buChar char="•"/>
            </a:pPr>
            <a:r>
              <a:rPr lang="en-US" sz="5400" b="1" dirty="0">
                <a:latin typeface="Arial" panose="020B0604020202020204" pitchFamily="34" charset="0"/>
                <a:ea typeface="Calibri" panose="020F0502020204030204" pitchFamily="34" charset="0"/>
                <a:cs typeface="Arial" panose="020B0604020202020204" pitchFamily="34" charset="0"/>
              </a:rPr>
              <a:t>Galatians 6:10—saints second</a:t>
            </a:r>
          </a:p>
          <a:p>
            <a:pPr marL="571500" marR="0" indent="-571500">
              <a:spcBef>
                <a:spcPts val="0"/>
              </a:spcBef>
              <a:spcAft>
                <a:spcPts val="0"/>
              </a:spcAft>
              <a:buFont typeface="Arial" panose="020B0604020202020204" pitchFamily="34" charset="0"/>
              <a:buChar char="•"/>
            </a:pPr>
            <a:r>
              <a:rPr lang="en-US" sz="5400" b="1" dirty="0">
                <a:latin typeface="Arial" panose="020B0604020202020204" pitchFamily="34" charset="0"/>
                <a:ea typeface="Calibri" panose="020F0502020204030204" pitchFamily="34" charset="0"/>
                <a:cs typeface="Arial" panose="020B0604020202020204" pitchFamily="34" charset="0"/>
              </a:rPr>
              <a:t>Luke 10—Neighbors next</a:t>
            </a:r>
          </a:p>
          <a:p>
            <a:pPr marL="571500" marR="0" indent="-571500">
              <a:spcBef>
                <a:spcPts val="0"/>
              </a:spcBef>
              <a:spcAft>
                <a:spcPts val="0"/>
              </a:spcAft>
              <a:buFont typeface="Arial" panose="020B0604020202020204" pitchFamily="34" charset="0"/>
              <a:buChar char="•"/>
            </a:pPr>
            <a:r>
              <a:rPr lang="en-US" sz="5400" b="1" dirty="0">
                <a:effectLst/>
                <a:latin typeface="Arial" panose="020B0604020202020204" pitchFamily="34" charset="0"/>
                <a:ea typeface="Calibri" panose="020F0502020204030204" pitchFamily="34" charset="0"/>
                <a:cs typeface="Arial" panose="020B0604020202020204" pitchFamily="34" charset="0"/>
              </a:rPr>
              <a:t>Matthew 28:19-20—The world</a:t>
            </a:r>
          </a:p>
        </p:txBody>
      </p:sp>
    </p:spTree>
    <p:extLst>
      <p:ext uri="{BB962C8B-B14F-4D97-AF65-F5344CB8AC3E}">
        <p14:creationId xmlns:p14="http://schemas.microsoft.com/office/powerpoint/2010/main" val="31764634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8D081C-8726-43B4-9D92-5CC8814D4599}"/>
              </a:ext>
            </a:extLst>
          </p:cNvPr>
          <p:cNvSpPr txBox="1"/>
          <p:nvPr/>
        </p:nvSpPr>
        <p:spPr>
          <a:xfrm>
            <a:off x="0" y="130110"/>
            <a:ext cx="12192000" cy="830997"/>
          </a:xfrm>
          <a:prstGeom prst="rect">
            <a:avLst/>
          </a:prstGeom>
          <a:noFill/>
        </p:spPr>
        <p:txBody>
          <a:bodyPr wrap="square">
            <a:spAutoFit/>
          </a:bodyPr>
          <a:lstStyle/>
          <a:p>
            <a:pPr algn="ctr"/>
            <a:r>
              <a:rPr lang="en-US" sz="48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The Problem </a:t>
            </a:r>
            <a:r>
              <a:rPr lang="en-US" sz="4800" b="1" u="sng" dirty="0">
                <a:solidFill>
                  <a:srgbClr val="FF0000"/>
                </a:solidFill>
                <a:latin typeface="Arial" panose="020B0604020202020204" pitchFamily="34" charset="0"/>
                <a:ea typeface="Times New Roman" panose="02020603050405020304" pitchFamily="18" charset="0"/>
                <a:cs typeface="Arial" panose="020B0604020202020204" pitchFamily="34" charset="0"/>
              </a:rPr>
              <a:t>of Proximal Responsibility</a:t>
            </a:r>
            <a:endParaRPr lang="en-US" sz="4800" b="1" u="sng" dirty="0">
              <a:solidFill>
                <a:srgbClr val="FF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D0CD713-BC3D-4EDB-AD50-BF6E93971A87}"/>
              </a:ext>
            </a:extLst>
          </p:cNvPr>
          <p:cNvSpPr txBox="1"/>
          <p:nvPr/>
        </p:nvSpPr>
        <p:spPr>
          <a:xfrm>
            <a:off x="384313" y="1145773"/>
            <a:ext cx="11569148" cy="5632311"/>
          </a:xfrm>
          <a:prstGeom prst="rect">
            <a:avLst/>
          </a:prstGeom>
          <a:noFill/>
        </p:spPr>
        <p:txBody>
          <a:bodyPr wrap="square">
            <a:spAutoFit/>
          </a:bodyPr>
          <a:lstStyle/>
          <a:p>
            <a:pPr marL="0" marR="0" indent="457200" algn="ctr">
              <a:spcBef>
                <a:spcPts val="0"/>
              </a:spcBef>
              <a:spcAft>
                <a:spcPts val="0"/>
              </a:spcAft>
            </a:pPr>
            <a:r>
              <a:rPr lang="en-US" sz="4000" b="1" dirty="0">
                <a:effectLst/>
                <a:latin typeface="Arial" panose="020B0604020202020204" pitchFamily="34" charset="0"/>
                <a:ea typeface="Calibri" panose="020F0502020204030204" pitchFamily="34" charset="0"/>
                <a:cs typeface="Arial" panose="020B0604020202020204" pitchFamily="34" charset="0"/>
              </a:rPr>
              <a:t>Acts 17:26-27</a:t>
            </a:r>
            <a:r>
              <a:rPr lang="en-US" sz="4000" dirty="0">
                <a:effectLst/>
                <a:latin typeface="Arial" panose="020B0604020202020204" pitchFamily="34" charset="0"/>
                <a:ea typeface="Calibri" panose="020F0502020204030204" pitchFamily="34" charset="0"/>
                <a:cs typeface="Arial" panose="020B0604020202020204" pitchFamily="34" charset="0"/>
              </a:rPr>
              <a:t> </a:t>
            </a:r>
          </a:p>
          <a:p>
            <a:pPr marL="0" marR="0" indent="457200" algn="ctr">
              <a:spcBef>
                <a:spcPts val="0"/>
              </a:spcBef>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(The NET Bible)</a:t>
            </a:r>
          </a:p>
          <a:p>
            <a:pPr marL="0" marR="0">
              <a:spcBef>
                <a:spcPts val="0"/>
              </a:spcBef>
              <a:spcAft>
                <a:spcPts val="0"/>
              </a:spcAft>
            </a:pPr>
            <a:r>
              <a:rPr lang="en-US" sz="4000" b="1" i="1" dirty="0">
                <a:effectLst/>
                <a:latin typeface="Arial" panose="020B0604020202020204" pitchFamily="34" charset="0"/>
                <a:ea typeface="Calibri" panose="020F0502020204030204" pitchFamily="34" charset="0"/>
                <a:cs typeface="Arial" panose="020B0604020202020204" pitchFamily="34" charset="0"/>
              </a:rPr>
              <a:t>From one man he made every nation of the human race to inhabit the entire earth, </a:t>
            </a:r>
          </a:p>
          <a:p>
            <a:pPr marL="0" marR="0">
              <a:spcBef>
                <a:spcPts val="0"/>
              </a:spcBef>
              <a:spcAft>
                <a:spcPts val="0"/>
              </a:spcAft>
            </a:pPr>
            <a:r>
              <a:rPr lang="en-US" sz="4000" b="1" i="1" dirty="0">
                <a:effectLst/>
                <a:latin typeface="Arial" panose="020B0604020202020204" pitchFamily="34" charset="0"/>
                <a:ea typeface="Calibri" panose="020F0502020204030204" pitchFamily="34" charset="0"/>
                <a:cs typeface="Arial" panose="020B0604020202020204" pitchFamily="34" charset="0"/>
              </a:rPr>
              <a:t>determining their set times and the fixed limits of the </a:t>
            </a:r>
            <a:r>
              <a:rPr lang="en-US" sz="4000" b="1" i="1" u="sng" dirty="0">
                <a:effectLst/>
                <a:latin typeface="Arial" panose="020B0604020202020204" pitchFamily="34" charset="0"/>
                <a:ea typeface="Calibri" panose="020F0502020204030204" pitchFamily="34" charset="0"/>
                <a:cs typeface="Arial" panose="020B0604020202020204" pitchFamily="34" charset="0"/>
              </a:rPr>
              <a:t>places where they would live</a:t>
            </a:r>
            <a:r>
              <a:rPr lang="en-US" sz="4000" b="1" i="1" dirty="0">
                <a:effectLst/>
                <a:latin typeface="Arial" panose="020B0604020202020204" pitchFamily="34" charset="0"/>
                <a:ea typeface="Calibri" panose="020F0502020204030204" pitchFamily="34" charset="0"/>
                <a:cs typeface="Arial" panose="020B0604020202020204" pitchFamily="34" charset="0"/>
              </a:rPr>
              <a:t>, </a:t>
            </a:r>
            <a:r>
              <a:rPr lang="en-US" sz="4000" b="1" i="1" baseline="30000" dirty="0">
                <a:effectLst/>
                <a:latin typeface="Arial" panose="020B0604020202020204" pitchFamily="34" charset="0"/>
                <a:ea typeface="Calibri" panose="020F0502020204030204" pitchFamily="34" charset="0"/>
                <a:cs typeface="Arial" panose="020B0604020202020204" pitchFamily="34" charset="0"/>
              </a:rPr>
              <a:t>27 </a:t>
            </a:r>
            <a:r>
              <a:rPr lang="en-US" sz="4000" b="1" i="1" dirty="0">
                <a:effectLst/>
                <a:latin typeface="Arial" panose="020B0604020202020204" pitchFamily="34" charset="0"/>
                <a:ea typeface="Calibri" panose="020F0502020204030204" pitchFamily="34" charset="0"/>
                <a:cs typeface="Arial" panose="020B0604020202020204" pitchFamily="34" charset="0"/>
              </a:rPr>
              <a:t>so that they would search for God and perhaps grope around for him and find him, though he is not far from each one of us.</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345278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8D081C-8726-43B4-9D92-5CC8814D4599}"/>
              </a:ext>
            </a:extLst>
          </p:cNvPr>
          <p:cNvSpPr txBox="1"/>
          <p:nvPr/>
        </p:nvSpPr>
        <p:spPr>
          <a:xfrm>
            <a:off x="0" y="130110"/>
            <a:ext cx="12192000" cy="830997"/>
          </a:xfrm>
          <a:prstGeom prst="rect">
            <a:avLst/>
          </a:prstGeom>
          <a:noFill/>
        </p:spPr>
        <p:txBody>
          <a:bodyPr wrap="square">
            <a:spAutoFit/>
          </a:bodyPr>
          <a:lstStyle/>
          <a:p>
            <a:pPr algn="ctr"/>
            <a:r>
              <a:rPr lang="en-US" sz="48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The Problem </a:t>
            </a:r>
            <a:r>
              <a:rPr lang="en-US" sz="4800" b="1" u="sng" dirty="0">
                <a:solidFill>
                  <a:srgbClr val="FF0000"/>
                </a:solidFill>
                <a:latin typeface="Arial" panose="020B0604020202020204" pitchFamily="34" charset="0"/>
                <a:ea typeface="Times New Roman" panose="02020603050405020304" pitchFamily="18" charset="0"/>
                <a:cs typeface="Arial" panose="020B0604020202020204" pitchFamily="34" charset="0"/>
              </a:rPr>
              <a:t>of Proximal Responsibility</a:t>
            </a:r>
            <a:endParaRPr lang="en-US" sz="4800" b="1" u="sng" dirty="0">
              <a:solidFill>
                <a:srgbClr val="FF0000"/>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17A2A161-2CE3-4EA1-A822-03FA7D816299}"/>
              </a:ext>
            </a:extLst>
          </p:cNvPr>
          <p:cNvCxnSpPr>
            <a:cxnSpLocks/>
          </p:cNvCxnSpPr>
          <p:nvPr/>
        </p:nvCxnSpPr>
        <p:spPr>
          <a:xfrm>
            <a:off x="2570922" y="1404730"/>
            <a:ext cx="0" cy="421419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75B6019-DDCF-4593-AAC1-5870F0787CC8}"/>
              </a:ext>
            </a:extLst>
          </p:cNvPr>
          <p:cNvCxnSpPr>
            <a:cxnSpLocks/>
          </p:cNvCxnSpPr>
          <p:nvPr/>
        </p:nvCxnSpPr>
        <p:spPr>
          <a:xfrm flipH="1">
            <a:off x="2570922" y="5625548"/>
            <a:ext cx="669897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A42C1A5-EB6F-47C2-B4B0-871E3DB356DC}"/>
              </a:ext>
            </a:extLst>
          </p:cNvPr>
          <p:cNvSpPr txBox="1"/>
          <p:nvPr/>
        </p:nvSpPr>
        <p:spPr>
          <a:xfrm rot="16200000">
            <a:off x="-993912" y="3075057"/>
            <a:ext cx="4532243"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RESPONSIBILITY</a:t>
            </a:r>
          </a:p>
        </p:txBody>
      </p:sp>
      <p:sp>
        <p:nvSpPr>
          <p:cNvPr id="14" name="TextBox 13">
            <a:extLst>
              <a:ext uri="{FF2B5EF4-FFF2-40B4-BE49-F238E27FC236}">
                <a16:creationId xmlns:a16="http://schemas.microsoft.com/office/drawing/2014/main" id="{C9FDD858-D0A6-45DD-A090-BCA2D8895A02}"/>
              </a:ext>
            </a:extLst>
          </p:cNvPr>
          <p:cNvSpPr txBox="1"/>
          <p:nvPr/>
        </p:nvSpPr>
        <p:spPr>
          <a:xfrm>
            <a:off x="4737652" y="5887289"/>
            <a:ext cx="4532243"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PROXIMITY</a:t>
            </a:r>
          </a:p>
        </p:txBody>
      </p:sp>
      <p:cxnSp>
        <p:nvCxnSpPr>
          <p:cNvPr id="16" name="Straight Connector 15">
            <a:extLst>
              <a:ext uri="{FF2B5EF4-FFF2-40B4-BE49-F238E27FC236}">
                <a16:creationId xmlns:a16="http://schemas.microsoft.com/office/drawing/2014/main" id="{AB769FAE-0649-408C-8C2E-2B7B4FEF4C9F}"/>
              </a:ext>
            </a:extLst>
          </p:cNvPr>
          <p:cNvCxnSpPr/>
          <p:nvPr/>
        </p:nvCxnSpPr>
        <p:spPr>
          <a:xfrm>
            <a:off x="2809461" y="1537252"/>
            <a:ext cx="6334539" cy="373104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3039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8D081C-8726-43B4-9D92-5CC8814D4599}"/>
              </a:ext>
            </a:extLst>
          </p:cNvPr>
          <p:cNvSpPr txBox="1"/>
          <p:nvPr/>
        </p:nvSpPr>
        <p:spPr>
          <a:xfrm>
            <a:off x="0" y="130110"/>
            <a:ext cx="12192000" cy="830997"/>
          </a:xfrm>
          <a:prstGeom prst="rect">
            <a:avLst/>
          </a:prstGeom>
          <a:noFill/>
        </p:spPr>
        <p:txBody>
          <a:bodyPr wrap="square">
            <a:spAutoFit/>
          </a:bodyPr>
          <a:lstStyle/>
          <a:p>
            <a:pPr algn="ctr"/>
            <a:r>
              <a:rPr lang="en-US" sz="4800" b="1" u="sng" dirty="0">
                <a:solidFill>
                  <a:srgbClr val="FF0000"/>
                </a:solidFill>
                <a:latin typeface="Arial" panose="020B0604020202020204" pitchFamily="34" charset="0"/>
                <a:ea typeface="Times New Roman" panose="02020603050405020304" pitchFamily="18" charset="0"/>
                <a:cs typeface="Arial" panose="020B0604020202020204" pitchFamily="34" charset="0"/>
              </a:rPr>
              <a:t>The Problem of Proximal Responsibility</a:t>
            </a:r>
            <a:endParaRPr lang="en-US" sz="4800" b="1" u="sng" dirty="0">
              <a:solidFill>
                <a:srgbClr val="FF0000"/>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17A2A161-2CE3-4EA1-A822-03FA7D816299}"/>
              </a:ext>
            </a:extLst>
          </p:cNvPr>
          <p:cNvCxnSpPr>
            <a:cxnSpLocks/>
          </p:cNvCxnSpPr>
          <p:nvPr/>
        </p:nvCxnSpPr>
        <p:spPr>
          <a:xfrm>
            <a:off x="2570922" y="1404730"/>
            <a:ext cx="0" cy="421419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75B6019-DDCF-4593-AAC1-5870F0787CC8}"/>
              </a:ext>
            </a:extLst>
          </p:cNvPr>
          <p:cNvCxnSpPr>
            <a:cxnSpLocks/>
          </p:cNvCxnSpPr>
          <p:nvPr/>
        </p:nvCxnSpPr>
        <p:spPr>
          <a:xfrm flipH="1">
            <a:off x="2570922" y="5625548"/>
            <a:ext cx="669897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A42C1A5-EB6F-47C2-B4B0-871E3DB356DC}"/>
              </a:ext>
            </a:extLst>
          </p:cNvPr>
          <p:cNvSpPr txBox="1"/>
          <p:nvPr/>
        </p:nvSpPr>
        <p:spPr>
          <a:xfrm rot="16200000">
            <a:off x="-993912" y="3075057"/>
            <a:ext cx="4532243"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RESPONSIBILITY</a:t>
            </a:r>
          </a:p>
        </p:txBody>
      </p:sp>
      <p:sp>
        <p:nvSpPr>
          <p:cNvPr id="14" name="TextBox 13">
            <a:extLst>
              <a:ext uri="{FF2B5EF4-FFF2-40B4-BE49-F238E27FC236}">
                <a16:creationId xmlns:a16="http://schemas.microsoft.com/office/drawing/2014/main" id="{C9FDD858-D0A6-45DD-A090-BCA2D8895A02}"/>
              </a:ext>
            </a:extLst>
          </p:cNvPr>
          <p:cNvSpPr txBox="1"/>
          <p:nvPr/>
        </p:nvSpPr>
        <p:spPr>
          <a:xfrm>
            <a:off x="4737652" y="5887289"/>
            <a:ext cx="4532243"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PROXIMITY</a:t>
            </a:r>
          </a:p>
        </p:txBody>
      </p:sp>
      <p:cxnSp>
        <p:nvCxnSpPr>
          <p:cNvPr id="16" name="Straight Connector 15">
            <a:extLst>
              <a:ext uri="{FF2B5EF4-FFF2-40B4-BE49-F238E27FC236}">
                <a16:creationId xmlns:a16="http://schemas.microsoft.com/office/drawing/2014/main" id="{AB769FAE-0649-408C-8C2E-2B7B4FEF4C9F}"/>
              </a:ext>
            </a:extLst>
          </p:cNvPr>
          <p:cNvCxnSpPr/>
          <p:nvPr/>
        </p:nvCxnSpPr>
        <p:spPr>
          <a:xfrm>
            <a:off x="2809461" y="1537252"/>
            <a:ext cx="6334539" cy="373104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FCCAA89-D1B0-4B66-91E5-5072696B486E}"/>
              </a:ext>
            </a:extLst>
          </p:cNvPr>
          <p:cNvSpPr txBox="1"/>
          <p:nvPr/>
        </p:nvSpPr>
        <p:spPr>
          <a:xfrm>
            <a:off x="2570922" y="1047474"/>
            <a:ext cx="1497496"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GOD</a:t>
            </a:r>
          </a:p>
        </p:txBody>
      </p:sp>
    </p:spTree>
    <p:extLst>
      <p:ext uri="{BB962C8B-B14F-4D97-AF65-F5344CB8AC3E}">
        <p14:creationId xmlns:p14="http://schemas.microsoft.com/office/powerpoint/2010/main" val="33918604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8D081C-8726-43B4-9D92-5CC8814D4599}"/>
              </a:ext>
            </a:extLst>
          </p:cNvPr>
          <p:cNvSpPr txBox="1"/>
          <p:nvPr/>
        </p:nvSpPr>
        <p:spPr>
          <a:xfrm>
            <a:off x="0" y="130110"/>
            <a:ext cx="12192000" cy="830997"/>
          </a:xfrm>
          <a:prstGeom prst="rect">
            <a:avLst/>
          </a:prstGeom>
          <a:noFill/>
        </p:spPr>
        <p:txBody>
          <a:bodyPr wrap="square">
            <a:spAutoFit/>
          </a:bodyPr>
          <a:lstStyle/>
          <a:p>
            <a:pPr algn="ctr"/>
            <a:r>
              <a:rPr lang="en-US" sz="4800" b="1" u="sng" dirty="0">
                <a:solidFill>
                  <a:srgbClr val="FF0000"/>
                </a:solidFill>
                <a:latin typeface="Arial" panose="020B0604020202020204" pitchFamily="34" charset="0"/>
                <a:ea typeface="Times New Roman" panose="02020603050405020304" pitchFamily="18" charset="0"/>
                <a:cs typeface="Arial" panose="020B0604020202020204" pitchFamily="34" charset="0"/>
              </a:rPr>
              <a:t>The Problem of Proximal Responsibility</a:t>
            </a:r>
            <a:endParaRPr lang="en-US" sz="4800" b="1" u="sng" dirty="0">
              <a:solidFill>
                <a:srgbClr val="FF0000"/>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17A2A161-2CE3-4EA1-A822-03FA7D816299}"/>
              </a:ext>
            </a:extLst>
          </p:cNvPr>
          <p:cNvCxnSpPr>
            <a:cxnSpLocks/>
          </p:cNvCxnSpPr>
          <p:nvPr/>
        </p:nvCxnSpPr>
        <p:spPr>
          <a:xfrm>
            <a:off x="2570922" y="1404730"/>
            <a:ext cx="0" cy="421419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75B6019-DDCF-4593-AAC1-5870F0787CC8}"/>
              </a:ext>
            </a:extLst>
          </p:cNvPr>
          <p:cNvCxnSpPr>
            <a:cxnSpLocks/>
          </p:cNvCxnSpPr>
          <p:nvPr/>
        </p:nvCxnSpPr>
        <p:spPr>
          <a:xfrm flipH="1">
            <a:off x="2570922" y="5625548"/>
            <a:ext cx="669897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A42C1A5-EB6F-47C2-B4B0-871E3DB356DC}"/>
              </a:ext>
            </a:extLst>
          </p:cNvPr>
          <p:cNvSpPr txBox="1"/>
          <p:nvPr/>
        </p:nvSpPr>
        <p:spPr>
          <a:xfrm rot="16200000">
            <a:off x="-993912" y="3075057"/>
            <a:ext cx="4532243"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RESPONSIBILITY</a:t>
            </a:r>
          </a:p>
        </p:txBody>
      </p:sp>
      <p:sp>
        <p:nvSpPr>
          <p:cNvPr id="14" name="TextBox 13">
            <a:extLst>
              <a:ext uri="{FF2B5EF4-FFF2-40B4-BE49-F238E27FC236}">
                <a16:creationId xmlns:a16="http://schemas.microsoft.com/office/drawing/2014/main" id="{C9FDD858-D0A6-45DD-A090-BCA2D8895A02}"/>
              </a:ext>
            </a:extLst>
          </p:cNvPr>
          <p:cNvSpPr txBox="1"/>
          <p:nvPr/>
        </p:nvSpPr>
        <p:spPr>
          <a:xfrm>
            <a:off x="4737652" y="5887289"/>
            <a:ext cx="4532243"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PROXIMITY</a:t>
            </a:r>
          </a:p>
        </p:txBody>
      </p:sp>
      <p:cxnSp>
        <p:nvCxnSpPr>
          <p:cNvPr id="16" name="Straight Connector 15">
            <a:extLst>
              <a:ext uri="{FF2B5EF4-FFF2-40B4-BE49-F238E27FC236}">
                <a16:creationId xmlns:a16="http://schemas.microsoft.com/office/drawing/2014/main" id="{AB769FAE-0649-408C-8C2E-2B7B4FEF4C9F}"/>
              </a:ext>
            </a:extLst>
          </p:cNvPr>
          <p:cNvCxnSpPr/>
          <p:nvPr/>
        </p:nvCxnSpPr>
        <p:spPr>
          <a:xfrm>
            <a:off x="2809461" y="1537252"/>
            <a:ext cx="6334539" cy="373104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FCCAA89-D1B0-4B66-91E5-5072696B486E}"/>
              </a:ext>
            </a:extLst>
          </p:cNvPr>
          <p:cNvSpPr txBox="1"/>
          <p:nvPr/>
        </p:nvSpPr>
        <p:spPr>
          <a:xfrm>
            <a:off x="2570922" y="1047474"/>
            <a:ext cx="1497496"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GOD</a:t>
            </a:r>
          </a:p>
        </p:txBody>
      </p:sp>
      <p:sp>
        <p:nvSpPr>
          <p:cNvPr id="10" name="TextBox 9">
            <a:extLst>
              <a:ext uri="{FF2B5EF4-FFF2-40B4-BE49-F238E27FC236}">
                <a16:creationId xmlns:a16="http://schemas.microsoft.com/office/drawing/2014/main" id="{85A53330-0748-4945-BE30-AC5B3C0AF550}"/>
              </a:ext>
            </a:extLst>
          </p:cNvPr>
          <p:cNvSpPr txBox="1"/>
          <p:nvPr/>
        </p:nvSpPr>
        <p:spPr>
          <a:xfrm>
            <a:off x="3448326" y="1532287"/>
            <a:ext cx="1693515"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Family</a:t>
            </a:r>
          </a:p>
        </p:txBody>
      </p:sp>
    </p:spTree>
    <p:extLst>
      <p:ext uri="{BB962C8B-B14F-4D97-AF65-F5344CB8AC3E}">
        <p14:creationId xmlns:p14="http://schemas.microsoft.com/office/powerpoint/2010/main" val="5081481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P spid="2"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218DE85-BA82-4AEE-B7BA-D8404D26012A}"/>
              </a:ext>
            </a:extLst>
          </p:cNvPr>
          <p:cNvSpPr txBox="1"/>
          <p:nvPr/>
        </p:nvSpPr>
        <p:spPr>
          <a:xfrm>
            <a:off x="530087" y="291548"/>
            <a:ext cx="11516139" cy="3139321"/>
          </a:xfrm>
          <a:prstGeom prst="rect">
            <a:avLst/>
          </a:prstGeom>
          <a:noFill/>
        </p:spPr>
        <p:txBody>
          <a:bodyPr wrap="square">
            <a:spAutoFit/>
          </a:bodyPr>
          <a:lstStyle/>
          <a:p>
            <a:pPr algn="ctr"/>
            <a:r>
              <a:rPr lang="en-US" sz="4800" dirty="0">
                <a:latin typeface="Arial" panose="020B0604020202020204" pitchFamily="34" charset="0"/>
                <a:cs typeface="Arial" panose="020B0604020202020204" pitchFamily="34" charset="0"/>
              </a:rPr>
              <a:t> </a:t>
            </a:r>
            <a:r>
              <a:rPr lang="en-US" sz="5400" b="1" u="sng" dirty="0">
                <a:latin typeface="Arial" panose="020B0604020202020204" pitchFamily="34" charset="0"/>
                <a:cs typeface="Arial" panose="020B0604020202020204" pitchFamily="34" charset="0"/>
              </a:rPr>
              <a:t>POP QUIZ</a:t>
            </a:r>
            <a:endParaRPr lang="en-US" sz="48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4800" b="1" dirty="0">
                <a:latin typeface="Arial" panose="020B0604020202020204" pitchFamily="34" charset="0"/>
                <a:cs typeface="Arial" panose="020B0604020202020204" pitchFamily="34" charset="0"/>
              </a:rPr>
              <a:t>T/F—Someone in my family was an immigrant to this country in the past 4 generations?</a:t>
            </a:r>
            <a:r>
              <a:rPr lang="en-US" sz="4800" dirty="0">
                <a:latin typeface="Arial" panose="020B0604020202020204" pitchFamily="34" charset="0"/>
                <a:cs typeface="Arial" panose="020B0604020202020204" pitchFamily="34" charset="0"/>
              </a:rPr>
              <a:t> </a:t>
            </a:r>
            <a:endParaRPr lang="en-US" sz="4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6864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8D081C-8726-43B4-9D92-5CC8814D4599}"/>
              </a:ext>
            </a:extLst>
          </p:cNvPr>
          <p:cNvSpPr txBox="1"/>
          <p:nvPr/>
        </p:nvSpPr>
        <p:spPr>
          <a:xfrm>
            <a:off x="0" y="130110"/>
            <a:ext cx="12192000" cy="1015663"/>
          </a:xfrm>
          <a:prstGeom prst="rect">
            <a:avLst/>
          </a:prstGeom>
          <a:noFill/>
        </p:spPr>
        <p:txBody>
          <a:bodyPr wrap="square">
            <a:spAutoFit/>
          </a:bodyPr>
          <a:lstStyle/>
          <a:p>
            <a:pPr algn="ctr"/>
            <a:r>
              <a:rPr lang="en-US" sz="60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The Problem of Preferential Love</a:t>
            </a:r>
            <a:endParaRPr lang="en-US" sz="6000" b="1" u="sng" dirty="0">
              <a:solidFill>
                <a:srgbClr val="FF0000"/>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17A2A161-2CE3-4EA1-A822-03FA7D816299}"/>
              </a:ext>
            </a:extLst>
          </p:cNvPr>
          <p:cNvCxnSpPr>
            <a:cxnSpLocks/>
          </p:cNvCxnSpPr>
          <p:nvPr/>
        </p:nvCxnSpPr>
        <p:spPr>
          <a:xfrm>
            <a:off x="2570922" y="1404730"/>
            <a:ext cx="0" cy="421419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75B6019-DDCF-4593-AAC1-5870F0787CC8}"/>
              </a:ext>
            </a:extLst>
          </p:cNvPr>
          <p:cNvCxnSpPr>
            <a:cxnSpLocks/>
          </p:cNvCxnSpPr>
          <p:nvPr/>
        </p:nvCxnSpPr>
        <p:spPr>
          <a:xfrm flipH="1">
            <a:off x="2570922" y="5625548"/>
            <a:ext cx="669897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A42C1A5-EB6F-47C2-B4B0-871E3DB356DC}"/>
              </a:ext>
            </a:extLst>
          </p:cNvPr>
          <p:cNvSpPr txBox="1"/>
          <p:nvPr/>
        </p:nvSpPr>
        <p:spPr>
          <a:xfrm rot="16200000">
            <a:off x="-993912" y="3075057"/>
            <a:ext cx="4532243"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RESPONSIBILITY</a:t>
            </a:r>
          </a:p>
        </p:txBody>
      </p:sp>
      <p:sp>
        <p:nvSpPr>
          <p:cNvPr id="14" name="TextBox 13">
            <a:extLst>
              <a:ext uri="{FF2B5EF4-FFF2-40B4-BE49-F238E27FC236}">
                <a16:creationId xmlns:a16="http://schemas.microsoft.com/office/drawing/2014/main" id="{C9FDD858-D0A6-45DD-A090-BCA2D8895A02}"/>
              </a:ext>
            </a:extLst>
          </p:cNvPr>
          <p:cNvSpPr txBox="1"/>
          <p:nvPr/>
        </p:nvSpPr>
        <p:spPr>
          <a:xfrm>
            <a:off x="4737652" y="5887289"/>
            <a:ext cx="4532243"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PROXIMITY</a:t>
            </a:r>
          </a:p>
        </p:txBody>
      </p:sp>
      <p:cxnSp>
        <p:nvCxnSpPr>
          <p:cNvPr id="16" name="Straight Connector 15">
            <a:extLst>
              <a:ext uri="{FF2B5EF4-FFF2-40B4-BE49-F238E27FC236}">
                <a16:creationId xmlns:a16="http://schemas.microsoft.com/office/drawing/2014/main" id="{AB769FAE-0649-408C-8C2E-2B7B4FEF4C9F}"/>
              </a:ext>
            </a:extLst>
          </p:cNvPr>
          <p:cNvCxnSpPr/>
          <p:nvPr/>
        </p:nvCxnSpPr>
        <p:spPr>
          <a:xfrm>
            <a:off x="2809461" y="1537252"/>
            <a:ext cx="6334539" cy="373104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FCCAA89-D1B0-4B66-91E5-5072696B486E}"/>
              </a:ext>
            </a:extLst>
          </p:cNvPr>
          <p:cNvSpPr txBox="1"/>
          <p:nvPr/>
        </p:nvSpPr>
        <p:spPr>
          <a:xfrm>
            <a:off x="2570922" y="1047474"/>
            <a:ext cx="1497496"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GOD</a:t>
            </a:r>
          </a:p>
        </p:txBody>
      </p:sp>
      <p:sp>
        <p:nvSpPr>
          <p:cNvPr id="10" name="TextBox 9">
            <a:extLst>
              <a:ext uri="{FF2B5EF4-FFF2-40B4-BE49-F238E27FC236}">
                <a16:creationId xmlns:a16="http://schemas.microsoft.com/office/drawing/2014/main" id="{85A53330-0748-4945-BE30-AC5B3C0AF550}"/>
              </a:ext>
            </a:extLst>
          </p:cNvPr>
          <p:cNvSpPr txBox="1"/>
          <p:nvPr/>
        </p:nvSpPr>
        <p:spPr>
          <a:xfrm>
            <a:off x="3448326" y="1532287"/>
            <a:ext cx="1693515"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Family</a:t>
            </a:r>
          </a:p>
        </p:txBody>
      </p:sp>
      <p:sp>
        <p:nvSpPr>
          <p:cNvPr id="13" name="TextBox 12">
            <a:extLst>
              <a:ext uri="{FF2B5EF4-FFF2-40B4-BE49-F238E27FC236}">
                <a16:creationId xmlns:a16="http://schemas.microsoft.com/office/drawing/2014/main" id="{6454CDEC-F477-4CB5-ADCC-F1E752F22A9F}"/>
              </a:ext>
            </a:extLst>
          </p:cNvPr>
          <p:cNvSpPr txBox="1"/>
          <p:nvPr/>
        </p:nvSpPr>
        <p:spPr>
          <a:xfrm>
            <a:off x="4602649" y="2064858"/>
            <a:ext cx="3454674"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Church family</a:t>
            </a:r>
          </a:p>
        </p:txBody>
      </p:sp>
    </p:spTree>
    <p:extLst>
      <p:ext uri="{BB962C8B-B14F-4D97-AF65-F5344CB8AC3E}">
        <p14:creationId xmlns:p14="http://schemas.microsoft.com/office/powerpoint/2010/main" val="21743689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P spid="2" grpId="0"/>
      <p:bldP spid="10"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8D081C-8726-43B4-9D92-5CC8814D4599}"/>
              </a:ext>
            </a:extLst>
          </p:cNvPr>
          <p:cNvSpPr txBox="1"/>
          <p:nvPr/>
        </p:nvSpPr>
        <p:spPr>
          <a:xfrm>
            <a:off x="0" y="130110"/>
            <a:ext cx="12192000" cy="830997"/>
          </a:xfrm>
          <a:prstGeom prst="rect">
            <a:avLst/>
          </a:prstGeom>
          <a:noFill/>
        </p:spPr>
        <p:txBody>
          <a:bodyPr wrap="square">
            <a:spAutoFit/>
          </a:bodyPr>
          <a:lstStyle/>
          <a:p>
            <a:pPr algn="ctr"/>
            <a:r>
              <a:rPr lang="en-US" sz="4800" b="1" u="sng" dirty="0">
                <a:solidFill>
                  <a:srgbClr val="FF0000"/>
                </a:solidFill>
                <a:latin typeface="Arial" panose="020B0604020202020204" pitchFamily="34" charset="0"/>
                <a:ea typeface="Times New Roman" panose="02020603050405020304" pitchFamily="18" charset="0"/>
                <a:cs typeface="Arial" panose="020B0604020202020204" pitchFamily="34" charset="0"/>
              </a:rPr>
              <a:t>The Problem of Proximal Responsibility</a:t>
            </a:r>
            <a:endParaRPr lang="en-US" sz="4800" b="1" u="sng" dirty="0">
              <a:solidFill>
                <a:srgbClr val="FF0000"/>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17A2A161-2CE3-4EA1-A822-03FA7D816299}"/>
              </a:ext>
            </a:extLst>
          </p:cNvPr>
          <p:cNvCxnSpPr>
            <a:cxnSpLocks/>
          </p:cNvCxnSpPr>
          <p:nvPr/>
        </p:nvCxnSpPr>
        <p:spPr>
          <a:xfrm>
            <a:off x="2570922" y="1404730"/>
            <a:ext cx="0" cy="421419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75B6019-DDCF-4593-AAC1-5870F0787CC8}"/>
              </a:ext>
            </a:extLst>
          </p:cNvPr>
          <p:cNvCxnSpPr>
            <a:cxnSpLocks/>
          </p:cNvCxnSpPr>
          <p:nvPr/>
        </p:nvCxnSpPr>
        <p:spPr>
          <a:xfrm flipH="1">
            <a:off x="2570922" y="5625548"/>
            <a:ext cx="669897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A42C1A5-EB6F-47C2-B4B0-871E3DB356DC}"/>
              </a:ext>
            </a:extLst>
          </p:cNvPr>
          <p:cNvSpPr txBox="1"/>
          <p:nvPr/>
        </p:nvSpPr>
        <p:spPr>
          <a:xfrm rot="16200000">
            <a:off x="-993912" y="3075057"/>
            <a:ext cx="4532243"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RESPONSIBILITY</a:t>
            </a:r>
          </a:p>
        </p:txBody>
      </p:sp>
      <p:sp>
        <p:nvSpPr>
          <p:cNvPr id="14" name="TextBox 13">
            <a:extLst>
              <a:ext uri="{FF2B5EF4-FFF2-40B4-BE49-F238E27FC236}">
                <a16:creationId xmlns:a16="http://schemas.microsoft.com/office/drawing/2014/main" id="{C9FDD858-D0A6-45DD-A090-BCA2D8895A02}"/>
              </a:ext>
            </a:extLst>
          </p:cNvPr>
          <p:cNvSpPr txBox="1"/>
          <p:nvPr/>
        </p:nvSpPr>
        <p:spPr>
          <a:xfrm>
            <a:off x="4737652" y="5887289"/>
            <a:ext cx="4532243"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PROXIMITY</a:t>
            </a:r>
          </a:p>
        </p:txBody>
      </p:sp>
      <p:cxnSp>
        <p:nvCxnSpPr>
          <p:cNvPr id="16" name="Straight Connector 15">
            <a:extLst>
              <a:ext uri="{FF2B5EF4-FFF2-40B4-BE49-F238E27FC236}">
                <a16:creationId xmlns:a16="http://schemas.microsoft.com/office/drawing/2014/main" id="{AB769FAE-0649-408C-8C2E-2B7B4FEF4C9F}"/>
              </a:ext>
            </a:extLst>
          </p:cNvPr>
          <p:cNvCxnSpPr/>
          <p:nvPr/>
        </p:nvCxnSpPr>
        <p:spPr>
          <a:xfrm>
            <a:off x="2809461" y="1537252"/>
            <a:ext cx="6334539" cy="373104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FCCAA89-D1B0-4B66-91E5-5072696B486E}"/>
              </a:ext>
            </a:extLst>
          </p:cNvPr>
          <p:cNvSpPr txBox="1"/>
          <p:nvPr/>
        </p:nvSpPr>
        <p:spPr>
          <a:xfrm>
            <a:off x="2570922" y="1047474"/>
            <a:ext cx="1497496"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GOD</a:t>
            </a:r>
          </a:p>
        </p:txBody>
      </p:sp>
      <p:sp>
        <p:nvSpPr>
          <p:cNvPr id="10" name="TextBox 9">
            <a:extLst>
              <a:ext uri="{FF2B5EF4-FFF2-40B4-BE49-F238E27FC236}">
                <a16:creationId xmlns:a16="http://schemas.microsoft.com/office/drawing/2014/main" id="{85A53330-0748-4945-BE30-AC5B3C0AF550}"/>
              </a:ext>
            </a:extLst>
          </p:cNvPr>
          <p:cNvSpPr txBox="1"/>
          <p:nvPr/>
        </p:nvSpPr>
        <p:spPr>
          <a:xfrm>
            <a:off x="3448326" y="1532287"/>
            <a:ext cx="1693515"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Family</a:t>
            </a:r>
          </a:p>
        </p:txBody>
      </p:sp>
      <p:sp>
        <p:nvSpPr>
          <p:cNvPr id="13" name="TextBox 12">
            <a:extLst>
              <a:ext uri="{FF2B5EF4-FFF2-40B4-BE49-F238E27FC236}">
                <a16:creationId xmlns:a16="http://schemas.microsoft.com/office/drawing/2014/main" id="{6454CDEC-F477-4CB5-ADCC-F1E752F22A9F}"/>
              </a:ext>
            </a:extLst>
          </p:cNvPr>
          <p:cNvSpPr txBox="1"/>
          <p:nvPr/>
        </p:nvSpPr>
        <p:spPr>
          <a:xfrm>
            <a:off x="4602649" y="2064858"/>
            <a:ext cx="3454674"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Church family</a:t>
            </a:r>
          </a:p>
        </p:txBody>
      </p:sp>
      <p:sp>
        <p:nvSpPr>
          <p:cNvPr id="11" name="TextBox 10">
            <a:extLst>
              <a:ext uri="{FF2B5EF4-FFF2-40B4-BE49-F238E27FC236}">
                <a16:creationId xmlns:a16="http://schemas.microsoft.com/office/drawing/2014/main" id="{54405B50-E02C-4D88-883B-5548D6833F14}"/>
              </a:ext>
            </a:extLst>
          </p:cNvPr>
          <p:cNvSpPr txBox="1"/>
          <p:nvPr/>
        </p:nvSpPr>
        <p:spPr>
          <a:xfrm>
            <a:off x="5444161" y="2597429"/>
            <a:ext cx="5594899"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‘Near Neighbor’</a:t>
            </a:r>
          </a:p>
        </p:txBody>
      </p:sp>
    </p:spTree>
    <p:extLst>
      <p:ext uri="{BB962C8B-B14F-4D97-AF65-F5344CB8AC3E}">
        <p14:creationId xmlns:p14="http://schemas.microsoft.com/office/powerpoint/2010/main" val="34290767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P spid="2" grpId="0"/>
      <p:bldP spid="10" grpId="0"/>
      <p:bldP spid="13"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8D081C-8726-43B4-9D92-5CC8814D4599}"/>
              </a:ext>
            </a:extLst>
          </p:cNvPr>
          <p:cNvSpPr txBox="1"/>
          <p:nvPr/>
        </p:nvSpPr>
        <p:spPr>
          <a:xfrm>
            <a:off x="0" y="130110"/>
            <a:ext cx="12192000" cy="830997"/>
          </a:xfrm>
          <a:prstGeom prst="rect">
            <a:avLst/>
          </a:prstGeom>
          <a:noFill/>
        </p:spPr>
        <p:txBody>
          <a:bodyPr wrap="square">
            <a:spAutoFit/>
          </a:bodyPr>
          <a:lstStyle/>
          <a:p>
            <a:pPr algn="ctr"/>
            <a:r>
              <a:rPr lang="en-US" sz="4800" b="1" u="sng" dirty="0">
                <a:solidFill>
                  <a:srgbClr val="FF0000"/>
                </a:solidFill>
                <a:latin typeface="Arial" panose="020B0604020202020204" pitchFamily="34" charset="0"/>
                <a:ea typeface="Times New Roman" panose="02020603050405020304" pitchFamily="18" charset="0"/>
                <a:cs typeface="Arial" panose="020B0604020202020204" pitchFamily="34" charset="0"/>
              </a:rPr>
              <a:t>The Problem of Proximal Responsibility</a:t>
            </a:r>
            <a:endParaRPr lang="en-US" sz="4800" b="1" u="sng" dirty="0">
              <a:solidFill>
                <a:srgbClr val="FF0000"/>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17A2A161-2CE3-4EA1-A822-03FA7D816299}"/>
              </a:ext>
            </a:extLst>
          </p:cNvPr>
          <p:cNvCxnSpPr>
            <a:cxnSpLocks/>
          </p:cNvCxnSpPr>
          <p:nvPr/>
        </p:nvCxnSpPr>
        <p:spPr>
          <a:xfrm>
            <a:off x="2570922" y="1404730"/>
            <a:ext cx="0" cy="421419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75B6019-DDCF-4593-AAC1-5870F0787CC8}"/>
              </a:ext>
            </a:extLst>
          </p:cNvPr>
          <p:cNvCxnSpPr>
            <a:cxnSpLocks/>
          </p:cNvCxnSpPr>
          <p:nvPr/>
        </p:nvCxnSpPr>
        <p:spPr>
          <a:xfrm flipH="1">
            <a:off x="2570922" y="5625548"/>
            <a:ext cx="669897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A42C1A5-EB6F-47C2-B4B0-871E3DB356DC}"/>
              </a:ext>
            </a:extLst>
          </p:cNvPr>
          <p:cNvSpPr txBox="1"/>
          <p:nvPr/>
        </p:nvSpPr>
        <p:spPr>
          <a:xfrm rot="16200000">
            <a:off x="-993912" y="3075057"/>
            <a:ext cx="4532243"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RESPONSIBILITY</a:t>
            </a:r>
          </a:p>
        </p:txBody>
      </p:sp>
      <p:sp>
        <p:nvSpPr>
          <p:cNvPr id="14" name="TextBox 13">
            <a:extLst>
              <a:ext uri="{FF2B5EF4-FFF2-40B4-BE49-F238E27FC236}">
                <a16:creationId xmlns:a16="http://schemas.microsoft.com/office/drawing/2014/main" id="{C9FDD858-D0A6-45DD-A090-BCA2D8895A02}"/>
              </a:ext>
            </a:extLst>
          </p:cNvPr>
          <p:cNvSpPr txBox="1"/>
          <p:nvPr/>
        </p:nvSpPr>
        <p:spPr>
          <a:xfrm>
            <a:off x="4737652" y="5887289"/>
            <a:ext cx="4532243"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PROXIMITY</a:t>
            </a:r>
          </a:p>
        </p:txBody>
      </p:sp>
      <p:cxnSp>
        <p:nvCxnSpPr>
          <p:cNvPr id="16" name="Straight Connector 15">
            <a:extLst>
              <a:ext uri="{FF2B5EF4-FFF2-40B4-BE49-F238E27FC236}">
                <a16:creationId xmlns:a16="http://schemas.microsoft.com/office/drawing/2014/main" id="{AB769FAE-0649-408C-8C2E-2B7B4FEF4C9F}"/>
              </a:ext>
            </a:extLst>
          </p:cNvPr>
          <p:cNvCxnSpPr/>
          <p:nvPr/>
        </p:nvCxnSpPr>
        <p:spPr>
          <a:xfrm>
            <a:off x="2809461" y="1537252"/>
            <a:ext cx="6334539" cy="373104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FCCAA89-D1B0-4B66-91E5-5072696B486E}"/>
              </a:ext>
            </a:extLst>
          </p:cNvPr>
          <p:cNvSpPr txBox="1"/>
          <p:nvPr/>
        </p:nvSpPr>
        <p:spPr>
          <a:xfrm>
            <a:off x="2570922" y="1047474"/>
            <a:ext cx="1497496"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GOD</a:t>
            </a:r>
          </a:p>
        </p:txBody>
      </p:sp>
      <p:sp>
        <p:nvSpPr>
          <p:cNvPr id="10" name="TextBox 9">
            <a:extLst>
              <a:ext uri="{FF2B5EF4-FFF2-40B4-BE49-F238E27FC236}">
                <a16:creationId xmlns:a16="http://schemas.microsoft.com/office/drawing/2014/main" id="{85A53330-0748-4945-BE30-AC5B3C0AF550}"/>
              </a:ext>
            </a:extLst>
          </p:cNvPr>
          <p:cNvSpPr txBox="1"/>
          <p:nvPr/>
        </p:nvSpPr>
        <p:spPr>
          <a:xfrm>
            <a:off x="3448326" y="1532287"/>
            <a:ext cx="1693515"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Family</a:t>
            </a:r>
          </a:p>
        </p:txBody>
      </p:sp>
      <p:sp>
        <p:nvSpPr>
          <p:cNvPr id="13" name="TextBox 12">
            <a:extLst>
              <a:ext uri="{FF2B5EF4-FFF2-40B4-BE49-F238E27FC236}">
                <a16:creationId xmlns:a16="http://schemas.microsoft.com/office/drawing/2014/main" id="{6454CDEC-F477-4CB5-ADCC-F1E752F22A9F}"/>
              </a:ext>
            </a:extLst>
          </p:cNvPr>
          <p:cNvSpPr txBox="1"/>
          <p:nvPr/>
        </p:nvSpPr>
        <p:spPr>
          <a:xfrm>
            <a:off x="4602649" y="2064858"/>
            <a:ext cx="3454674"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Church family</a:t>
            </a:r>
          </a:p>
        </p:txBody>
      </p:sp>
      <p:sp>
        <p:nvSpPr>
          <p:cNvPr id="11" name="TextBox 10">
            <a:extLst>
              <a:ext uri="{FF2B5EF4-FFF2-40B4-BE49-F238E27FC236}">
                <a16:creationId xmlns:a16="http://schemas.microsoft.com/office/drawing/2014/main" id="{54405B50-E02C-4D88-883B-5548D6833F14}"/>
              </a:ext>
            </a:extLst>
          </p:cNvPr>
          <p:cNvSpPr txBox="1"/>
          <p:nvPr/>
        </p:nvSpPr>
        <p:spPr>
          <a:xfrm>
            <a:off x="5444161" y="2597429"/>
            <a:ext cx="4084151"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‘Near Neighbor’</a:t>
            </a:r>
          </a:p>
        </p:txBody>
      </p:sp>
      <p:sp>
        <p:nvSpPr>
          <p:cNvPr id="15" name="TextBox 14">
            <a:extLst>
              <a:ext uri="{FF2B5EF4-FFF2-40B4-BE49-F238E27FC236}">
                <a16:creationId xmlns:a16="http://schemas.microsoft.com/office/drawing/2014/main" id="{AE8964FC-CC54-4967-B407-86832CA9F745}"/>
              </a:ext>
            </a:extLst>
          </p:cNvPr>
          <p:cNvSpPr txBox="1"/>
          <p:nvPr/>
        </p:nvSpPr>
        <p:spPr>
          <a:xfrm>
            <a:off x="6497709" y="3164223"/>
            <a:ext cx="4084151"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‘Far Neighbor’</a:t>
            </a:r>
          </a:p>
        </p:txBody>
      </p:sp>
      <p:sp>
        <p:nvSpPr>
          <p:cNvPr id="17" name="TextBox 16">
            <a:extLst>
              <a:ext uri="{FF2B5EF4-FFF2-40B4-BE49-F238E27FC236}">
                <a16:creationId xmlns:a16="http://schemas.microsoft.com/office/drawing/2014/main" id="{310786E0-B95B-49A4-B096-F2B05526263F}"/>
              </a:ext>
            </a:extLst>
          </p:cNvPr>
          <p:cNvSpPr txBox="1"/>
          <p:nvPr/>
        </p:nvSpPr>
        <p:spPr>
          <a:xfrm>
            <a:off x="7486236" y="3754935"/>
            <a:ext cx="4084151"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379377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P spid="2" grpId="0"/>
      <p:bldP spid="10" grpId="0"/>
      <p:bldP spid="13" grpId="0"/>
      <p:bldP spid="11" grpId="0"/>
      <p:bldP spid="15"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8D081C-8726-43B4-9D92-5CC8814D4599}"/>
              </a:ext>
            </a:extLst>
          </p:cNvPr>
          <p:cNvSpPr txBox="1"/>
          <p:nvPr/>
        </p:nvSpPr>
        <p:spPr>
          <a:xfrm>
            <a:off x="0" y="130110"/>
            <a:ext cx="12192000" cy="923330"/>
          </a:xfrm>
          <a:prstGeom prst="rect">
            <a:avLst/>
          </a:prstGeom>
          <a:noFill/>
        </p:spPr>
        <p:txBody>
          <a:bodyPr wrap="square">
            <a:spAutoFit/>
          </a:bodyPr>
          <a:lstStyle/>
          <a:p>
            <a:pPr algn="ctr"/>
            <a:r>
              <a:rPr lang="en-US" sz="5400" b="1" u="sng"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How we are to treat immigrants</a:t>
            </a:r>
            <a:endParaRPr lang="en-US" sz="5400" b="1" u="sng" dirty="0">
              <a:solidFill>
                <a:srgbClr val="FFFF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8FAD306-3899-47DF-8AD5-C4488B305F69}"/>
              </a:ext>
            </a:extLst>
          </p:cNvPr>
          <p:cNvSpPr txBox="1"/>
          <p:nvPr/>
        </p:nvSpPr>
        <p:spPr>
          <a:xfrm>
            <a:off x="516835" y="1510748"/>
            <a:ext cx="11343860" cy="4832092"/>
          </a:xfrm>
          <a:prstGeom prst="rect">
            <a:avLst/>
          </a:prstGeom>
          <a:noFill/>
        </p:spPr>
        <p:txBody>
          <a:bodyPr wrap="square">
            <a:spAutoFit/>
          </a:bodyPr>
          <a:lstStyle/>
          <a:p>
            <a:pPr lvl="0"/>
            <a:r>
              <a:rPr lang="en-US" sz="4400" b="1" u="sng" dirty="0">
                <a:latin typeface="Arial" panose="020B0604020202020204" pitchFamily="34" charset="0"/>
                <a:cs typeface="Arial" panose="020B0604020202020204" pitchFamily="34" charset="0"/>
              </a:rPr>
              <a:t>Exodus 22:21</a:t>
            </a:r>
            <a:r>
              <a:rPr lang="en-US" sz="4400" b="1" dirty="0">
                <a:latin typeface="Arial" panose="020B0604020202020204" pitchFamily="34" charset="0"/>
                <a:cs typeface="Arial" panose="020B0604020202020204" pitchFamily="34" charset="0"/>
              </a:rPr>
              <a:t>—</a:t>
            </a:r>
            <a:r>
              <a:rPr lang="en-US" sz="4400" i="1" dirty="0">
                <a:latin typeface="Arial" panose="020B0604020202020204" pitchFamily="34" charset="0"/>
                <a:cs typeface="Arial" panose="020B0604020202020204" pitchFamily="34" charset="0"/>
              </a:rPr>
              <a:t>Don’t mistreat or oppress an immigrant, because you were once immigrants in the land of Egypt.  </a:t>
            </a:r>
            <a:endParaRPr lang="en-US" sz="4400" dirty="0">
              <a:latin typeface="Arial" panose="020B0604020202020204" pitchFamily="34" charset="0"/>
              <a:cs typeface="Arial" panose="020B0604020202020204" pitchFamily="34" charset="0"/>
            </a:endParaRPr>
          </a:p>
          <a:p>
            <a:pPr lvl="0"/>
            <a:r>
              <a:rPr lang="en-US" sz="4400" b="1" u="sng" dirty="0">
                <a:latin typeface="Arial" panose="020B0604020202020204" pitchFamily="34" charset="0"/>
                <a:cs typeface="Arial" panose="020B0604020202020204" pitchFamily="34" charset="0"/>
              </a:rPr>
              <a:t>Exodus 23:9</a:t>
            </a:r>
            <a:r>
              <a:rPr lang="en-US" sz="4400" dirty="0">
                <a:latin typeface="Arial" panose="020B0604020202020204" pitchFamily="34" charset="0"/>
                <a:cs typeface="Arial" panose="020B0604020202020204" pitchFamily="34" charset="0"/>
              </a:rPr>
              <a:t>—</a:t>
            </a:r>
            <a:r>
              <a:rPr lang="en-US" sz="4400" i="1" dirty="0">
                <a:latin typeface="Arial" panose="020B0604020202020204" pitchFamily="34" charset="0"/>
                <a:cs typeface="Arial" panose="020B0604020202020204" pitchFamily="34" charset="0"/>
              </a:rPr>
              <a:t>Don’t oppress an immigrant.  You know what it’s like to be an immigrant, because you were immigrants in the land of Egypt.  </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011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8D081C-8726-43B4-9D92-5CC8814D4599}"/>
              </a:ext>
            </a:extLst>
          </p:cNvPr>
          <p:cNvSpPr txBox="1"/>
          <p:nvPr/>
        </p:nvSpPr>
        <p:spPr>
          <a:xfrm>
            <a:off x="0" y="130110"/>
            <a:ext cx="12192000" cy="923330"/>
          </a:xfrm>
          <a:prstGeom prst="rect">
            <a:avLst/>
          </a:prstGeom>
          <a:noFill/>
        </p:spPr>
        <p:txBody>
          <a:bodyPr wrap="square">
            <a:spAutoFit/>
          </a:bodyPr>
          <a:lstStyle/>
          <a:p>
            <a:pPr algn="ctr"/>
            <a:r>
              <a:rPr lang="en-US" sz="5400" b="1" u="sng"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How we are to treat immigrants</a:t>
            </a:r>
            <a:endParaRPr lang="en-US" sz="5400" b="1" u="sng" dirty="0">
              <a:solidFill>
                <a:srgbClr val="FFFF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8FAD306-3899-47DF-8AD5-C4488B305F69}"/>
              </a:ext>
            </a:extLst>
          </p:cNvPr>
          <p:cNvSpPr txBox="1"/>
          <p:nvPr/>
        </p:nvSpPr>
        <p:spPr>
          <a:xfrm>
            <a:off x="516835" y="1510748"/>
            <a:ext cx="11343860" cy="4832092"/>
          </a:xfrm>
          <a:prstGeom prst="rect">
            <a:avLst/>
          </a:prstGeom>
          <a:noFill/>
        </p:spPr>
        <p:txBody>
          <a:bodyPr wrap="square">
            <a:spAutoFit/>
          </a:bodyPr>
          <a:lstStyle/>
          <a:p>
            <a:r>
              <a:rPr lang="en-US" sz="4400" b="1" u="sng" dirty="0">
                <a:latin typeface="Arial" panose="020B0604020202020204" pitchFamily="34" charset="0"/>
                <a:cs typeface="Arial" panose="020B0604020202020204" pitchFamily="34" charset="0"/>
              </a:rPr>
              <a:t>Leviticus 19:33</a:t>
            </a:r>
            <a:r>
              <a:rPr lang="en-US" sz="4400" b="1" dirty="0">
                <a:latin typeface="Arial" panose="020B0604020202020204" pitchFamily="34" charset="0"/>
                <a:cs typeface="Arial" panose="020B0604020202020204" pitchFamily="34" charset="0"/>
              </a:rPr>
              <a:t>-34</a:t>
            </a:r>
            <a:r>
              <a:rPr lang="en-US" sz="4400" i="1" dirty="0">
                <a:latin typeface="Arial" panose="020B0604020202020204" pitchFamily="34" charset="0"/>
                <a:cs typeface="Arial" panose="020B0604020202020204" pitchFamily="34" charset="0"/>
              </a:rPr>
              <a:t>—When a stranger sojourns with you in your land, you shall not do him wrong.  You shall treat the stranger who sojourns with you as the native among you, and you shall love him as yourself, for you were strangers in the land of Egypt; I am the Lord your God.</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86070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8D081C-8726-43B4-9D92-5CC8814D4599}"/>
              </a:ext>
            </a:extLst>
          </p:cNvPr>
          <p:cNvSpPr txBox="1"/>
          <p:nvPr/>
        </p:nvSpPr>
        <p:spPr>
          <a:xfrm>
            <a:off x="0" y="130110"/>
            <a:ext cx="12192000" cy="923330"/>
          </a:xfrm>
          <a:prstGeom prst="rect">
            <a:avLst/>
          </a:prstGeom>
          <a:noFill/>
        </p:spPr>
        <p:txBody>
          <a:bodyPr wrap="square">
            <a:spAutoFit/>
          </a:bodyPr>
          <a:lstStyle/>
          <a:p>
            <a:pPr algn="ctr"/>
            <a:r>
              <a:rPr lang="en-US" sz="5400" b="1" u="sng"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How we are to treat immigrants</a:t>
            </a:r>
            <a:endParaRPr lang="en-US" sz="5400" b="1" u="sng" dirty="0">
              <a:solidFill>
                <a:srgbClr val="FFFF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8FAD306-3899-47DF-8AD5-C4488B305F69}"/>
              </a:ext>
            </a:extLst>
          </p:cNvPr>
          <p:cNvSpPr txBox="1"/>
          <p:nvPr/>
        </p:nvSpPr>
        <p:spPr>
          <a:xfrm>
            <a:off x="516835" y="1510748"/>
            <a:ext cx="11343860" cy="3477875"/>
          </a:xfrm>
          <a:prstGeom prst="rect">
            <a:avLst/>
          </a:prstGeom>
          <a:noFill/>
        </p:spPr>
        <p:txBody>
          <a:bodyPr wrap="square">
            <a:spAutoFit/>
          </a:bodyPr>
          <a:lstStyle/>
          <a:p>
            <a:r>
              <a:rPr lang="en-US" sz="4400" b="1" u="sng" dirty="0">
                <a:latin typeface="Arial" panose="020B0604020202020204" pitchFamily="34" charset="0"/>
                <a:cs typeface="Arial" panose="020B0604020202020204" pitchFamily="34" charset="0"/>
              </a:rPr>
              <a:t>Deuteronomy 10</a:t>
            </a:r>
            <a:r>
              <a:rPr lang="en-US" sz="4400" u="sng" dirty="0">
                <a:latin typeface="Arial" panose="020B0604020202020204" pitchFamily="34" charset="0"/>
                <a:cs typeface="Arial" panose="020B0604020202020204" pitchFamily="34" charset="0"/>
              </a:rPr>
              <a:t>:</a:t>
            </a:r>
            <a:r>
              <a:rPr lang="en-US" sz="4400" b="1" u="sng" dirty="0">
                <a:latin typeface="Arial" panose="020B0604020202020204" pitchFamily="34" charset="0"/>
                <a:cs typeface="Arial" panose="020B0604020202020204" pitchFamily="34" charset="0"/>
              </a:rPr>
              <a:t>18-19</a:t>
            </a:r>
            <a:r>
              <a:rPr lang="en-US" sz="4400" b="1" dirty="0">
                <a:latin typeface="Arial" panose="020B0604020202020204" pitchFamily="34" charset="0"/>
                <a:cs typeface="Arial" panose="020B0604020202020204" pitchFamily="34" charset="0"/>
              </a:rPr>
              <a:t>—</a:t>
            </a:r>
            <a:r>
              <a:rPr lang="en-US" sz="4400" i="1" dirty="0">
                <a:latin typeface="Arial" panose="020B0604020202020204" pitchFamily="34" charset="0"/>
                <a:cs typeface="Arial" panose="020B0604020202020204" pitchFamily="34" charset="0"/>
              </a:rPr>
              <a:t>He [God] enacts justice for orphans and widows, and he loves immigrants, giving them food and clothing.  That means you must also love immigrants because you were immigrants in Egypt.  </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15872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8D081C-8726-43B4-9D92-5CC8814D4599}"/>
              </a:ext>
            </a:extLst>
          </p:cNvPr>
          <p:cNvSpPr txBox="1"/>
          <p:nvPr/>
        </p:nvSpPr>
        <p:spPr>
          <a:xfrm>
            <a:off x="0" y="130110"/>
            <a:ext cx="12192000" cy="923330"/>
          </a:xfrm>
          <a:prstGeom prst="rect">
            <a:avLst/>
          </a:prstGeom>
          <a:noFill/>
        </p:spPr>
        <p:txBody>
          <a:bodyPr wrap="square">
            <a:spAutoFit/>
          </a:bodyPr>
          <a:lstStyle/>
          <a:p>
            <a:pPr algn="ctr"/>
            <a:r>
              <a:rPr lang="en-US" sz="5400" b="1" u="sng"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How we are to treat immigrants</a:t>
            </a:r>
            <a:endParaRPr lang="en-US" sz="5400" b="1" u="sng" dirty="0">
              <a:solidFill>
                <a:srgbClr val="FFFF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8FAD306-3899-47DF-8AD5-C4488B305F69}"/>
              </a:ext>
            </a:extLst>
          </p:cNvPr>
          <p:cNvSpPr txBox="1"/>
          <p:nvPr/>
        </p:nvSpPr>
        <p:spPr>
          <a:xfrm>
            <a:off x="516835" y="1510748"/>
            <a:ext cx="11343860" cy="4832092"/>
          </a:xfrm>
          <a:prstGeom prst="rect">
            <a:avLst/>
          </a:prstGeom>
          <a:noFill/>
        </p:spPr>
        <p:txBody>
          <a:bodyPr wrap="square">
            <a:spAutoFit/>
          </a:bodyPr>
          <a:lstStyle/>
          <a:p>
            <a:r>
              <a:rPr lang="en-US" sz="4400" b="1" u="sng" dirty="0">
                <a:latin typeface="Arial" panose="020B0604020202020204" pitchFamily="34" charset="0"/>
                <a:cs typeface="Arial" panose="020B0604020202020204" pitchFamily="34" charset="0"/>
              </a:rPr>
              <a:t>Numbers 15:15-16</a:t>
            </a:r>
            <a:r>
              <a:rPr lang="en-US" sz="4400" dirty="0">
                <a:latin typeface="Arial" panose="020B0604020202020204" pitchFamily="34" charset="0"/>
                <a:cs typeface="Arial" panose="020B0604020202020204" pitchFamily="34" charset="0"/>
              </a:rPr>
              <a:t>—</a:t>
            </a:r>
            <a:r>
              <a:rPr lang="en-US" sz="4400" i="1" dirty="0">
                <a:latin typeface="Arial" panose="020B0604020202020204" pitchFamily="34" charset="0"/>
                <a:cs typeface="Arial" panose="020B0604020202020204" pitchFamily="34" charset="0"/>
              </a:rPr>
              <a:t>“The assembly will have the same regulation for you and for the immigrant.  The regulation will be permanent for all time.  You and the immigrant will be the same in the Lord’s presence.  There will be one set of instructions and one legal norm for the immigrant and for you. </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9726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8D081C-8726-43B4-9D92-5CC8814D4599}"/>
              </a:ext>
            </a:extLst>
          </p:cNvPr>
          <p:cNvSpPr txBox="1"/>
          <p:nvPr/>
        </p:nvSpPr>
        <p:spPr>
          <a:xfrm>
            <a:off x="0" y="130110"/>
            <a:ext cx="12192000" cy="923330"/>
          </a:xfrm>
          <a:prstGeom prst="rect">
            <a:avLst/>
          </a:prstGeom>
          <a:noFill/>
        </p:spPr>
        <p:txBody>
          <a:bodyPr wrap="square">
            <a:spAutoFit/>
          </a:bodyPr>
          <a:lstStyle/>
          <a:p>
            <a:pPr algn="ctr"/>
            <a:r>
              <a:rPr lang="en-US" sz="5400" b="1" u="sng"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How we are to treat immigrants</a:t>
            </a:r>
            <a:endParaRPr lang="en-US" sz="5400" b="1" u="sng" dirty="0">
              <a:solidFill>
                <a:srgbClr val="FFFF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8FAD306-3899-47DF-8AD5-C4488B305F69}"/>
              </a:ext>
            </a:extLst>
          </p:cNvPr>
          <p:cNvSpPr txBox="1"/>
          <p:nvPr/>
        </p:nvSpPr>
        <p:spPr>
          <a:xfrm>
            <a:off x="516835" y="1510748"/>
            <a:ext cx="11343860" cy="4832092"/>
          </a:xfrm>
          <a:prstGeom prst="rect">
            <a:avLst/>
          </a:prstGeom>
          <a:noFill/>
        </p:spPr>
        <p:txBody>
          <a:bodyPr wrap="square">
            <a:spAutoFit/>
          </a:bodyPr>
          <a:lstStyle/>
          <a:p>
            <a:r>
              <a:rPr lang="en-US" sz="4400" b="1" u="sng" dirty="0">
                <a:latin typeface="Arial" panose="020B0604020202020204" pitchFamily="34" charset="0"/>
                <a:cs typeface="Arial" panose="020B0604020202020204" pitchFamily="34" charset="0"/>
              </a:rPr>
              <a:t>Deuteronomy 26:12</a:t>
            </a:r>
            <a:r>
              <a:rPr lang="en-US" sz="4400" dirty="0">
                <a:latin typeface="Arial" panose="020B0604020202020204" pitchFamily="34" charset="0"/>
                <a:cs typeface="Arial" panose="020B0604020202020204" pitchFamily="34" charset="0"/>
              </a:rPr>
              <a:t>—</a:t>
            </a:r>
            <a:r>
              <a:rPr lang="en-US" sz="4400" i="1" dirty="0">
                <a:latin typeface="Arial" panose="020B0604020202020204" pitchFamily="34" charset="0"/>
                <a:cs typeface="Arial" panose="020B0604020202020204" pitchFamily="34" charset="0"/>
              </a:rPr>
              <a:t>When you have finished paying the entire tenth part of your produce on the third year—that is the year for paying the tenth-part—you will give it to the Levites, the immigrants, the orphans, and the widows so they can eat in your cities until they are full.</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85791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8D081C-8726-43B4-9D92-5CC8814D4599}"/>
              </a:ext>
            </a:extLst>
          </p:cNvPr>
          <p:cNvSpPr txBox="1"/>
          <p:nvPr/>
        </p:nvSpPr>
        <p:spPr>
          <a:xfrm>
            <a:off x="-1" y="-2412"/>
            <a:ext cx="12192000" cy="923330"/>
          </a:xfrm>
          <a:prstGeom prst="rect">
            <a:avLst/>
          </a:prstGeom>
          <a:noFill/>
        </p:spPr>
        <p:txBody>
          <a:bodyPr wrap="square">
            <a:spAutoFit/>
          </a:bodyPr>
          <a:lstStyle/>
          <a:p>
            <a:pPr algn="ctr"/>
            <a:r>
              <a:rPr lang="en-US" sz="5400" b="1" u="sng"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How we are to treat immigrants</a:t>
            </a:r>
            <a:endParaRPr lang="en-US" sz="5400" b="1" u="sng" dirty="0">
              <a:solidFill>
                <a:srgbClr val="FFFF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8FAD306-3899-47DF-8AD5-C4488B305F69}"/>
              </a:ext>
            </a:extLst>
          </p:cNvPr>
          <p:cNvSpPr txBox="1"/>
          <p:nvPr/>
        </p:nvSpPr>
        <p:spPr>
          <a:xfrm>
            <a:off x="265042" y="768412"/>
            <a:ext cx="11661913" cy="6186309"/>
          </a:xfrm>
          <a:prstGeom prst="rect">
            <a:avLst/>
          </a:prstGeom>
          <a:noFill/>
        </p:spPr>
        <p:txBody>
          <a:bodyPr wrap="square">
            <a:spAutoFit/>
          </a:bodyPr>
          <a:lstStyle/>
          <a:p>
            <a:r>
              <a:rPr lang="en-US" sz="4400" b="1" u="sng" dirty="0">
                <a:latin typeface="Arial" panose="020B0604020202020204" pitchFamily="34" charset="0"/>
                <a:cs typeface="Arial" panose="020B0604020202020204" pitchFamily="34" charset="0"/>
              </a:rPr>
              <a:t>Jeremiah 7:5-7</a:t>
            </a:r>
            <a:r>
              <a:rPr lang="en-US" sz="4400" dirty="0">
                <a:latin typeface="Arial" panose="020B0604020202020204" pitchFamily="34" charset="0"/>
                <a:cs typeface="Arial" panose="020B0604020202020204" pitchFamily="34" charset="0"/>
              </a:rPr>
              <a:t>—</a:t>
            </a:r>
            <a:r>
              <a:rPr lang="en-US" sz="4400" i="1" dirty="0">
                <a:latin typeface="Arial" panose="020B0604020202020204" pitchFamily="34" charset="0"/>
                <a:cs typeface="Arial" panose="020B0604020202020204" pitchFamily="34" charset="0"/>
              </a:rPr>
              <a:t>No, if you truly reform your ways and your actions, if you treat each other justly, if you stop taking advantage of the immigrant, orphan, or widow; if you don’t shed the blood of the innocent in this place, or go after other gods to your own ruin, only then will I dwell with you in this place, in the land that I gave long ago to your ancestors for all time.</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54876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8D081C-8726-43B4-9D92-5CC8814D4599}"/>
              </a:ext>
            </a:extLst>
          </p:cNvPr>
          <p:cNvSpPr txBox="1"/>
          <p:nvPr/>
        </p:nvSpPr>
        <p:spPr>
          <a:xfrm>
            <a:off x="0" y="103605"/>
            <a:ext cx="12192000" cy="923330"/>
          </a:xfrm>
          <a:prstGeom prst="rect">
            <a:avLst/>
          </a:prstGeom>
          <a:noFill/>
        </p:spPr>
        <p:txBody>
          <a:bodyPr wrap="square">
            <a:spAutoFit/>
          </a:bodyPr>
          <a:lstStyle/>
          <a:p>
            <a:pPr algn="ctr"/>
            <a:r>
              <a:rPr lang="en-US" sz="5400" b="1" u="sng"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How we are to treat immigrants</a:t>
            </a:r>
            <a:endParaRPr lang="en-US" sz="5400" b="1" u="sng" dirty="0">
              <a:solidFill>
                <a:srgbClr val="FFFF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8FAD306-3899-47DF-8AD5-C4488B305F69}"/>
              </a:ext>
            </a:extLst>
          </p:cNvPr>
          <p:cNvSpPr txBox="1"/>
          <p:nvPr/>
        </p:nvSpPr>
        <p:spPr>
          <a:xfrm>
            <a:off x="424068" y="1126221"/>
            <a:ext cx="11661913" cy="5509200"/>
          </a:xfrm>
          <a:prstGeom prst="rect">
            <a:avLst/>
          </a:prstGeom>
          <a:noFill/>
        </p:spPr>
        <p:txBody>
          <a:bodyPr wrap="square">
            <a:spAutoFit/>
          </a:bodyPr>
          <a:lstStyle/>
          <a:p>
            <a:r>
              <a:rPr lang="en-US" sz="4400" b="1" u="sng" dirty="0">
                <a:latin typeface="Arial" panose="020B0604020202020204" pitchFamily="34" charset="0"/>
                <a:cs typeface="Arial" panose="020B0604020202020204" pitchFamily="34" charset="0"/>
              </a:rPr>
              <a:t>Malachi 3:5</a:t>
            </a:r>
            <a:r>
              <a:rPr lang="en-US" sz="4400" dirty="0">
                <a:latin typeface="Arial" panose="020B0604020202020204" pitchFamily="34" charset="0"/>
                <a:cs typeface="Arial" panose="020B0604020202020204" pitchFamily="34" charset="0"/>
              </a:rPr>
              <a:t>—</a:t>
            </a:r>
            <a:r>
              <a:rPr lang="en-US" sz="4400" i="1" dirty="0">
                <a:latin typeface="Arial" panose="020B0604020202020204" pitchFamily="34" charset="0"/>
                <a:cs typeface="Arial" panose="020B0604020202020204" pitchFamily="34" charset="0"/>
              </a:rPr>
              <a:t>So I will come to put you on trial.  I will be quick to testify against sorcerers, adulterers and perjurers, against those who defraud laborers of their wages, who oppress the widows and the fatherless, and deprive the foreigners among you of justice, but do not fear me,” says the Lord Almighty.</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40841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218DE85-BA82-4AEE-B7BA-D8404D26012A}"/>
              </a:ext>
            </a:extLst>
          </p:cNvPr>
          <p:cNvSpPr txBox="1"/>
          <p:nvPr/>
        </p:nvSpPr>
        <p:spPr>
          <a:xfrm>
            <a:off x="530087" y="291548"/>
            <a:ext cx="11052313" cy="3785652"/>
          </a:xfrm>
          <a:prstGeom prst="rect">
            <a:avLst/>
          </a:prstGeom>
          <a:noFill/>
        </p:spPr>
        <p:txBody>
          <a:bodyPr wrap="square">
            <a:spAutoFit/>
          </a:bodyPr>
          <a:lstStyle/>
          <a:p>
            <a:pPr algn="ctr"/>
            <a:r>
              <a:rPr lang="en-US" sz="4800" dirty="0">
                <a:latin typeface="Arial" panose="020B0604020202020204" pitchFamily="34" charset="0"/>
                <a:cs typeface="Arial" panose="020B0604020202020204" pitchFamily="34" charset="0"/>
              </a:rPr>
              <a:t> </a:t>
            </a:r>
            <a:r>
              <a:rPr lang="en-US" sz="4800" b="1" u="sng" dirty="0">
                <a:latin typeface="Arial" panose="020B0604020202020204" pitchFamily="34" charset="0"/>
                <a:cs typeface="Arial" panose="020B0604020202020204" pitchFamily="34" charset="0"/>
              </a:rPr>
              <a:t> POP QUIZ</a:t>
            </a:r>
          </a:p>
          <a:p>
            <a:pPr algn="ctr"/>
            <a:endParaRPr lang="en-US" sz="48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4800" b="1" dirty="0">
                <a:latin typeface="Arial" panose="020B0604020202020204" pitchFamily="34" charset="0"/>
                <a:cs typeface="Arial" panose="020B0604020202020204" pitchFamily="34" charset="0"/>
              </a:rPr>
              <a:t>T/F—Most of the key characters in the Bible were immigrants at some time in their lifetime?</a:t>
            </a:r>
            <a:r>
              <a:rPr lang="en-US" sz="4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504022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8D081C-8726-43B4-9D92-5CC8814D4599}"/>
              </a:ext>
            </a:extLst>
          </p:cNvPr>
          <p:cNvSpPr txBox="1"/>
          <p:nvPr/>
        </p:nvSpPr>
        <p:spPr>
          <a:xfrm>
            <a:off x="0" y="315639"/>
            <a:ext cx="12192000" cy="1446550"/>
          </a:xfrm>
          <a:prstGeom prst="rect">
            <a:avLst/>
          </a:prstGeom>
          <a:noFill/>
        </p:spPr>
        <p:txBody>
          <a:bodyPr wrap="square">
            <a:spAutoFit/>
          </a:bodyPr>
          <a:lstStyle/>
          <a:p>
            <a:pPr algn="ctr"/>
            <a:r>
              <a:rPr lang="en-US" sz="4400" b="1" u="sng"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What does the N.T. say about immigrants?</a:t>
            </a:r>
          </a:p>
          <a:p>
            <a:r>
              <a:rPr lang="en-US" sz="4400" b="1"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4400" b="1" dirty="0">
                <a:solidFill>
                  <a:srgbClr val="00B0F0"/>
                </a:solidFill>
                <a:latin typeface="Arial" panose="020B0604020202020204" pitchFamily="34" charset="0"/>
                <a:ea typeface="Times New Roman" panose="02020603050405020304" pitchFamily="18" charset="0"/>
                <a:cs typeface="Arial" panose="020B0604020202020204" pitchFamily="34" charset="0"/>
              </a:rPr>
              <a:t>God’s people are to show HOSPITALITY</a:t>
            </a:r>
            <a:r>
              <a:rPr lang="en-US" sz="4400" b="1" u="sng"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  </a:t>
            </a:r>
            <a:endParaRPr lang="en-US" sz="4400" b="1" u="sng" dirty="0">
              <a:solidFill>
                <a:srgbClr val="00B0F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8FAD306-3899-47DF-8AD5-C4488B305F69}"/>
              </a:ext>
            </a:extLst>
          </p:cNvPr>
          <p:cNvSpPr txBox="1"/>
          <p:nvPr/>
        </p:nvSpPr>
        <p:spPr>
          <a:xfrm>
            <a:off x="0" y="2186395"/>
            <a:ext cx="11661913" cy="4154984"/>
          </a:xfrm>
          <a:prstGeom prst="rect">
            <a:avLst/>
          </a:prstGeom>
          <a:noFill/>
        </p:spPr>
        <p:txBody>
          <a:bodyPr wrap="square">
            <a:spAutoFit/>
          </a:bodyPr>
          <a:lstStyle/>
          <a:p>
            <a:pPr marL="742950" lvl="1" indent="-285750">
              <a:buFont typeface="Arial" panose="020B0604020202020204" pitchFamily="34" charset="0"/>
              <a:buChar char="•"/>
            </a:pPr>
            <a:r>
              <a:rPr lang="en-US" sz="4400" dirty="0">
                <a:latin typeface="Arial" panose="020B0604020202020204" pitchFamily="34" charset="0"/>
                <a:cs typeface="Arial" panose="020B0604020202020204" pitchFamily="34" charset="0"/>
              </a:rPr>
              <a:t>Matthew 25:36—</a:t>
            </a:r>
            <a:r>
              <a:rPr lang="en-US" sz="4400" i="1" dirty="0">
                <a:latin typeface="Arial" panose="020B0604020202020204" pitchFamily="34" charset="0"/>
                <a:cs typeface="Arial" panose="020B0604020202020204" pitchFamily="34" charset="0"/>
              </a:rPr>
              <a:t>“For I was hungry and you gave me food, I was thirsty and you gave me drink, I was a stranger and you welcomed me….”</a:t>
            </a:r>
            <a:endParaRPr lang="en-US" sz="4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4400" dirty="0">
                <a:latin typeface="Arial" panose="020B0604020202020204" pitchFamily="34" charset="0"/>
                <a:cs typeface="Arial" panose="020B0604020202020204" pitchFamily="34" charset="0"/>
              </a:rPr>
              <a:t>Luke 10:36-37—Parable of the Good Samaritan</a:t>
            </a:r>
          </a:p>
        </p:txBody>
      </p:sp>
    </p:spTree>
    <p:extLst>
      <p:ext uri="{BB962C8B-B14F-4D97-AF65-F5344CB8AC3E}">
        <p14:creationId xmlns:p14="http://schemas.microsoft.com/office/powerpoint/2010/main" val="2350380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FAD306-3899-47DF-8AD5-C4488B305F69}"/>
              </a:ext>
            </a:extLst>
          </p:cNvPr>
          <p:cNvSpPr txBox="1"/>
          <p:nvPr/>
        </p:nvSpPr>
        <p:spPr>
          <a:xfrm>
            <a:off x="-132522" y="1857931"/>
            <a:ext cx="12072731" cy="4154984"/>
          </a:xfrm>
          <a:prstGeom prst="rect">
            <a:avLst/>
          </a:prstGeom>
          <a:noFill/>
        </p:spPr>
        <p:txBody>
          <a:bodyPr wrap="square">
            <a:spAutoFit/>
          </a:bodyPr>
          <a:lstStyle/>
          <a:p>
            <a:pPr marL="1028700" lvl="1" indent="-571500">
              <a:buFont typeface="Arial" panose="020B0604020202020204" pitchFamily="34" charset="0"/>
              <a:buChar char="•"/>
            </a:pPr>
            <a:r>
              <a:rPr lang="en-US" sz="4400" dirty="0">
                <a:latin typeface="Arial" panose="020B0604020202020204" pitchFamily="34" charset="0"/>
                <a:cs typeface="Arial" panose="020B0604020202020204" pitchFamily="34" charset="0"/>
              </a:rPr>
              <a:t>Romans 12:13—</a:t>
            </a:r>
            <a:r>
              <a:rPr lang="en-US" sz="4400" i="1" dirty="0">
                <a:latin typeface="Arial" panose="020B0604020202020204" pitchFamily="34" charset="0"/>
                <a:cs typeface="Arial" panose="020B0604020202020204" pitchFamily="34" charset="0"/>
              </a:rPr>
              <a:t>“Contribute to the needs of the saints and seek to show hospitality.”  </a:t>
            </a:r>
            <a:endParaRPr lang="en-US" sz="4400" dirty="0">
              <a:latin typeface="Arial" panose="020B0604020202020204" pitchFamily="34" charset="0"/>
              <a:cs typeface="Arial" panose="020B0604020202020204" pitchFamily="34" charset="0"/>
            </a:endParaRPr>
          </a:p>
          <a:p>
            <a:pPr marL="1028700" lvl="1" indent="-571500">
              <a:buFont typeface="Arial" panose="020B0604020202020204" pitchFamily="34" charset="0"/>
              <a:buChar char="•"/>
            </a:pPr>
            <a:r>
              <a:rPr lang="en-US" sz="4400" dirty="0">
                <a:latin typeface="Arial" panose="020B0604020202020204" pitchFamily="34" charset="0"/>
                <a:cs typeface="Arial" panose="020B0604020202020204" pitchFamily="34" charset="0"/>
              </a:rPr>
              <a:t>Hebrews 13:2—</a:t>
            </a:r>
            <a:r>
              <a:rPr lang="en-US" sz="4400" i="1" dirty="0">
                <a:latin typeface="Arial" panose="020B0604020202020204" pitchFamily="34" charset="0"/>
                <a:cs typeface="Arial" panose="020B0604020202020204" pitchFamily="34" charset="0"/>
              </a:rPr>
              <a:t>“Do not forget to show hospitality to strangers, for by so doing some people have shown hospitality to angels without knowing it.”  </a:t>
            </a:r>
            <a:endParaRPr lang="en-US" sz="4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711F7E2-2710-457B-AEBA-BFABE68A9CC5}"/>
              </a:ext>
            </a:extLst>
          </p:cNvPr>
          <p:cNvSpPr txBox="1"/>
          <p:nvPr/>
        </p:nvSpPr>
        <p:spPr>
          <a:xfrm>
            <a:off x="0" y="315639"/>
            <a:ext cx="12192000" cy="1446550"/>
          </a:xfrm>
          <a:prstGeom prst="rect">
            <a:avLst/>
          </a:prstGeom>
          <a:noFill/>
        </p:spPr>
        <p:txBody>
          <a:bodyPr wrap="square">
            <a:spAutoFit/>
          </a:bodyPr>
          <a:lstStyle/>
          <a:p>
            <a:pPr algn="ctr"/>
            <a:r>
              <a:rPr lang="en-US" sz="4400" b="1" u="sng"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What does the N.T. say about immigrants?</a:t>
            </a:r>
          </a:p>
          <a:p>
            <a:r>
              <a:rPr lang="en-US" sz="4400" b="1"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4400" b="1" dirty="0">
                <a:solidFill>
                  <a:srgbClr val="00B0F0"/>
                </a:solidFill>
                <a:latin typeface="Arial" panose="020B0604020202020204" pitchFamily="34" charset="0"/>
                <a:ea typeface="Times New Roman" panose="02020603050405020304" pitchFamily="18" charset="0"/>
                <a:cs typeface="Arial" panose="020B0604020202020204" pitchFamily="34" charset="0"/>
              </a:rPr>
              <a:t>God’s people are to show HOSPITALITY</a:t>
            </a:r>
            <a:r>
              <a:rPr lang="en-US" sz="4400" b="1" u="sng"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  </a:t>
            </a:r>
            <a:endParaRPr lang="en-US" sz="4400" b="1" u="sng"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85823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BD1CD-6A31-46BF-A708-6CC774C8EF80}"/>
              </a:ext>
            </a:extLst>
          </p:cNvPr>
          <p:cNvSpPr>
            <a:spLocks noGrp="1"/>
          </p:cNvSpPr>
          <p:nvPr>
            <p:ph type="title"/>
          </p:nvPr>
        </p:nvSpPr>
        <p:spPr>
          <a:xfrm>
            <a:off x="270081" y="114300"/>
            <a:ext cx="11648661" cy="1905000"/>
          </a:xfrm>
        </p:spPr>
        <p:txBody>
          <a:bodyPr>
            <a:normAutofit/>
          </a:bodyPr>
          <a:lstStyle/>
          <a:p>
            <a:pPr algn="ctr"/>
            <a:r>
              <a:rPr lang="en-US" sz="5400" b="1" dirty="0">
                <a:latin typeface="Arial" panose="020B0604020202020204" pitchFamily="34" charset="0"/>
                <a:cs typeface="Arial" panose="020B0604020202020204" pitchFamily="34" charset="0"/>
              </a:rPr>
              <a:t>worldreliefspokane.org</a:t>
            </a:r>
          </a:p>
        </p:txBody>
      </p:sp>
      <p:pic>
        <p:nvPicPr>
          <p:cNvPr id="6146" name="Picture 2">
            <a:extLst>
              <a:ext uri="{FF2B5EF4-FFF2-40B4-BE49-F238E27FC236}">
                <a16:creationId xmlns:a16="http://schemas.microsoft.com/office/drawing/2014/main" id="{A23D47FD-D2BA-481C-8C46-AEA864A86A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89" y="1593573"/>
            <a:ext cx="2839278" cy="283927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E8289379-C283-4DDF-AE75-6CA7890925B7}"/>
              </a:ext>
            </a:extLst>
          </p:cNvPr>
          <p:cNvSpPr>
            <a:spLocks noGrp="1"/>
          </p:cNvSpPr>
          <p:nvPr>
            <p:ph idx="1"/>
          </p:nvPr>
        </p:nvSpPr>
        <p:spPr/>
        <p:txBody>
          <a:bodyPr/>
          <a:lstStyle/>
          <a:p>
            <a:endParaRPr lang="en-US"/>
          </a:p>
        </p:txBody>
      </p:sp>
      <p:pic>
        <p:nvPicPr>
          <p:cNvPr id="6150" name="Picture 6">
            <a:extLst>
              <a:ext uri="{FF2B5EF4-FFF2-40B4-BE49-F238E27FC236}">
                <a16:creationId xmlns:a16="http://schemas.microsoft.com/office/drawing/2014/main" id="{00804C75-3DDD-4574-A58A-400270EB49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3203" y="2419445"/>
            <a:ext cx="6953335" cy="3905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11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FAD306-3899-47DF-8AD5-C4488B305F69}"/>
              </a:ext>
            </a:extLst>
          </p:cNvPr>
          <p:cNvSpPr txBox="1"/>
          <p:nvPr/>
        </p:nvSpPr>
        <p:spPr>
          <a:xfrm>
            <a:off x="119269" y="2705725"/>
            <a:ext cx="12072731" cy="2123658"/>
          </a:xfrm>
          <a:prstGeom prst="rect">
            <a:avLst/>
          </a:prstGeom>
          <a:noFill/>
        </p:spPr>
        <p:txBody>
          <a:bodyPr wrap="square">
            <a:spAutoFit/>
          </a:bodyPr>
          <a:lstStyle/>
          <a:p>
            <a:pPr marL="1028700" lvl="1" indent="-571500">
              <a:buFont typeface="Arial" panose="020B0604020202020204" pitchFamily="34" charset="0"/>
              <a:buChar char="•"/>
            </a:pPr>
            <a:r>
              <a:rPr lang="en-US" sz="4400" b="1" dirty="0">
                <a:latin typeface="Arial" panose="020B0604020202020204" pitchFamily="34" charset="0"/>
                <a:cs typeface="Arial" panose="020B0604020202020204" pitchFamily="34" charset="0"/>
              </a:rPr>
              <a:t>Romans 13:1-7</a:t>
            </a:r>
          </a:p>
          <a:p>
            <a:pPr marL="1028700" lvl="1" indent="-571500">
              <a:buFont typeface="Arial" panose="020B0604020202020204" pitchFamily="34" charset="0"/>
              <a:buChar char="•"/>
            </a:pPr>
            <a:r>
              <a:rPr lang="en-US" sz="4400" b="1" dirty="0">
                <a:latin typeface="Arial" panose="020B0604020202020204" pitchFamily="34" charset="0"/>
                <a:cs typeface="Arial" panose="020B0604020202020204" pitchFamily="34" charset="0"/>
              </a:rPr>
              <a:t>I Peter 2:13-17</a:t>
            </a:r>
          </a:p>
          <a:p>
            <a:pPr marL="1028700" lvl="1" indent="-571500">
              <a:buFont typeface="Arial" panose="020B0604020202020204" pitchFamily="34" charset="0"/>
              <a:buChar char="•"/>
            </a:pPr>
            <a:r>
              <a:rPr lang="en-US" sz="4400" b="1" dirty="0">
                <a:latin typeface="Arial" panose="020B0604020202020204" pitchFamily="34" charset="0"/>
                <a:cs typeface="Arial" panose="020B0604020202020204" pitchFamily="34" charset="0"/>
              </a:rPr>
              <a:t>Acts 4</a:t>
            </a:r>
          </a:p>
        </p:txBody>
      </p:sp>
      <p:sp>
        <p:nvSpPr>
          <p:cNvPr id="5" name="TextBox 4">
            <a:extLst>
              <a:ext uri="{FF2B5EF4-FFF2-40B4-BE49-F238E27FC236}">
                <a16:creationId xmlns:a16="http://schemas.microsoft.com/office/drawing/2014/main" id="{A711F7E2-2710-457B-AEBA-BFABE68A9CC5}"/>
              </a:ext>
            </a:extLst>
          </p:cNvPr>
          <p:cNvSpPr txBox="1"/>
          <p:nvPr/>
        </p:nvSpPr>
        <p:spPr>
          <a:xfrm>
            <a:off x="0" y="315639"/>
            <a:ext cx="12192000" cy="2123658"/>
          </a:xfrm>
          <a:prstGeom prst="rect">
            <a:avLst/>
          </a:prstGeom>
          <a:noFill/>
        </p:spPr>
        <p:txBody>
          <a:bodyPr wrap="square">
            <a:spAutoFit/>
          </a:bodyPr>
          <a:lstStyle/>
          <a:p>
            <a:pPr algn="ctr"/>
            <a:r>
              <a:rPr lang="en-US" sz="4400" b="1" u="sng"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What does the N.T. say about immigrants?</a:t>
            </a:r>
          </a:p>
          <a:p>
            <a:pPr algn="ctr"/>
            <a:r>
              <a:rPr lang="en-US" sz="4400" b="1"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4400" b="1" dirty="0">
                <a:solidFill>
                  <a:srgbClr val="92D050"/>
                </a:solidFill>
                <a:latin typeface="Arial" panose="020B0604020202020204" pitchFamily="34" charset="0"/>
                <a:cs typeface="Arial" panose="020B0604020202020204" pitchFamily="34" charset="0"/>
              </a:rPr>
              <a:t>God’s people are to submit to government and just laws</a:t>
            </a:r>
            <a:r>
              <a:rPr lang="en-US" sz="4400" dirty="0">
                <a:solidFill>
                  <a:srgbClr val="92D05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66771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EBD681C1-E0E4-4D70-8F5F-388E400A8B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8FAD306-3899-47DF-8AD5-C4488B305F69}"/>
              </a:ext>
            </a:extLst>
          </p:cNvPr>
          <p:cNvSpPr txBox="1"/>
          <p:nvPr/>
        </p:nvSpPr>
        <p:spPr>
          <a:xfrm>
            <a:off x="530088" y="1563756"/>
            <a:ext cx="11343860" cy="1754326"/>
          </a:xfrm>
          <a:prstGeom prst="rect">
            <a:avLst/>
          </a:prstGeom>
          <a:noFill/>
        </p:spPr>
        <p:txBody>
          <a:bodyPr wrap="square">
            <a:spAutoFit/>
          </a:bodyPr>
          <a:lstStyle/>
          <a:p>
            <a:pPr algn="ctr"/>
            <a:r>
              <a:rPr lang="en-US" sz="54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Why would God give us so many instructions about immigrants?</a:t>
            </a:r>
          </a:p>
        </p:txBody>
      </p:sp>
    </p:spTree>
    <p:extLst>
      <p:ext uri="{BB962C8B-B14F-4D97-AF65-F5344CB8AC3E}">
        <p14:creationId xmlns:p14="http://schemas.microsoft.com/office/powerpoint/2010/main" val="202576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EBD681C1-E0E4-4D70-8F5F-388E400A8B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8FAD306-3899-47DF-8AD5-C4488B305F69}"/>
              </a:ext>
            </a:extLst>
          </p:cNvPr>
          <p:cNvSpPr txBox="1"/>
          <p:nvPr/>
        </p:nvSpPr>
        <p:spPr>
          <a:xfrm>
            <a:off x="516836" y="843677"/>
            <a:ext cx="11343860" cy="2585323"/>
          </a:xfrm>
          <a:prstGeom prst="rect">
            <a:avLst/>
          </a:prstGeom>
          <a:noFill/>
        </p:spPr>
        <p:txBody>
          <a:bodyPr wrap="square">
            <a:spAutoFit/>
          </a:bodyPr>
          <a:lstStyle/>
          <a:p>
            <a:pPr algn="ctr"/>
            <a:r>
              <a:rPr lang="en-US" sz="54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What do immigrants potentially bring to a nation…positively and negatively?</a:t>
            </a:r>
          </a:p>
        </p:txBody>
      </p:sp>
    </p:spTree>
    <p:extLst>
      <p:ext uri="{BB962C8B-B14F-4D97-AF65-F5344CB8AC3E}">
        <p14:creationId xmlns:p14="http://schemas.microsoft.com/office/powerpoint/2010/main" val="1139241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6B9CAEA4-27E4-453B-B05F-68D00FF83A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 y="0"/>
            <a:ext cx="12188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8FAD306-3899-47DF-8AD5-C4488B305F69}"/>
              </a:ext>
            </a:extLst>
          </p:cNvPr>
          <p:cNvSpPr txBox="1"/>
          <p:nvPr/>
        </p:nvSpPr>
        <p:spPr>
          <a:xfrm>
            <a:off x="278295" y="35293"/>
            <a:ext cx="7606747" cy="1754326"/>
          </a:xfrm>
          <a:prstGeom prst="rect">
            <a:avLst/>
          </a:prstGeom>
          <a:noFill/>
        </p:spPr>
        <p:txBody>
          <a:bodyPr wrap="square">
            <a:spAutoFit/>
          </a:bodyPr>
          <a:lstStyle/>
          <a:p>
            <a:r>
              <a:rPr lang="en-US" sz="54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Expressing God’s heart for immigrants…</a:t>
            </a:r>
          </a:p>
        </p:txBody>
      </p:sp>
      <p:sp>
        <p:nvSpPr>
          <p:cNvPr id="2" name="TextBox 1">
            <a:extLst>
              <a:ext uri="{FF2B5EF4-FFF2-40B4-BE49-F238E27FC236}">
                <a16:creationId xmlns:a16="http://schemas.microsoft.com/office/drawing/2014/main" id="{DDD9E96E-9FA6-4725-9312-4FFAA9B85F26}"/>
              </a:ext>
            </a:extLst>
          </p:cNvPr>
          <p:cNvSpPr txBox="1"/>
          <p:nvPr/>
        </p:nvSpPr>
        <p:spPr>
          <a:xfrm>
            <a:off x="503584" y="1607409"/>
            <a:ext cx="702365" cy="5078313"/>
          </a:xfrm>
          <a:prstGeom prst="rect">
            <a:avLst/>
          </a:prstGeom>
          <a:noFill/>
        </p:spPr>
        <p:txBody>
          <a:bodyPr wrap="square" rtlCol="0">
            <a:spAutoFit/>
          </a:bodyPr>
          <a:lstStyle/>
          <a:p>
            <a:r>
              <a:rPr lang="en-US" sz="5400" b="1" dirty="0">
                <a:latin typeface="Arial" panose="020B0604020202020204" pitchFamily="34" charset="0"/>
                <a:cs typeface="Arial" panose="020B0604020202020204" pitchFamily="34" charset="0"/>
              </a:rPr>
              <a:t>PLEASE</a:t>
            </a:r>
          </a:p>
        </p:txBody>
      </p:sp>
    </p:spTree>
    <p:extLst>
      <p:ext uri="{BB962C8B-B14F-4D97-AF65-F5344CB8AC3E}">
        <p14:creationId xmlns:p14="http://schemas.microsoft.com/office/powerpoint/2010/main" val="2859564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6B9CAEA4-27E4-453B-B05F-68D00FF83A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35293"/>
            <a:ext cx="12188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8FAD306-3899-47DF-8AD5-C4488B305F69}"/>
              </a:ext>
            </a:extLst>
          </p:cNvPr>
          <p:cNvSpPr txBox="1"/>
          <p:nvPr/>
        </p:nvSpPr>
        <p:spPr>
          <a:xfrm>
            <a:off x="278295" y="35293"/>
            <a:ext cx="7606747" cy="1754326"/>
          </a:xfrm>
          <a:prstGeom prst="rect">
            <a:avLst/>
          </a:prstGeom>
          <a:noFill/>
        </p:spPr>
        <p:txBody>
          <a:bodyPr wrap="square">
            <a:spAutoFit/>
          </a:bodyPr>
          <a:lstStyle/>
          <a:p>
            <a:r>
              <a:rPr lang="en-US" sz="54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Expressing God’s heart for immigrants…</a:t>
            </a:r>
          </a:p>
        </p:txBody>
      </p:sp>
      <p:sp>
        <p:nvSpPr>
          <p:cNvPr id="2" name="TextBox 1">
            <a:extLst>
              <a:ext uri="{FF2B5EF4-FFF2-40B4-BE49-F238E27FC236}">
                <a16:creationId xmlns:a16="http://schemas.microsoft.com/office/drawing/2014/main" id="{DDD9E96E-9FA6-4725-9312-4FFAA9B85F26}"/>
              </a:ext>
            </a:extLst>
          </p:cNvPr>
          <p:cNvSpPr txBox="1"/>
          <p:nvPr/>
        </p:nvSpPr>
        <p:spPr>
          <a:xfrm>
            <a:off x="503584" y="1607409"/>
            <a:ext cx="702365" cy="5078313"/>
          </a:xfrm>
          <a:prstGeom prst="rect">
            <a:avLst/>
          </a:prstGeom>
          <a:noFill/>
        </p:spPr>
        <p:txBody>
          <a:bodyPr wrap="square" rtlCol="0">
            <a:spAutoFit/>
          </a:bodyPr>
          <a:lstStyle/>
          <a:p>
            <a:r>
              <a:rPr lang="en-US" sz="5400" b="1" dirty="0">
                <a:latin typeface="Arial" panose="020B0604020202020204" pitchFamily="34" charset="0"/>
                <a:cs typeface="Arial" panose="020B0604020202020204" pitchFamily="34" charset="0"/>
              </a:rPr>
              <a:t>PLEASE</a:t>
            </a:r>
          </a:p>
        </p:txBody>
      </p:sp>
      <p:sp>
        <p:nvSpPr>
          <p:cNvPr id="3" name="TextBox 2">
            <a:extLst>
              <a:ext uri="{FF2B5EF4-FFF2-40B4-BE49-F238E27FC236}">
                <a16:creationId xmlns:a16="http://schemas.microsoft.com/office/drawing/2014/main" id="{B43509C2-AA0E-46BF-B7D3-522EC998E2D3}"/>
              </a:ext>
            </a:extLst>
          </p:cNvPr>
          <p:cNvSpPr txBox="1"/>
          <p:nvPr/>
        </p:nvSpPr>
        <p:spPr>
          <a:xfrm>
            <a:off x="1036051" y="1607409"/>
            <a:ext cx="3775282" cy="923330"/>
          </a:xfrm>
          <a:prstGeom prst="rect">
            <a:avLst/>
          </a:prstGeom>
          <a:noFill/>
        </p:spPr>
        <p:txBody>
          <a:bodyPr wrap="square" rtlCol="0">
            <a:spAutoFit/>
          </a:bodyPr>
          <a:lstStyle/>
          <a:p>
            <a:r>
              <a:rPr lang="en-US" sz="5400" dirty="0">
                <a:latin typeface="Arial" panose="020B0604020202020204" pitchFamily="34" charset="0"/>
                <a:cs typeface="Arial" panose="020B0604020202020204" pitchFamily="34" charset="0"/>
              </a:rPr>
              <a:t>RAY</a:t>
            </a:r>
          </a:p>
        </p:txBody>
      </p:sp>
    </p:spTree>
    <p:extLst>
      <p:ext uri="{BB962C8B-B14F-4D97-AF65-F5344CB8AC3E}">
        <p14:creationId xmlns:p14="http://schemas.microsoft.com/office/powerpoint/2010/main" val="13779823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6B9CAEA4-27E4-453B-B05F-68D00FF83A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35293"/>
            <a:ext cx="12188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8FAD306-3899-47DF-8AD5-C4488B305F69}"/>
              </a:ext>
            </a:extLst>
          </p:cNvPr>
          <p:cNvSpPr txBox="1"/>
          <p:nvPr/>
        </p:nvSpPr>
        <p:spPr>
          <a:xfrm>
            <a:off x="278295" y="35293"/>
            <a:ext cx="7606747" cy="1754326"/>
          </a:xfrm>
          <a:prstGeom prst="rect">
            <a:avLst/>
          </a:prstGeom>
          <a:noFill/>
        </p:spPr>
        <p:txBody>
          <a:bodyPr wrap="square">
            <a:spAutoFit/>
          </a:bodyPr>
          <a:lstStyle/>
          <a:p>
            <a:r>
              <a:rPr lang="en-US" sz="54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Expressing God’s heart for immigrants…</a:t>
            </a:r>
          </a:p>
        </p:txBody>
      </p:sp>
      <p:sp>
        <p:nvSpPr>
          <p:cNvPr id="2" name="TextBox 1">
            <a:extLst>
              <a:ext uri="{FF2B5EF4-FFF2-40B4-BE49-F238E27FC236}">
                <a16:creationId xmlns:a16="http://schemas.microsoft.com/office/drawing/2014/main" id="{DDD9E96E-9FA6-4725-9312-4FFAA9B85F26}"/>
              </a:ext>
            </a:extLst>
          </p:cNvPr>
          <p:cNvSpPr txBox="1"/>
          <p:nvPr/>
        </p:nvSpPr>
        <p:spPr>
          <a:xfrm>
            <a:off x="503584" y="1607409"/>
            <a:ext cx="702365" cy="5078313"/>
          </a:xfrm>
          <a:prstGeom prst="rect">
            <a:avLst/>
          </a:prstGeom>
          <a:noFill/>
        </p:spPr>
        <p:txBody>
          <a:bodyPr wrap="square" rtlCol="0">
            <a:spAutoFit/>
          </a:bodyPr>
          <a:lstStyle/>
          <a:p>
            <a:r>
              <a:rPr lang="en-US" sz="5400" b="1" dirty="0">
                <a:latin typeface="Arial" panose="020B0604020202020204" pitchFamily="34" charset="0"/>
                <a:cs typeface="Arial" panose="020B0604020202020204" pitchFamily="34" charset="0"/>
              </a:rPr>
              <a:t>PLEASE</a:t>
            </a:r>
          </a:p>
        </p:txBody>
      </p:sp>
      <p:sp>
        <p:nvSpPr>
          <p:cNvPr id="3" name="TextBox 2">
            <a:extLst>
              <a:ext uri="{FF2B5EF4-FFF2-40B4-BE49-F238E27FC236}">
                <a16:creationId xmlns:a16="http://schemas.microsoft.com/office/drawing/2014/main" id="{B43509C2-AA0E-46BF-B7D3-522EC998E2D3}"/>
              </a:ext>
            </a:extLst>
          </p:cNvPr>
          <p:cNvSpPr txBox="1"/>
          <p:nvPr/>
        </p:nvSpPr>
        <p:spPr>
          <a:xfrm>
            <a:off x="1036051" y="1607409"/>
            <a:ext cx="3775282" cy="923330"/>
          </a:xfrm>
          <a:prstGeom prst="rect">
            <a:avLst/>
          </a:prstGeom>
          <a:noFill/>
        </p:spPr>
        <p:txBody>
          <a:bodyPr wrap="square" rtlCol="0">
            <a:spAutoFit/>
          </a:bodyPr>
          <a:lstStyle/>
          <a:p>
            <a:r>
              <a:rPr lang="en-US" sz="5400" dirty="0">
                <a:latin typeface="Arial" panose="020B0604020202020204" pitchFamily="34" charset="0"/>
                <a:cs typeface="Arial" panose="020B0604020202020204" pitchFamily="34" charset="0"/>
              </a:rPr>
              <a:t>RAY</a:t>
            </a:r>
          </a:p>
        </p:txBody>
      </p:sp>
      <p:sp>
        <p:nvSpPr>
          <p:cNvPr id="5" name="TextBox 4">
            <a:extLst>
              <a:ext uri="{FF2B5EF4-FFF2-40B4-BE49-F238E27FC236}">
                <a16:creationId xmlns:a16="http://schemas.microsoft.com/office/drawing/2014/main" id="{EFE90951-5F89-43D2-8826-DF54963B0007}"/>
              </a:ext>
            </a:extLst>
          </p:cNvPr>
          <p:cNvSpPr txBox="1"/>
          <p:nvPr/>
        </p:nvSpPr>
        <p:spPr>
          <a:xfrm>
            <a:off x="1036051" y="2438405"/>
            <a:ext cx="3775282" cy="923330"/>
          </a:xfrm>
          <a:prstGeom prst="rect">
            <a:avLst/>
          </a:prstGeom>
          <a:noFill/>
        </p:spPr>
        <p:txBody>
          <a:bodyPr wrap="square" rtlCol="0">
            <a:spAutoFit/>
          </a:bodyPr>
          <a:lstStyle/>
          <a:p>
            <a:r>
              <a:rPr lang="en-US" sz="5400" dirty="0">
                <a:latin typeface="Arial" panose="020B0604020202020204" pitchFamily="34" charset="0"/>
                <a:cs typeface="Arial" panose="020B0604020202020204" pitchFamily="34" charset="0"/>
              </a:rPr>
              <a:t>ISTEN</a:t>
            </a:r>
          </a:p>
        </p:txBody>
      </p:sp>
    </p:spTree>
    <p:extLst>
      <p:ext uri="{BB962C8B-B14F-4D97-AF65-F5344CB8AC3E}">
        <p14:creationId xmlns:p14="http://schemas.microsoft.com/office/powerpoint/2010/main" val="10664553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6B9CAEA4-27E4-453B-B05F-68D00FF83A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35293"/>
            <a:ext cx="12188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8FAD306-3899-47DF-8AD5-C4488B305F69}"/>
              </a:ext>
            </a:extLst>
          </p:cNvPr>
          <p:cNvSpPr txBox="1"/>
          <p:nvPr/>
        </p:nvSpPr>
        <p:spPr>
          <a:xfrm>
            <a:off x="278295" y="35293"/>
            <a:ext cx="7606747" cy="1754326"/>
          </a:xfrm>
          <a:prstGeom prst="rect">
            <a:avLst/>
          </a:prstGeom>
          <a:noFill/>
        </p:spPr>
        <p:txBody>
          <a:bodyPr wrap="square">
            <a:spAutoFit/>
          </a:bodyPr>
          <a:lstStyle/>
          <a:p>
            <a:r>
              <a:rPr lang="en-US" sz="54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Expressing God’s heart for immigrants…</a:t>
            </a:r>
          </a:p>
        </p:txBody>
      </p:sp>
      <p:sp>
        <p:nvSpPr>
          <p:cNvPr id="2" name="TextBox 1">
            <a:extLst>
              <a:ext uri="{FF2B5EF4-FFF2-40B4-BE49-F238E27FC236}">
                <a16:creationId xmlns:a16="http://schemas.microsoft.com/office/drawing/2014/main" id="{DDD9E96E-9FA6-4725-9312-4FFAA9B85F26}"/>
              </a:ext>
            </a:extLst>
          </p:cNvPr>
          <p:cNvSpPr txBox="1"/>
          <p:nvPr/>
        </p:nvSpPr>
        <p:spPr>
          <a:xfrm>
            <a:off x="503584" y="1607409"/>
            <a:ext cx="702365" cy="5078313"/>
          </a:xfrm>
          <a:prstGeom prst="rect">
            <a:avLst/>
          </a:prstGeom>
          <a:noFill/>
        </p:spPr>
        <p:txBody>
          <a:bodyPr wrap="square" rtlCol="0">
            <a:spAutoFit/>
          </a:bodyPr>
          <a:lstStyle/>
          <a:p>
            <a:r>
              <a:rPr lang="en-US" sz="5400" b="1" dirty="0">
                <a:latin typeface="Arial" panose="020B0604020202020204" pitchFamily="34" charset="0"/>
                <a:cs typeface="Arial" panose="020B0604020202020204" pitchFamily="34" charset="0"/>
              </a:rPr>
              <a:t>PLEASE</a:t>
            </a:r>
          </a:p>
        </p:txBody>
      </p:sp>
      <p:sp>
        <p:nvSpPr>
          <p:cNvPr id="3" name="TextBox 2">
            <a:extLst>
              <a:ext uri="{FF2B5EF4-FFF2-40B4-BE49-F238E27FC236}">
                <a16:creationId xmlns:a16="http://schemas.microsoft.com/office/drawing/2014/main" id="{B43509C2-AA0E-46BF-B7D3-522EC998E2D3}"/>
              </a:ext>
            </a:extLst>
          </p:cNvPr>
          <p:cNvSpPr txBox="1"/>
          <p:nvPr/>
        </p:nvSpPr>
        <p:spPr>
          <a:xfrm>
            <a:off x="1036051" y="1607409"/>
            <a:ext cx="3775282" cy="923330"/>
          </a:xfrm>
          <a:prstGeom prst="rect">
            <a:avLst/>
          </a:prstGeom>
          <a:noFill/>
        </p:spPr>
        <p:txBody>
          <a:bodyPr wrap="square" rtlCol="0">
            <a:spAutoFit/>
          </a:bodyPr>
          <a:lstStyle/>
          <a:p>
            <a:r>
              <a:rPr lang="en-US" sz="5400" dirty="0">
                <a:latin typeface="Arial" panose="020B0604020202020204" pitchFamily="34" charset="0"/>
                <a:cs typeface="Arial" panose="020B0604020202020204" pitchFamily="34" charset="0"/>
              </a:rPr>
              <a:t>RAY</a:t>
            </a:r>
          </a:p>
        </p:txBody>
      </p:sp>
      <p:sp>
        <p:nvSpPr>
          <p:cNvPr id="5" name="TextBox 4">
            <a:extLst>
              <a:ext uri="{FF2B5EF4-FFF2-40B4-BE49-F238E27FC236}">
                <a16:creationId xmlns:a16="http://schemas.microsoft.com/office/drawing/2014/main" id="{EFE90951-5F89-43D2-8826-DF54963B0007}"/>
              </a:ext>
            </a:extLst>
          </p:cNvPr>
          <p:cNvSpPr txBox="1"/>
          <p:nvPr/>
        </p:nvSpPr>
        <p:spPr>
          <a:xfrm>
            <a:off x="1036051" y="2438405"/>
            <a:ext cx="3775282" cy="923330"/>
          </a:xfrm>
          <a:prstGeom prst="rect">
            <a:avLst/>
          </a:prstGeom>
          <a:noFill/>
        </p:spPr>
        <p:txBody>
          <a:bodyPr wrap="square" rtlCol="0">
            <a:spAutoFit/>
          </a:bodyPr>
          <a:lstStyle/>
          <a:p>
            <a:r>
              <a:rPr lang="en-US" sz="5400" dirty="0">
                <a:latin typeface="Arial" panose="020B0604020202020204" pitchFamily="34" charset="0"/>
                <a:cs typeface="Arial" panose="020B0604020202020204" pitchFamily="34" charset="0"/>
              </a:rPr>
              <a:t>ISTEN</a:t>
            </a:r>
          </a:p>
        </p:txBody>
      </p:sp>
      <p:sp>
        <p:nvSpPr>
          <p:cNvPr id="6" name="TextBox 5">
            <a:extLst>
              <a:ext uri="{FF2B5EF4-FFF2-40B4-BE49-F238E27FC236}">
                <a16:creationId xmlns:a16="http://schemas.microsoft.com/office/drawing/2014/main" id="{AB2BCC4A-22C1-4983-A9C6-A0F68171302D}"/>
              </a:ext>
            </a:extLst>
          </p:cNvPr>
          <p:cNvSpPr txBox="1"/>
          <p:nvPr/>
        </p:nvSpPr>
        <p:spPr>
          <a:xfrm>
            <a:off x="1036051" y="3262991"/>
            <a:ext cx="3775282" cy="923330"/>
          </a:xfrm>
          <a:prstGeom prst="rect">
            <a:avLst/>
          </a:prstGeom>
          <a:noFill/>
        </p:spPr>
        <p:txBody>
          <a:bodyPr wrap="square" rtlCol="0">
            <a:spAutoFit/>
          </a:bodyPr>
          <a:lstStyle/>
          <a:p>
            <a:r>
              <a:rPr lang="en-US" sz="5400" dirty="0">
                <a:latin typeface="Arial" panose="020B0604020202020204" pitchFamily="34" charset="0"/>
                <a:cs typeface="Arial" panose="020B0604020202020204" pitchFamily="34" charset="0"/>
              </a:rPr>
              <a:t>MPOWER</a:t>
            </a:r>
          </a:p>
        </p:txBody>
      </p:sp>
    </p:spTree>
    <p:extLst>
      <p:ext uri="{BB962C8B-B14F-4D97-AF65-F5344CB8AC3E}">
        <p14:creationId xmlns:p14="http://schemas.microsoft.com/office/powerpoint/2010/main" val="34436880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218DE85-BA82-4AEE-B7BA-D8404D26012A}"/>
              </a:ext>
            </a:extLst>
          </p:cNvPr>
          <p:cNvSpPr txBox="1"/>
          <p:nvPr/>
        </p:nvSpPr>
        <p:spPr>
          <a:xfrm>
            <a:off x="530087" y="291548"/>
            <a:ext cx="11198087" cy="3785652"/>
          </a:xfrm>
          <a:prstGeom prst="rect">
            <a:avLst/>
          </a:prstGeom>
          <a:noFill/>
        </p:spPr>
        <p:txBody>
          <a:bodyPr wrap="square">
            <a:spAutoFit/>
          </a:bodyPr>
          <a:lstStyle/>
          <a:p>
            <a:pPr algn="ctr"/>
            <a:r>
              <a:rPr lang="en-US" sz="4800" dirty="0">
                <a:latin typeface="Arial" panose="020B0604020202020204" pitchFamily="34" charset="0"/>
                <a:cs typeface="Arial" panose="020B0604020202020204" pitchFamily="34" charset="0"/>
              </a:rPr>
              <a:t> </a:t>
            </a:r>
            <a:r>
              <a:rPr lang="en-US" sz="4800" b="1" u="sng" dirty="0">
                <a:latin typeface="Arial" panose="020B0604020202020204" pitchFamily="34" charset="0"/>
                <a:cs typeface="Arial" panose="020B0604020202020204" pitchFamily="34" charset="0"/>
              </a:rPr>
              <a:t> POP QUIZ</a:t>
            </a:r>
          </a:p>
          <a:p>
            <a:pPr algn="ctr"/>
            <a:endParaRPr lang="en-US" sz="48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4800" b="1" dirty="0">
                <a:latin typeface="Arial" panose="020B0604020202020204" pitchFamily="34" charset="0"/>
                <a:cs typeface="Arial" panose="020B0604020202020204" pitchFamily="34" charset="0"/>
              </a:rPr>
              <a:t>T/F—I’ve opened up my home to immigrants and taken them in to live with me at some time.</a:t>
            </a:r>
            <a:r>
              <a:rPr lang="en-US" sz="4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619117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6B9CAEA4-27E4-453B-B05F-68D00FF83A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35293"/>
            <a:ext cx="12188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8FAD306-3899-47DF-8AD5-C4488B305F69}"/>
              </a:ext>
            </a:extLst>
          </p:cNvPr>
          <p:cNvSpPr txBox="1"/>
          <p:nvPr/>
        </p:nvSpPr>
        <p:spPr>
          <a:xfrm>
            <a:off x="278295" y="35293"/>
            <a:ext cx="7606747" cy="1754326"/>
          </a:xfrm>
          <a:prstGeom prst="rect">
            <a:avLst/>
          </a:prstGeom>
          <a:noFill/>
        </p:spPr>
        <p:txBody>
          <a:bodyPr wrap="square">
            <a:spAutoFit/>
          </a:bodyPr>
          <a:lstStyle/>
          <a:p>
            <a:r>
              <a:rPr lang="en-US" sz="54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Expressing God’s heart for immigrants…</a:t>
            </a:r>
          </a:p>
        </p:txBody>
      </p:sp>
      <p:sp>
        <p:nvSpPr>
          <p:cNvPr id="2" name="TextBox 1">
            <a:extLst>
              <a:ext uri="{FF2B5EF4-FFF2-40B4-BE49-F238E27FC236}">
                <a16:creationId xmlns:a16="http://schemas.microsoft.com/office/drawing/2014/main" id="{DDD9E96E-9FA6-4725-9312-4FFAA9B85F26}"/>
              </a:ext>
            </a:extLst>
          </p:cNvPr>
          <p:cNvSpPr txBox="1"/>
          <p:nvPr/>
        </p:nvSpPr>
        <p:spPr>
          <a:xfrm>
            <a:off x="503584" y="1607409"/>
            <a:ext cx="702365" cy="5078313"/>
          </a:xfrm>
          <a:prstGeom prst="rect">
            <a:avLst/>
          </a:prstGeom>
          <a:noFill/>
        </p:spPr>
        <p:txBody>
          <a:bodyPr wrap="square" rtlCol="0">
            <a:spAutoFit/>
          </a:bodyPr>
          <a:lstStyle/>
          <a:p>
            <a:r>
              <a:rPr lang="en-US" sz="5400" b="1" dirty="0">
                <a:latin typeface="Arial" panose="020B0604020202020204" pitchFamily="34" charset="0"/>
                <a:cs typeface="Arial" panose="020B0604020202020204" pitchFamily="34" charset="0"/>
              </a:rPr>
              <a:t>PLEASE</a:t>
            </a:r>
          </a:p>
        </p:txBody>
      </p:sp>
      <p:sp>
        <p:nvSpPr>
          <p:cNvPr id="3" name="TextBox 2">
            <a:extLst>
              <a:ext uri="{FF2B5EF4-FFF2-40B4-BE49-F238E27FC236}">
                <a16:creationId xmlns:a16="http://schemas.microsoft.com/office/drawing/2014/main" id="{B43509C2-AA0E-46BF-B7D3-522EC998E2D3}"/>
              </a:ext>
            </a:extLst>
          </p:cNvPr>
          <p:cNvSpPr txBox="1"/>
          <p:nvPr/>
        </p:nvSpPr>
        <p:spPr>
          <a:xfrm>
            <a:off x="1036051" y="1607409"/>
            <a:ext cx="3775282" cy="923330"/>
          </a:xfrm>
          <a:prstGeom prst="rect">
            <a:avLst/>
          </a:prstGeom>
          <a:noFill/>
        </p:spPr>
        <p:txBody>
          <a:bodyPr wrap="square" rtlCol="0">
            <a:spAutoFit/>
          </a:bodyPr>
          <a:lstStyle/>
          <a:p>
            <a:r>
              <a:rPr lang="en-US" sz="5400" dirty="0">
                <a:latin typeface="Arial" panose="020B0604020202020204" pitchFamily="34" charset="0"/>
                <a:cs typeface="Arial" panose="020B0604020202020204" pitchFamily="34" charset="0"/>
              </a:rPr>
              <a:t>RAY</a:t>
            </a:r>
          </a:p>
        </p:txBody>
      </p:sp>
      <p:sp>
        <p:nvSpPr>
          <p:cNvPr id="5" name="TextBox 4">
            <a:extLst>
              <a:ext uri="{FF2B5EF4-FFF2-40B4-BE49-F238E27FC236}">
                <a16:creationId xmlns:a16="http://schemas.microsoft.com/office/drawing/2014/main" id="{EFE90951-5F89-43D2-8826-DF54963B0007}"/>
              </a:ext>
            </a:extLst>
          </p:cNvPr>
          <p:cNvSpPr txBox="1"/>
          <p:nvPr/>
        </p:nvSpPr>
        <p:spPr>
          <a:xfrm>
            <a:off x="1036051" y="2438405"/>
            <a:ext cx="3775282" cy="923330"/>
          </a:xfrm>
          <a:prstGeom prst="rect">
            <a:avLst/>
          </a:prstGeom>
          <a:noFill/>
        </p:spPr>
        <p:txBody>
          <a:bodyPr wrap="square" rtlCol="0">
            <a:spAutoFit/>
          </a:bodyPr>
          <a:lstStyle/>
          <a:p>
            <a:r>
              <a:rPr lang="en-US" sz="5400" dirty="0">
                <a:latin typeface="Arial" panose="020B0604020202020204" pitchFamily="34" charset="0"/>
                <a:cs typeface="Arial" panose="020B0604020202020204" pitchFamily="34" charset="0"/>
              </a:rPr>
              <a:t>ISTEN</a:t>
            </a:r>
          </a:p>
        </p:txBody>
      </p:sp>
      <p:sp>
        <p:nvSpPr>
          <p:cNvPr id="6" name="TextBox 5">
            <a:extLst>
              <a:ext uri="{FF2B5EF4-FFF2-40B4-BE49-F238E27FC236}">
                <a16:creationId xmlns:a16="http://schemas.microsoft.com/office/drawing/2014/main" id="{AB2BCC4A-22C1-4983-A9C6-A0F68171302D}"/>
              </a:ext>
            </a:extLst>
          </p:cNvPr>
          <p:cNvSpPr txBox="1"/>
          <p:nvPr/>
        </p:nvSpPr>
        <p:spPr>
          <a:xfrm>
            <a:off x="1036051" y="3262991"/>
            <a:ext cx="3775282" cy="923330"/>
          </a:xfrm>
          <a:prstGeom prst="rect">
            <a:avLst/>
          </a:prstGeom>
          <a:noFill/>
        </p:spPr>
        <p:txBody>
          <a:bodyPr wrap="square" rtlCol="0">
            <a:spAutoFit/>
          </a:bodyPr>
          <a:lstStyle/>
          <a:p>
            <a:r>
              <a:rPr lang="en-US" sz="5400" dirty="0">
                <a:latin typeface="Arial" panose="020B0604020202020204" pitchFamily="34" charset="0"/>
                <a:cs typeface="Arial" panose="020B0604020202020204" pitchFamily="34" charset="0"/>
              </a:rPr>
              <a:t>MPOWER</a:t>
            </a:r>
          </a:p>
        </p:txBody>
      </p:sp>
      <p:sp>
        <p:nvSpPr>
          <p:cNvPr id="9" name="TextBox 8">
            <a:extLst>
              <a:ext uri="{FF2B5EF4-FFF2-40B4-BE49-F238E27FC236}">
                <a16:creationId xmlns:a16="http://schemas.microsoft.com/office/drawing/2014/main" id="{9240B1C2-BAFD-401E-91E1-49C8E983691D}"/>
              </a:ext>
            </a:extLst>
          </p:cNvPr>
          <p:cNvSpPr txBox="1"/>
          <p:nvPr/>
        </p:nvSpPr>
        <p:spPr>
          <a:xfrm>
            <a:off x="1036051" y="4087788"/>
            <a:ext cx="3775282" cy="923330"/>
          </a:xfrm>
          <a:prstGeom prst="rect">
            <a:avLst/>
          </a:prstGeom>
          <a:noFill/>
        </p:spPr>
        <p:txBody>
          <a:bodyPr wrap="square" rtlCol="0">
            <a:spAutoFit/>
          </a:bodyPr>
          <a:lstStyle/>
          <a:p>
            <a:r>
              <a:rPr lang="en-US" sz="5400" dirty="0">
                <a:latin typeface="Arial" panose="020B0604020202020204" pitchFamily="34" charset="0"/>
                <a:cs typeface="Arial" panose="020B0604020202020204" pitchFamily="34" charset="0"/>
              </a:rPr>
              <a:t>DVOCATE</a:t>
            </a:r>
          </a:p>
        </p:txBody>
      </p:sp>
    </p:spTree>
    <p:extLst>
      <p:ext uri="{BB962C8B-B14F-4D97-AF65-F5344CB8AC3E}">
        <p14:creationId xmlns:p14="http://schemas.microsoft.com/office/powerpoint/2010/main" val="15129237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5" grpId="0"/>
      <p:bldP spid="6"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6B9CAEA4-27E4-453B-B05F-68D00FF83A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35293"/>
            <a:ext cx="12188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8FAD306-3899-47DF-8AD5-C4488B305F69}"/>
              </a:ext>
            </a:extLst>
          </p:cNvPr>
          <p:cNvSpPr txBox="1"/>
          <p:nvPr/>
        </p:nvSpPr>
        <p:spPr>
          <a:xfrm>
            <a:off x="278295" y="35293"/>
            <a:ext cx="7606747" cy="1754326"/>
          </a:xfrm>
          <a:prstGeom prst="rect">
            <a:avLst/>
          </a:prstGeom>
          <a:noFill/>
        </p:spPr>
        <p:txBody>
          <a:bodyPr wrap="square">
            <a:spAutoFit/>
          </a:bodyPr>
          <a:lstStyle/>
          <a:p>
            <a:r>
              <a:rPr lang="en-US" sz="54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Expressing God’s heart for immigrants…</a:t>
            </a:r>
          </a:p>
        </p:txBody>
      </p:sp>
      <p:sp>
        <p:nvSpPr>
          <p:cNvPr id="2" name="TextBox 1">
            <a:extLst>
              <a:ext uri="{FF2B5EF4-FFF2-40B4-BE49-F238E27FC236}">
                <a16:creationId xmlns:a16="http://schemas.microsoft.com/office/drawing/2014/main" id="{DDD9E96E-9FA6-4725-9312-4FFAA9B85F26}"/>
              </a:ext>
            </a:extLst>
          </p:cNvPr>
          <p:cNvSpPr txBox="1"/>
          <p:nvPr/>
        </p:nvSpPr>
        <p:spPr>
          <a:xfrm>
            <a:off x="503584" y="1607409"/>
            <a:ext cx="702365" cy="5078313"/>
          </a:xfrm>
          <a:prstGeom prst="rect">
            <a:avLst/>
          </a:prstGeom>
          <a:noFill/>
        </p:spPr>
        <p:txBody>
          <a:bodyPr wrap="square" rtlCol="0">
            <a:spAutoFit/>
          </a:bodyPr>
          <a:lstStyle/>
          <a:p>
            <a:r>
              <a:rPr lang="en-US" sz="5400" b="1" dirty="0">
                <a:latin typeface="Arial" panose="020B0604020202020204" pitchFamily="34" charset="0"/>
                <a:cs typeface="Arial" panose="020B0604020202020204" pitchFamily="34" charset="0"/>
              </a:rPr>
              <a:t>PLEASE</a:t>
            </a:r>
          </a:p>
        </p:txBody>
      </p:sp>
      <p:sp>
        <p:nvSpPr>
          <p:cNvPr id="3" name="TextBox 2">
            <a:extLst>
              <a:ext uri="{FF2B5EF4-FFF2-40B4-BE49-F238E27FC236}">
                <a16:creationId xmlns:a16="http://schemas.microsoft.com/office/drawing/2014/main" id="{B43509C2-AA0E-46BF-B7D3-522EC998E2D3}"/>
              </a:ext>
            </a:extLst>
          </p:cNvPr>
          <p:cNvSpPr txBox="1"/>
          <p:nvPr/>
        </p:nvSpPr>
        <p:spPr>
          <a:xfrm>
            <a:off x="1036051" y="1607409"/>
            <a:ext cx="3775282" cy="923330"/>
          </a:xfrm>
          <a:prstGeom prst="rect">
            <a:avLst/>
          </a:prstGeom>
          <a:noFill/>
        </p:spPr>
        <p:txBody>
          <a:bodyPr wrap="square" rtlCol="0">
            <a:spAutoFit/>
          </a:bodyPr>
          <a:lstStyle/>
          <a:p>
            <a:r>
              <a:rPr lang="en-US" sz="5400" dirty="0">
                <a:latin typeface="Arial" panose="020B0604020202020204" pitchFamily="34" charset="0"/>
                <a:cs typeface="Arial" panose="020B0604020202020204" pitchFamily="34" charset="0"/>
              </a:rPr>
              <a:t>RAY</a:t>
            </a:r>
          </a:p>
        </p:txBody>
      </p:sp>
      <p:sp>
        <p:nvSpPr>
          <p:cNvPr id="5" name="TextBox 4">
            <a:extLst>
              <a:ext uri="{FF2B5EF4-FFF2-40B4-BE49-F238E27FC236}">
                <a16:creationId xmlns:a16="http://schemas.microsoft.com/office/drawing/2014/main" id="{EFE90951-5F89-43D2-8826-DF54963B0007}"/>
              </a:ext>
            </a:extLst>
          </p:cNvPr>
          <p:cNvSpPr txBox="1"/>
          <p:nvPr/>
        </p:nvSpPr>
        <p:spPr>
          <a:xfrm>
            <a:off x="1036051" y="2438405"/>
            <a:ext cx="3775282" cy="923330"/>
          </a:xfrm>
          <a:prstGeom prst="rect">
            <a:avLst/>
          </a:prstGeom>
          <a:noFill/>
        </p:spPr>
        <p:txBody>
          <a:bodyPr wrap="square" rtlCol="0">
            <a:spAutoFit/>
          </a:bodyPr>
          <a:lstStyle/>
          <a:p>
            <a:r>
              <a:rPr lang="en-US" sz="5400" dirty="0">
                <a:latin typeface="Arial" panose="020B0604020202020204" pitchFamily="34" charset="0"/>
                <a:cs typeface="Arial" panose="020B0604020202020204" pitchFamily="34" charset="0"/>
              </a:rPr>
              <a:t>ISTEN</a:t>
            </a:r>
          </a:p>
        </p:txBody>
      </p:sp>
      <p:sp>
        <p:nvSpPr>
          <p:cNvPr id="6" name="TextBox 5">
            <a:extLst>
              <a:ext uri="{FF2B5EF4-FFF2-40B4-BE49-F238E27FC236}">
                <a16:creationId xmlns:a16="http://schemas.microsoft.com/office/drawing/2014/main" id="{AB2BCC4A-22C1-4983-A9C6-A0F68171302D}"/>
              </a:ext>
            </a:extLst>
          </p:cNvPr>
          <p:cNvSpPr txBox="1"/>
          <p:nvPr/>
        </p:nvSpPr>
        <p:spPr>
          <a:xfrm>
            <a:off x="1036051" y="3262991"/>
            <a:ext cx="3775282" cy="923330"/>
          </a:xfrm>
          <a:prstGeom prst="rect">
            <a:avLst/>
          </a:prstGeom>
          <a:noFill/>
        </p:spPr>
        <p:txBody>
          <a:bodyPr wrap="square" rtlCol="0">
            <a:spAutoFit/>
          </a:bodyPr>
          <a:lstStyle/>
          <a:p>
            <a:r>
              <a:rPr lang="en-US" sz="5400" dirty="0">
                <a:latin typeface="Arial" panose="020B0604020202020204" pitchFamily="34" charset="0"/>
                <a:cs typeface="Arial" panose="020B0604020202020204" pitchFamily="34" charset="0"/>
              </a:rPr>
              <a:t>MPOWER</a:t>
            </a:r>
          </a:p>
        </p:txBody>
      </p:sp>
      <p:sp>
        <p:nvSpPr>
          <p:cNvPr id="9" name="TextBox 8">
            <a:extLst>
              <a:ext uri="{FF2B5EF4-FFF2-40B4-BE49-F238E27FC236}">
                <a16:creationId xmlns:a16="http://schemas.microsoft.com/office/drawing/2014/main" id="{9240B1C2-BAFD-401E-91E1-49C8E983691D}"/>
              </a:ext>
            </a:extLst>
          </p:cNvPr>
          <p:cNvSpPr txBox="1"/>
          <p:nvPr/>
        </p:nvSpPr>
        <p:spPr>
          <a:xfrm>
            <a:off x="1036051" y="4087788"/>
            <a:ext cx="3775282" cy="923330"/>
          </a:xfrm>
          <a:prstGeom prst="rect">
            <a:avLst/>
          </a:prstGeom>
          <a:noFill/>
        </p:spPr>
        <p:txBody>
          <a:bodyPr wrap="square" rtlCol="0">
            <a:spAutoFit/>
          </a:bodyPr>
          <a:lstStyle/>
          <a:p>
            <a:r>
              <a:rPr lang="en-US" sz="5400" dirty="0">
                <a:latin typeface="Arial" panose="020B0604020202020204" pitchFamily="34" charset="0"/>
                <a:cs typeface="Arial" panose="020B0604020202020204" pitchFamily="34" charset="0"/>
              </a:rPr>
              <a:t>DVOCATE</a:t>
            </a:r>
          </a:p>
        </p:txBody>
      </p:sp>
      <p:sp>
        <p:nvSpPr>
          <p:cNvPr id="7" name="TextBox 6">
            <a:extLst>
              <a:ext uri="{FF2B5EF4-FFF2-40B4-BE49-F238E27FC236}">
                <a16:creationId xmlns:a16="http://schemas.microsoft.com/office/drawing/2014/main" id="{9B55DF31-9542-4293-8996-984F22966B79}"/>
              </a:ext>
            </a:extLst>
          </p:cNvPr>
          <p:cNvSpPr txBox="1"/>
          <p:nvPr/>
        </p:nvSpPr>
        <p:spPr>
          <a:xfrm>
            <a:off x="1036051" y="4907347"/>
            <a:ext cx="3775282" cy="923330"/>
          </a:xfrm>
          <a:prstGeom prst="rect">
            <a:avLst/>
          </a:prstGeom>
          <a:noFill/>
        </p:spPr>
        <p:txBody>
          <a:bodyPr wrap="square" rtlCol="0">
            <a:spAutoFit/>
          </a:bodyPr>
          <a:lstStyle/>
          <a:p>
            <a:r>
              <a:rPr lang="en-US" sz="5400" dirty="0">
                <a:latin typeface="Arial" panose="020B0604020202020204" pitchFamily="34" charset="0"/>
                <a:cs typeface="Arial" panose="020B0604020202020204" pitchFamily="34" charset="0"/>
              </a:rPr>
              <a:t>ERVE</a:t>
            </a:r>
          </a:p>
        </p:txBody>
      </p:sp>
    </p:spTree>
    <p:extLst>
      <p:ext uri="{BB962C8B-B14F-4D97-AF65-F5344CB8AC3E}">
        <p14:creationId xmlns:p14="http://schemas.microsoft.com/office/powerpoint/2010/main" val="25749219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5" grpId="0"/>
      <p:bldP spid="6" grpId="0"/>
      <p:bldP spid="9"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6B9CAEA4-27E4-453B-B05F-68D00FF83A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35293"/>
            <a:ext cx="12188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8FAD306-3899-47DF-8AD5-C4488B305F69}"/>
              </a:ext>
            </a:extLst>
          </p:cNvPr>
          <p:cNvSpPr txBox="1"/>
          <p:nvPr/>
        </p:nvSpPr>
        <p:spPr>
          <a:xfrm>
            <a:off x="278295" y="35293"/>
            <a:ext cx="7606747" cy="1754326"/>
          </a:xfrm>
          <a:prstGeom prst="rect">
            <a:avLst/>
          </a:prstGeom>
          <a:noFill/>
        </p:spPr>
        <p:txBody>
          <a:bodyPr wrap="square">
            <a:spAutoFit/>
          </a:bodyPr>
          <a:lstStyle/>
          <a:p>
            <a:r>
              <a:rPr lang="en-US" sz="54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Expressing God’s heart for immigrants…</a:t>
            </a:r>
          </a:p>
        </p:txBody>
      </p:sp>
      <p:sp>
        <p:nvSpPr>
          <p:cNvPr id="2" name="TextBox 1">
            <a:extLst>
              <a:ext uri="{FF2B5EF4-FFF2-40B4-BE49-F238E27FC236}">
                <a16:creationId xmlns:a16="http://schemas.microsoft.com/office/drawing/2014/main" id="{DDD9E96E-9FA6-4725-9312-4FFAA9B85F26}"/>
              </a:ext>
            </a:extLst>
          </p:cNvPr>
          <p:cNvSpPr txBox="1"/>
          <p:nvPr/>
        </p:nvSpPr>
        <p:spPr>
          <a:xfrm>
            <a:off x="503584" y="1607409"/>
            <a:ext cx="702365" cy="5078313"/>
          </a:xfrm>
          <a:prstGeom prst="rect">
            <a:avLst/>
          </a:prstGeom>
          <a:noFill/>
        </p:spPr>
        <p:txBody>
          <a:bodyPr wrap="square" rtlCol="0">
            <a:spAutoFit/>
          </a:bodyPr>
          <a:lstStyle/>
          <a:p>
            <a:r>
              <a:rPr lang="en-US" sz="5400" b="1" dirty="0">
                <a:latin typeface="Arial" panose="020B0604020202020204" pitchFamily="34" charset="0"/>
                <a:cs typeface="Arial" panose="020B0604020202020204" pitchFamily="34" charset="0"/>
              </a:rPr>
              <a:t>PLEASE</a:t>
            </a:r>
          </a:p>
        </p:txBody>
      </p:sp>
      <p:sp>
        <p:nvSpPr>
          <p:cNvPr id="3" name="TextBox 2">
            <a:extLst>
              <a:ext uri="{FF2B5EF4-FFF2-40B4-BE49-F238E27FC236}">
                <a16:creationId xmlns:a16="http://schemas.microsoft.com/office/drawing/2014/main" id="{B43509C2-AA0E-46BF-B7D3-522EC998E2D3}"/>
              </a:ext>
            </a:extLst>
          </p:cNvPr>
          <p:cNvSpPr txBox="1"/>
          <p:nvPr/>
        </p:nvSpPr>
        <p:spPr>
          <a:xfrm>
            <a:off x="1036051" y="1607409"/>
            <a:ext cx="3775282" cy="923330"/>
          </a:xfrm>
          <a:prstGeom prst="rect">
            <a:avLst/>
          </a:prstGeom>
          <a:noFill/>
        </p:spPr>
        <p:txBody>
          <a:bodyPr wrap="square" rtlCol="0">
            <a:spAutoFit/>
          </a:bodyPr>
          <a:lstStyle/>
          <a:p>
            <a:r>
              <a:rPr lang="en-US" sz="5400" dirty="0">
                <a:latin typeface="Arial" panose="020B0604020202020204" pitchFamily="34" charset="0"/>
                <a:cs typeface="Arial" panose="020B0604020202020204" pitchFamily="34" charset="0"/>
              </a:rPr>
              <a:t>RAY</a:t>
            </a:r>
          </a:p>
        </p:txBody>
      </p:sp>
      <p:sp>
        <p:nvSpPr>
          <p:cNvPr id="5" name="TextBox 4">
            <a:extLst>
              <a:ext uri="{FF2B5EF4-FFF2-40B4-BE49-F238E27FC236}">
                <a16:creationId xmlns:a16="http://schemas.microsoft.com/office/drawing/2014/main" id="{EFE90951-5F89-43D2-8826-DF54963B0007}"/>
              </a:ext>
            </a:extLst>
          </p:cNvPr>
          <p:cNvSpPr txBox="1"/>
          <p:nvPr/>
        </p:nvSpPr>
        <p:spPr>
          <a:xfrm>
            <a:off x="1036051" y="2438405"/>
            <a:ext cx="3775282" cy="923330"/>
          </a:xfrm>
          <a:prstGeom prst="rect">
            <a:avLst/>
          </a:prstGeom>
          <a:noFill/>
        </p:spPr>
        <p:txBody>
          <a:bodyPr wrap="square" rtlCol="0">
            <a:spAutoFit/>
          </a:bodyPr>
          <a:lstStyle/>
          <a:p>
            <a:r>
              <a:rPr lang="en-US" sz="5400" dirty="0">
                <a:latin typeface="Arial" panose="020B0604020202020204" pitchFamily="34" charset="0"/>
                <a:cs typeface="Arial" panose="020B0604020202020204" pitchFamily="34" charset="0"/>
              </a:rPr>
              <a:t>ISTEN</a:t>
            </a:r>
          </a:p>
        </p:txBody>
      </p:sp>
      <p:sp>
        <p:nvSpPr>
          <p:cNvPr id="6" name="TextBox 5">
            <a:extLst>
              <a:ext uri="{FF2B5EF4-FFF2-40B4-BE49-F238E27FC236}">
                <a16:creationId xmlns:a16="http://schemas.microsoft.com/office/drawing/2014/main" id="{AB2BCC4A-22C1-4983-A9C6-A0F68171302D}"/>
              </a:ext>
            </a:extLst>
          </p:cNvPr>
          <p:cNvSpPr txBox="1"/>
          <p:nvPr/>
        </p:nvSpPr>
        <p:spPr>
          <a:xfrm>
            <a:off x="1036051" y="3262991"/>
            <a:ext cx="3775282" cy="923330"/>
          </a:xfrm>
          <a:prstGeom prst="rect">
            <a:avLst/>
          </a:prstGeom>
          <a:noFill/>
        </p:spPr>
        <p:txBody>
          <a:bodyPr wrap="square" rtlCol="0">
            <a:spAutoFit/>
          </a:bodyPr>
          <a:lstStyle/>
          <a:p>
            <a:r>
              <a:rPr lang="en-US" sz="5400" dirty="0">
                <a:latin typeface="Arial" panose="020B0604020202020204" pitchFamily="34" charset="0"/>
                <a:cs typeface="Arial" panose="020B0604020202020204" pitchFamily="34" charset="0"/>
              </a:rPr>
              <a:t>MPOWER</a:t>
            </a:r>
          </a:p>
        </p:txBody>
      </p:sp>
      <p:sp>
        <p:nvSpPr>
          <p:cNvPr id="9" name="TextBox 8">
            <a:extLst>
              <a:ext uri="{FF2B5EF4-FFF2-40B4-BE49-F238E27FC236}">
                <a16:creationId xmlns:a16="http://schemas.microsoft.com/office/drawing/2014/main" id="{9240B1C2-BAFD-401E-91E1-49C8E983691D}"/>
              </a:ext>
            </a:extLst>
          </p:cNvPr>
          <p:cNvSpPr txBox="1"/>
          <p:nvPr/>
        </p:nvSpPr>
        <p:spPr>
          <a:xfrm>
            <a:off x="1036051" y="4087788"/>
            <a:ext cx="3775282" cy="923330"/>
          </a:xfrm>
          <a:prstGeom prst="rect">
            <a:avLst/>
          </a:prstGeom>
          <a:noFill/>
        </p:spPr>
        <p:txBody>
          <a:bodyPr wrap="square" rtlCol="0">
            <a:spAutoFit/>
          </a:bodyPr>
          <a:lstStyle/>
          <a:p>
            <a:r>
              <a:rPr lang="en-US" sz="5400" dirty="0">
                <a:latin typeface="Arial" panose="020B0604020202020204" pitchFamily="34" charset="0"/>
                <a:cs typeface="Arial" panose="020B0604020202020204" pitchFamily="34" charset="0"/>
              </a:rPr>
              <a:t>DVOCATE</a:t>
            </a:r>
          </a:p>
        </p:txBody>
      </p:sp>
      <p:sp>
        <p:nvSpPr>
          <p:cNvPr id="7" name="TextBox 6">
            <a:extLst>
              <a:ext uri="{FF2B5EF4-FFF2-40B4-BE49-F238E27FC236}">
                <a16:creationId xmlns:a16="http://schemas.microsoft.com/office/drawing/2014/main" id="{9B55DF31-9542-4293-8996-984F22966B79}"/>
              </a:ext>
            </a:extLst>
          </p:cNvPr>
          <p:cNvSpPr txBox="1"/>
          <p:nvPr/>
        </p:nvSpPr>
        <p:spPr>
          <a:xfrm>
            <a:off x="1036051" y="4907347"/>
            <a:ext cx="3775282" cy="923330"/>
          </a:xfrm>
          <a:prstGeom prst="rect">
            <a:avLst/>
          </a:prstGeom>
          <a:noFill/>
        </p:spPr>
        <p:txBody>
          <a:bodyPr wrap="square" rtlCol="0">
            <a:spAutoFit/>
          </a:bodyPr>
          <a:lstStyle/>
          <a:p>
            <a:r>
              <a:rPr lang="en-US" sz="5400" dirty="0">
                <a:latin typeface="Arial" panose="020B0604020202020204" pitchFamily="34" charset="0"/>
                <a:cs typeface="Arial" panose="020B0604020202020204" pitchFamily="34" charset="0"/>
              </a:rPr>
              <a:t>ERVE</a:t>
            </a:r>
          </a:p>
        </p:txBody>
      </p:sp>
      <p:sp>
        <p:nvSpPr>
          <p:cNvPr id="8" name="TextBox 7">
            <a:extLst>
              <a:ext uri="{FF2B5EF4-FFF2-40B4-BE49-F238E27FC236}">
                <a16:creationId xmlns:a16="http://schemas.microsoft.com/office/drawing/2014/main" id="{142E832B-88D0-49A1-96D9-87E042E07FF1}"/>
              </a:ext>
            </a:extLst>
          </p:cNvPr>
          <p:cNvSpPr txBox="1"/>
          <p:nvPr/>
        </p:nvSpPr>
        <p:spPr>
          <a:xfrm>
            <a:off x="1036051" y="5745396"/>
            <a:ext cx="4079288" cy="923330"/>
          </a:xfrm>
          <a:prstGeom prst="rect">
            <a:avLst/>
          </a:prstGeom>
          <a:noFill/>
        </p:spPr>
        <p:txBody>
          <a:bodyPr wrap="square" rtlCol="0">
            <a:spAutoFit/>
          </a:bodyPr>
          <a:lstStyle/>
          <a:p>
            <a:r>
              <a:rPr lang="en-US" sz="5400" dirty="0">
                <a:latin typeface="Arial" panose="020B0604020202020204" pitchFamily="34" charset="0"/>
                <a:cs typeface="Arial" panose="020B0604020202020204" pitchFamily="34" charset="0"/>
              </a:rPr>
              <a:t>VANGELIZE</a:t>
            </a:r>
          </a:p>
        </p:txBody>
      </p:sp>
    </p:spTree>
    <p:extLst>
      <p:ext uri="{BB962C8B-B14F-4D97-AF65-F5344CB8AC3E}">
        <p14:creationId xmlns:p14="http://schemas.microsoft.com/office/powerpoint/2010/main" val="19392857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5" grpId="0"/>
      <p:bldP spid="6" grpId="0"/>
      <p:bldP spid="9" grpId="0"/>
      <p:bldP spid="7"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EF7C9A-7C89-4407-A0E1-81303753D203}"/>
              </a:ext>
            </a:extLst>
          </p:cNvPr>
          <p:cNvSpPr txBox="1"/>
          <p:nvPr/>
        </p:nvSpPr>
        <p:spPr>
          <a:xfrm>
            <a:off x="0" y="2413337"/>
            <a:ext cx="11916351" cy="1015663"/>
          </a:xfrm>
          <a:prstGeom prst="rect">
            <a:avLst/>
          </a:prstGeom>
          <a:noFill/>
        </p:spPr>
        <p:txBody>
          <a:bodyPr wrap="square">
            <a:spAutoFit/>
          </a:bodyPr>
          <a:lstStyle/>
          <a:p>
            <a:pPr algn="ctr"/>
            <a:r>
              <a:rPr lang="en-US" sz="6000" b="1" dirty="0">
                <a:solidFill>
                  <a:srgbClr val="FFFF00"/>
                </a:solidFill>
                <a:latin typeface="Arial" panose="020B0604020202020204" pitchFamily="34" charset="0"/>
                <a:cs typeface="Arial" panose="020B0604020202020204" pitchFamily="34" charset="0"/>
              </a:rPr>
              <a:t>QUESTIONS???</a:t>
            </a:r>
            <a:endParaRPr lang="en-US" sz="6000" b="1" i="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591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EF7C9A-7C89-4407-A0E1-81303753D203}"/>
              </a:ext>
            </a:extLst>
          </p:cNvPr>
          <p:cNvSpPr txBox="1"/>
          <p:nvPr/>
        </p:nvSpPr>
        <p:spPr>
          <a:xfrm>
            <a:off x="137824" y="173719"/>
            <a:ext cx="11916351" cy="6186309"/>
          </a:xfrm>
          <a:prstGeom prst="rect">
            <a:avLst/>
          </a:prstGeom>
          <a:noFill/>
        </p:spPr>
        <p:txBody>
          <a:bodyPr wrap="square">
            <a:spAutoFit/>
          </a:bodyPr>
          <a:lstStyle/>
          <a:p>
            <a:pPr algn="ctr"/>
            <a:r>
              <a:rPr lang="en-US" sz="4400" b="1" u="sng" dirty="0">
                <a:latin typeface="Arial" panose="020B0604020202020204" pitchFamily="34" charset="0"/>
                <a:cs typeface="Arial" panose="020B0604020202020204" pitchFamily="34" charset="0"/>
              </a:rPr>
              <a:t>Revelation 7:9-10</a:t>
            </a:r>
            <a:r>
              <a:rPr lang="en-US" sz="4400" u="sng" dirty="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(ESV)</a:t>
            </a:r>
          </a:p>
          <a:p>
            <a:pPr algn="ctr"/>
            <a:r>
              <a:rPr lang="en-US" sz="4400" i="1" dirty="0">
                <a:latin typeface="Arial" panose="020B0604020202020204" pitchFamily="34" charset="0"/>
                <a:cs typeface="Arial" panose="020B0604020202020204" pitchFamily="34" charset="0"/>
              </a:rPr>
              <a:t>After this I looked, and behold, a great multitude that no one could number, from </a:t>
            </a:r>
          </a:p>
          <a:p>
            <a:pPr algn="ctr"/>
            <a:r>
              <a:rPr lang="en-US" sz="4400" i="1" u="sng" dirty="0">
                <a:latin typeface="Arial" panose="020B0604020202020204" pitchFamily="34" charset="0"/>
                <a:cs typeface="Arial" panose="020B0604020202020204" pitchFamily="34" charset="0"/>
              </a:rPr>
              <a:t>every nation, from all tribes and peoples and languages</a:t>
            </a:r>
            <a:r>
              <a:rPr lang="en-US" sz="4400" i="1" dirty="0">
                <a:latin typeface="Arial" panose="020B0604020202020204" pitchFamily="34" charset="0"/>
                <a:cs typeface="Arial" panose="020B0604020202020204" pitchFamily="34" charset="0"/>
              </a:rPr>
              <a:t>, standing before the throne and before the Lamb, clothed in white robes, with palm branches in their hands, and crying out with a loud voice, “Salvation belongs to our God who sits on the throne, and to the Lamb.”</a:t>
            </a:r>
            <a:r>
              <a:rPr lang="en-US" sz="4400" dirty="0">
                <a:latin typeface="Arial" panose="020B0604020202020204" pitchFamily="34" charset="0"/>
                <a:cs typeface="Arial" panose="020B0604020202020204" pitchFamily="34" charset="0"/>
              </a:rPr>
              <a:t> </a:t>
            </a:r>
            <a:endParaRPr lang="en-US" sz="4400" b="1" i="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53054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218DE85-BA82-4AEE-B7BA-D8404D26012A}"/>
              </a:ext>
            </a:extLst>
          </p:cNvPr>
          <p:cNvSpPr txBox="1"/>
          <p:nvPr/>
        </p:nvSpPr>
        <p:spPr>
          <a:xfrm>
            <a:off x="530087" y="291548"/>
            <a:ext cx="11184835" cy="3046988"/>
          </a:xfrm>
          <a:prstGeom prst="rect">
            <a:avLst/>
          </a:prstGeom>
          <a:noFill/>
        </p:spPr>
        <p:txBody>
          <a:bodyPr wrap="square">
            <a:spAutoFit/>
          </a:bodyPr>
          <a:lstStyle/>
          <a:p>
            <a:pPr algn="ctr"/>
            <a:r>
              <a:rPr lang="en-US" sz="4800" dirty="0">
                <a:latin typeface="Arial" panose="020B0604020202020204" pitchFamily="34" charset="0"/>
                <a:cs typeface="Arial" panose="020B0604020202020204" pitchFamily="34" charset="0"/>
              </a:rPr>
              <a:t> </a:t>
            </a:r>
            <a:r>
              <a:rPr lang="en-US" sz="4800" b="1" u="sng" dirty="0">
                <a:latin typeface="Arial" panose="020B0604020202020204" pitchFamily="34" charset="0"/>
                <a:cs typeface="Arial" panose="020B0604020202020204" pitchFamily="34" charset="0"/>
              </a:rPr>
              <a:t> POP QUIZ</a:t>
            </a:r>
          </a:p>
          <a:p>
            <a:pPr algn="ctr"/>
            <a:endParaRPr lang="en-US" sz="48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4800" b="1" dirty="0">
                <a:latin typeface="Arial" panose="020B0604020202020204" pitchFamily="34" charset="0"/>
                <a:cs typeface="Arial" panose="020B0604020202020204" pitchFamily="34" charset="0"/>
              </a:rPr>
              <a:t>T/F—I’ve been an immigrant at some time in my life?</a:t>
            </a:r>
            <a:r>
              <a:rPr lang="en-US" sz="4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173337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218DE85-BA82-4AEE-B7BA-D8404D26012A}"/>
              </a:ext>
            </a:extLst>
          </p:cNvPr>
          <p:cNvSpPr txBox="1"/>
          <p:nvPr/>
        </p:nvSpPr>
        <p:spPr>
          <a:xfrm>
            <a:off x="530088" y="291548"/>
            <a:ext cx="11105322" cy="3785652"/>
          </a:xfrm>
          <a:prstGeom prst="rect">
            <a:avLst/>
          </a:prstGeom>
          <a:noFill/>
        </p:spPr>
        <p:txBody>
          <a:bodyPr wrap="square">
            <a:spAutoFit/>
          </a:bodyPr>
          <a:lstStyle/>
          <a:p>
            <a:pPr algn="ctr"/>
            <a:r>
              <a:rPr lang="en-US" sz="4800" dirty="0">
                <a:latin typeface="Arial" panose="020B0604020202020204" pitchFamily="34" charset="0"/>
                <a:cs typeface="Arial" panose="020B0604020202020204" pitchFamily="34" charset="0"/>
              </a:rPr>
              <a:t> </a:t>
            </a:r>
            <a:r>
              <a:rPr lang="en-US" sz="4800" b="1" u="sng" dirty="0">
                <a:latin typeface="Arial" panose="020B0604020202020204" pitchFamily="34" charset="0"/>
                <a:cs typeface="Arial" panose="020B0604020202020204" pitchFamily="34" charset="0"/>
              </a:rPr>
              <a:t> POP QUIZ</a:t>
            </a:r>
          </a:p>
          <a:p>
            <a:pPr algn="ctr"/>
            <a:endParaRPr lang="en-US" sz="48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4800" b="1" dirty="0">
                <a:latin typeface="Arial" panose="020B0604020202020204" pitchFamily="34" charset="0"/>
                <a:cs typeface="Arial" panose="020B0604020202020204" pitchFamily="34" charset="0"/>
              </a:rPr>
              <a:t>T/F—There is little difference between an immigrant and a refugee.</a:t>
            </a:r>
            <a:r>
              <a:rPr lang="en-US" sz="4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778789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218DE85-BA82-4AEE-B7BA-D8404D26012A}"/>
              </a:ext>
            </a:extLst>
          </p:cNvPr>
          <p:cNvSpPr txBox="1"/>
          <p:nvPr/>
        </p:nvSpPr>
        <p:spPr>
          <a:xfrm>
            <a:off x="530088" y="291548"/>
            <a:ext cx="11118574" cy="4524315"/>
          </a:xfrm>
          <a:prstGeom prst="rect">
            <a:avLst/>
          </a:prstGeom>
          <a:noFill/>
        </p:spPr>
        <p:txBody>
          <a:bodyPr wrap="square">
            <a:spAutoFit/>
          </a:bodyPr>
          <a:lstStyle/>
          <a:p>
            <a:pPr algn="ctr"/>
            <a:r>
              <a:rPr lang="en-US" sz="4800" dirty="0">
                <a:latin typeface="Arial" panose="020B0604020202020204" pitchFamily="34" charset="0"/>
                <a:cs typeface="Arial" panose="020B0604020202020204" pitchFamily="34" charset="0"/>
              </a:rPr>
              <a:t> </a:t>
            </a:r>
            <a:r>
              <a:rPr lang="en-US" sz="4800" b="1" u="sng" dirty="0">
                <a:latin typeface="Arial" panose="020B0604020202020204" pitchFamily="34" charset="0"/>
                <a:cs typeface="Arial" panose="020B0604020202020204" pitchFamily="34" charset="0"/>
              </a:rPr>
              <a:t> POP QUIZ</a:t>
            </a:r>
            <a:endParaRPr lang="en-US" sz="48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sz="48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4800" b="1" dirty="0">
                <a:latin typeface="Arial" panose="020B0604020202020204" pitchFamily="34" charset="0"/>
                <a:cs typeface="Arial" panose="020B0604020202020204" pitchFamily="34" charset="0"/>
              </a:rPr>
              <a:t>T/F—This month marks the 400</a:t>
            </a:r>
            <a:r>
              <a:rPr lang="en-US" sz="4800" b="1" baseline="30000" dirty="0">
                <a:latin typeface="Arial" panose="020B0604020202020204" pitchFamily="34" charset="0"/>
                <a:cs typeface="Arial" panose="020B0604020202020204" pitchFamily="34" charset="0"/>
              </a:rPr>
              <a:t>th</a:t>
            </a:r>
            <a:r>
              <a:rPr lang="en-US" sz="4800" b="1" dirty="0">
                <a:latin typeface="Arial" panose="020B0604020202020204" pitchFamily="34" charset="0"/>
                <a:cs typeface="Arial" panose="020B0604020202020204" pitchFamily="34" charset="0"/>
              </a:rPr>
              <a:t> Anniversary of the arrival of the first community of successful English immigrants to America?</a:t>
            </a:r>
            <a:r>
              <a:rPr lang="en-US" sz="4800" dirty="0">
                <a:latin typeface="Arial" panose="020B0604020202020204" pitchFamily="34" charset="0"/>
                <a:cs typeface="Arial" panose="020B0604020202020204" pitchFamily="34" charset="0"/>
              </a:rPr>
              <a:t> </a:t>
            </a:r>
            <a:endParaRPr lang="en-US" sz="4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548098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218DE85-BA82-4AEE-B7BA-D8404D26012A}"/>
              </a:ext>
            </a:extLst>
          </p:cNvPr>
          <p:cNvSpPr txBox="1"/>
          <p:nvPr/>
        </p:nvSpPr>
        <p:spPr>
          <a:xfrm>
            <a:off x="530088" y="291548"/>
            <a:ext cx="11118574" cy="1569660"/>
          </a:xfrm>
          <a:prstGeom prst="rect">
            <a:avLst/>
          </a:prstGeom>
          <a:noFill/>
        </p:spPr>
        <p:txBody>
          <a:bodyPr wrap="square">
            <a:spAutoFit/>
          </a:bodyPr>
          <a:lstStyle/>
          <a:p>
            <a:pPr algn="ctr"/>
            <a:r>
              <a:rPr lang="en-US" sz="4800" dirty="0">
                <a:latin typeface="Arial" panose="020B0604020202020204" pitchFamily="34" charset="0"/>
                <a:cs typeface="Arial" panose="020B0604020202020204" pitchFamily="34" charset="0"/>
              </a:rPr>
              <a:t> </a:t>
            </a:r>
            <a:r>
              <a:rPr lang="en-US" sz="4800" b="1" dirty="0">
                <a:latin typeface="Arial" panose="020B0604020202020204" pitchFamily="34" charset="0"/>
                <a:cs typeface="Arial" panose="020B0604020202020204" pitchFamily="34" charset="0"/>
              </a:rPr>
              <a:t>POINTS OF AGREEMENT ON IMMIGRATION?</a:t>
            </a:r>
            <a:endParaRPr lang="en-US" sz="4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050" name="Picture 2">
            <a:extLst>
              <a:ext uri="{FF2B5EF4-FFF2-40B4-BE49-F238E27FC236}">
                <a16:creationId xmlns:a16="http://schemas.microsoft.com/office/drawing/2014/main" id="{065A04BF-E32D-46A8-B600-9D2073C55B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2187" y="1951511"/>
            <a:ext cx="7168114" cy="4614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7768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218DE85-BA82-4AEE-B7BA-D8404D26012A}"/>
              </a:ext>
            </a:extLst>
          </p:cNvPr>
          <p:cNvSpPr txBox="1"/>
          <p:nvPr/>
        </p:nvSpPr>
        <p:spPr>
          <a:xfrm>
            <a:off x="530088" y="291548"/>
            <a:ext cx="11118574" cy="1569660"/>
          </a:xfrm>
          <a:prstGeom prst="rect">
            <a:avLst/>
          </a:prstGeom>
          <a:noFill/>
        </p:spPr>
        <p:txBody>
          <a:bodyPr wrap="square">
            <a:spAutoFit/>
          </a:bodyPr>
          <a:lstStyle/>
          <a:p>
            <a:pPr algn="ctr"/>
            <a:r>
              <a:rPr lang="en-US" sz="4800" dirty="0">
                <a:latin typeface="Arial" panose="020B0604020202020204" pitchFamily="34" charset="0"/>
                <a:cs typeface="Arial" panose="020B0604020202020204" pitchFamily="34" charset="0"/>
              </a:rPr>
              <a:t> </a:t>
            </a:r>
            <a:r>
              <a:rPr lang="en-US" sz="4800" b="1" dirty="0">
                <a:latin typeface="Arial" panose="020B0604020202020204" pitchFamily="34" charset="0"/>
                <a:cs typeface="Arial" panose="020B0604020202020204" pitchFamily="34" charset="0"/>
              </a:rPr>
              <a:t>FACTS &amp; STATISTICS ON IMMIGRATION?</a:t>
            </a:r>
            <a:endParaRPr lang="en-US" sz="4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050" name="Picture 2">
            <a:extLst>
              <a:ext uri="{FF2B5EF4-FFF2-40B4-BE49-F238E27FC236}">
                <a16:creationId xmlns:a16="http://schemas.microsoft.com/office/drawing/2014/main" id="{065A04BF-E32D-46A8-B600-9D2073C55B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2187" y="1951511"/>
            <a:ext cx="7168114" cy="4614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3749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2603</TotalTime>
  <Words>1136</Words>
  <Application>Microsoft Office PowerPoint</Application>
  <PresentationFormat>Widescreen</PresentationFormat>
  <Paragraphs>139</Paragraphs>
  <Slides>44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Century Gothic</vt:lpstr>
      <vt:lpstr>Mesh</vt:lpstr>
      <vt:lpstr>Christian citizenship &amp;  immigration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worldreliefspokane.org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Choosing life over death</dc:title>
  <dc:creator>John Repsold</dc:creator>
  <cp:lastModifiedBy>John Repsold</cp:lastModifiedBy>
  <cp:revision>119</cp:revision>
  <dcterms:created xsi:type="dcterms:W3CDTF">2020-09-20T02:06:43Z</dcterms:created>
  <dcterms:modified xsi:type="dcterms:W3CDTF">2020-11-08T04:23:39Z</dcterms:modified>
</cp:coreProperties>
</file>