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0" r:id="rId2"/>
    <p:sldId id="331" r:id="rId3"/>
    <p:sldId id="332" r:id="rId4"/>
    <p:sldId id="336" r:id="rId5"/>
    <p:sldId id="267" r:id="rId6"/>
    <p:sldId id="306" r:id="rId7"/>
    <p:sldId id="307" r:id="rId8"/>
    <p:sldId id="308" r:id="rId9"/>
    <p:sldId id="280" r:id="rId10"/>
    <p:sldId id="334" r:id="rId11"/>
    <p:sldId id="309" r:id="rId12"/>
    <p:sldId id="333" r:id="rId13"/>
    <p:sldId id="335" r:id="rId14"/>
    <p:sldId id="271" r:id="rId15"/>
    <p:sldId id="310" r:id="rId16"/>
    <p:sldId id="301" r:id="rId17"/>
    <p:sldId id="33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1" d="100"/>
          <a:sy n="41" d="100"/>
        </p:scale>
        <p:origin x="1860"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69860C-B037-45FB-B329-4E7BA00966A4}"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144128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69860C-B037-45FB-B329-4E7BA00966A4}"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191187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69860C-B037-45FB-B329-4E7BA00966A4}"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35464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69860C-B037-45FB-B329-4E7BA00966A4}"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254321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69860C-B037-45FB-B329-4E7BA00966A4}"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291728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69860C-B037-45FB-B329-4E7BA00966A4}" type="datetimeFigureOut">
              <a:rPr lang="en-US" smtClean="0"/>
              <a:t>11/12/2016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269769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69860C-B037-45FB-B329-4E7BA00966A4}" type="datetimeFigureOut">
              <a:rPr lang="en-US" smtClean="0"/>
              <a:t>11/12/2016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175778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69860C-B037-45FB-B329-4E7BA00966A4}" type="datetimeFigureOut">
              <a:rPr lang="en-US" smtClean="0"/>
              <a:t>11/12/2016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343271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9860C-B037-45FB-B329-4E7BA00966A4}" type="datetimeFigureOut">
              <a:rPr lang="en-US" smtClean="0"/>
              <a:t>11/12/2016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296787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69860C-B037-45FB-B329-4E7BA00966A4}" type="datetimeFigureOut">
              <a:rPr lang="en-US" smtClean="0"/>
              <a:t>11/12/2016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267840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69860C-B037-45FB-B329-4E7BA00966A4}" type="datetimeFigureOut">
              <a:rPr lang="en-US" smtClean="0"/>
              <a:t>11/12/2016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42996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9860C-B037-45FB-B329-4E7BA00966A4}" type="datetimeFigureOut">
              <a:rPr lang="en-US" smtClean="0"/>
              <a:t>11/12/2016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D367D-0F8C-4F06-A495-E160A99285C7}" type="slidenum">
              <a:rPr lang="en-US" smtClean="0"/>
              <a:t>‹#›</a:t>
            </a:fld>
            <a:endParaRPr lang="en-US"/>
          </a:p>
        </p:txBody>
      </p:sp>
    </p:spTree>
    <p:extLst>
      <p:ext uri="{BB962C8B-B14F-4D97-AF65-F5344CB8AC3E}">
        <p14:creationId xmlns:p14="http://schemas.microsoft.com/office/powerpoint/2010/main" val="6700663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izzly b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90"/>
            <a:ext cx="56197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Image result for coug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3374373"/>
            <a:ext cx="6667500" cy="37528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wo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0" y="0"/>
            <a:ext cx="4493241" cy="33699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ku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9284" y="3334319"/>
            <a:ext cx="3252716" cy="35373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quirrel atta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9750" y="3334318"/>
            <a:ext cx="3319534" cy="353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3110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0" presetClass="entr" presetSubtype="0" fill="hold" nodeType="withEffect">
                                  <p:stCondLst>
                                    <p:cond delay="5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0" presetClass="entr" presetSubtype="0" fill="hold" nodeType="withEffect">
                                  <p:stCondLst>
                                    <p:cond delay="1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2500"/>
                                  </p:stCondLst>
                                  <p:childTnLst>
                                    <p:set>
                                      <p:cBhvr>
                                        <p:cTn id="14" dur="1" fill="hold">
                                          <p:stCondLst>
                                            <p:cond delay="0"/>
                                          </p:stCondLst>
                                        </p:cTn>
                                        <p:tgtEl>
                                          <p:spTgt spid="1032"/>
                                        </p:tgtEl>
                                        <p:attrNameLst>
                                          <p:attrName>style.visibility</p:attrName>
                                        </p:attrNameLst>
                                      </p:cBhvr>
                                      <p:to>
                                        <p:strVal val="visible"/>
                                      </p:to>
                                    </p:set>
                                    <p:animEffect transition="in" filter="fade">
                                      <p:cBhvr>
                                        <p:cTn id="15" dur="500"/>
                                        <p:tgtEl>
                                          <p:spTgt spid="1032"/>
                                        </p:tgtEl>
                                      </p:cBhvr>
                                    </p:animEffect>
                                  </p:childTnLst>
                                </p:cTn>
                              </p:par>
                              <p:par>
                                <p:cTn id="16" presetID="10" presetClass="entr" presetSubtype="0" fill="hold" nodeType="withEffect">
                                  <p:stCondLst>
                                    <p:cond delay="3500"/>
                                  </p:stCondLst>
                                  <p:childTnLst>
                                    <p:set>
                                      <p:cBhvr>
                                        <p:cTn id="17" dur="1" fill="hold">
                                          <p:stCondLst>
                                            <p:cond delay="0"/>
                                          </p:stCondLst>
                                        </p:cTn>
                                        <p:tgtEl>
                                          <p:spTgt spid="1034"/>
                                        </p:tgtEl>
                                        <p:attrNameLst>
                                          <p:attrName>style.visibility</p:attrName>
                                        </p:attrNameLst>
                                      </p:cBhvr>
                                      <p:to>
                                        <p:strVal val="visible"/>
                                      </p:to>
                                    </p:set>
                                    <p:animEffect transition="in" filter="fade">
                                      <p:cBhvr>
                                        <p:cTn id="18"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431" y="402336"/>
            <a:ext cx="11350486" cy="4832092"/>
          </a:xfrm>
          <a:prstGeom prst="rect">
            <a:avLst/>
          </a:prstGeom>
        </p:spPr>
        <p:txBody>
          <a:bodyPr wrap="square">
            <a:spAutoFit/>
          </a:bodyPr>
          <a:lstStyle/>
          <a:p>
            <a:pPr algn="ctr"/>
            <a:r>
              <a:rPr lang="en-US" sz="4400" b="1" u="sng" dirty="0">
                <a:latin typeface="Arial" panose="020B0604020202020204" pitchFamily="34" charset="0"/>
                <a:cs typeface="Arial" panose="020B0604020202020204" pitchFamily="34" charset="0"/>
              </a:rPr>
              <a:t>James </a:t>
            </a:r>
            <a:r>
              <a:rPr lang="en-US" sz="4400" b="1" u="sng" dirty="0" smtClean="0">
                <a:latin typeface="Arial" panose="020B0604020202020204" pitchFamily="34" charset="0"/>
                <a:cs typeface="Arial" panose="020B0604020202020204" pitchFamily="34" charset="0"/>
              </a:rPr>
              <a:t>3:7, 8</a:t>
            </a:r>
          </a:p>
          <a:p>
            <a:pPr algn="ctr"/>
            <a:endParaRPr lang="en-US" sz="4400" b="1" u="sng" dirty="0" smtClean="0">
              <a:latin typeface="Arial" panose="020B0604020202020204" pitchFamily="34" charset="0"/>
              <a:cs typeface="Arial" panose="020B0604020202020204" pitchFamily="34" charset="0"/>
            </a:endParaRPr>
          </a:p>
          <a:p>
            <a:pPr algn="ctr"/>
            <a:r>
              <a:rPr lang="en-US" sz="4400" i="1" dirty="0" smtClean="0">
                <a:latin typeface="Arial" panose="020B0604020202020204" pitchFamily="34" charset="0"/>
                <a:cs typeface="Arial" panose="020B0604020202020204" pitchFamily="34" charset="0"/>
              </a:rPr>
              <a:t>All </a:t>
            </a:r>
            <a:r>
              <a:rPr lang="en-US" sz="4400" i="1" dirty="0">
                <a:latin typeface="Arial" panose="020B0604020202020204" pitchFamily="34" charset="0"/>
                <a:cs typeface="Arial" panose="020B0604020202020204" pitchFamily="34" charset="0"/>
              </a:rPr>
              <a:t>kinds of animals, birds, reptiles and sea creatures are being tamed and have been tamed by mankind, </a:t>
            </a:r>
            <a:r>
              <a:rPr lang="en-US" sz="4400" b="1" i="1" baseline="30000" dirty="0">
                <a:latin typeface="Arial" panose="020B0604020202020204" pitchFamily="34" charset="0"/>
                <a:cs typeface="Arial" panose="020B0604020202020204" pitchFamily="34" charset="0"/>
              </a:rPr>
              <a:t>8 </a:t>
            </a:r>
            <a:r>
              <a:rPr lang="en-US" sz="4400" i="1" dirty="0">
                <a:latin typeface="Arial" panose="020B0604020202020204" pitchFamily="34" charset="0"/>
                <a:cs typeface="Arial" panose="020B0604020202020204" pitchFamily="34" charset="0"/>
              </a:rPr>
              <a:t>but </a:t>
            </a:r>
            <a:r>
              <a:rPr lang="en-US" sz="4400" i="1" u="sng" dirty="0">
                <a:latin typeface="Arial" panose="020B0604020202020204" pitchFamily="34" charset="0"/>
                <a:cs typeface="Arial" panose="020B0604020202020204" pitchFamily="34" charset="0"/>
              </a:rPr>
              <a:t>no human being can tame the tongue.</a:t>
            </a:r>
            <a:r>
              <a:rPr lang="en-US" sz="4400" i="1" dirty="0">
                <a:latin typeface="Arial" panose="020B0604020202020204" pitchFamily="34" charset="0"/>
                <a:cs typeface="Arial" panose="020B0604020202020204" pitchFamily="34" charset="0"/>
              </a:rPr>
              <a:t> It is a restless evil, full of deadly poison</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20850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456" y="228202"/>
            <a:ext cx="11627987" cy="6494085"/>
          </a:xfrm>
          <a:prstGeom prst="rect">
            <a:avLst/>
          </a:prstGeom>
        </p:spPr>
        <p:txBody>
          <a:bodyPr wrap="square">
            <a:spAutoFit/>
          </a:bodyPr>
          <a:lstStyle/>
          <a:p>
            <a:r>
              <a:rPr lang="en-US" sz="3200" b="1" u="sng" dirty="0" smtClean="0">
                <a:latin typeface="Arial" panose="020B0604020202020204" pitchFamily="34" charset="0"/>
                <a:cs typeface="Arial" panose="020B0604020202020204" pitchFamily="34" charset="0"/>
              </a:rPr>
              <a:t>Ephesians 4--</a:t>
            </a:r>
            <a:r>
              <a:rPr lang="en-US" sz="3200" b="1" i="1" baseline="30000" dirty="0" smtClean="0">
                <a:latin typeface="Arial" panose="020B0604020202020204" pitchFamily="34" charset="0"/>
                <a:cs typeface="Arial" panose="020B0604020202020204" pitchFamily="34" charset="0"/>
              </a:rPr>
              <a:t>25</a:t>
            </a:r>
            <a:r>
              <a:rPr lang="en-US" sz="3200" b="1" i="1" baseline="30000" dirty="0">
                <a:latin typeface="Arial" panose="020B0604020202020204" pitchFamily="34" charset="0"/>
                <a:cs typeface="Arial" panose="020B0604020202020204" pitchFamily="34" charset="0"/>
              </a:rPr>
              <a:t> </a:t>
            </a:r>
            <a:r>
              <a:rPr lang="en-US" sz="3200" i="1" dirty="0">
                <a:latin typeface="Arial" panose="020B0604020202020204" pitchFamily="34" charset="0"/>
                <a:cs typeface="Arial" panose="020B0604020202020204" pitchFamily="34" charset="0"/>
              </a:rPr>
              <a:t>Therefore each of you must put off falsehood and speak truthfully to your neighbor, for we are all members of one body. </a:t>
            </a:r>
            <a:r>
              <a:rPr lang="en-US" sz="3200" b="1" i="1" baseline="30000" dirty="0">
                <a:latin typeface="Arial" panose="020B0604020202020204" pitchFamily="34" charset="0"/>
                <a:cs typeface="Arial" panose="020B0604020202020204" pitchFamily="34" charset="0"/>
              </a:rPr>
              <a:t>26 </a:t>
            </a:r>
            <a:r>
              <a:rPr lang="en-US" sz="3200" i="1" dirty="0">
                <a:latin typeface="Arial" panose="020B0604020202020204" pitchFamily="34" charset="0"/>
                <a:cs typeface="Arial" panose="020B0604020202020204" pitchFamily="34" charset="0"/>
              </a:rPr>
              <a:t>“In your anger do not sin”: Do not let the sun go down while you are still angry, </a:t>
            </a:r>
            <a:r>
              <a:rPr lang="en-US" sz="3200" b="1" i="1" baseline="30000" dirty="0">
                <a:latin typeface="Arial" panose="020B0604020202020204" pitchFamily="34" charset="0"/>
                <a:cs typeface="Arial" panose="020B0604020202020204" pitchFamily="34" charset="0"/>
              </a:rPr>
              <a:t>27 </a:t>
            </a:r>
            <a:r>
              <a:rPr lang="en-US" sz="3200" i="1" dirty="0">
                <a:latin typeface="Arial" panose="020B0604020202020204" pitchFamily="34" charset="0"/>
                <a:cs typeface="Arial" panose="020B0604020202020204" pitchFamily="34" charset="0"/>
              </a:rPr>
              <a:t>and do not give the devil a foothold.</a:t>
            </a:r>
            <a:endParaRPr lang="en-US" sz="3200" dirty="0">
              <a:latin typeface="Arial" panose="020B0604020202020204" pitchFamily="34" charset="0"/>
              <a:cs typeface="Arial" panose="020B0604020202020204" pitchFamily="34" charset="0"/>
            </a:endParaRPr>
          </a:p>
          <a:p>
            <a:r>
              <a:rPr lang="en-US" sz="3200" b="1" i="1" baseline="30000" dirty="0">
                <a:latin typeface="Arial" panose="020B0604020202020204" pitchFamily="34" charset="0"/>
                <a:cs typeface="Arial" panose="020B0604020202020204" pitchFamily="34" charset="0"/>
              </a:rPr>
              <a:t>29 </a:t>
            </a:r>
            <a:r>
              <a:rPr lang="en-US" sz="3200" i="1" dirty="0">
                <a:latin typeface="Arial" panose="020B0604020202020204" pitchFamily="34" charset="0"/>
                <a:cs typeface="Arial" panose="020B0604020202020204" pitchFamily="34" charset="0"/>
              </a:rPr>
              <a:t>Do not let any unwholesome talk come out of your mouths, but only what is helpful for building others up according to their needs, that it may benefit those who listen. </a:t>
            </a:r>
            <a:r>
              <a:rPr lang="en-US" sz="3200" b="1" i="1" baseline="30000" dirty="0">
                <a:latin typeface="Arial" panose="020B0604020202020204" pitchFamily="34" charset="0"/>
                <a:cs typeface="Arial" panose="020B0604020202020204" pitchFamily="34" charset="0"/>
              </a:rPr>
              <a:t>30 </a:t>
            </a:r>
            <a:r>
              <a:rPr lang="en-US" sz="3200" i="1" dirty="0">
                <a:latin typeface="Arial" panose="020B0604020202020204" pitchFamily="34" charset="0"/>
                <a:cs typeface="Arial" panose="020B0604020202020204" pitchFamily="34" charset="0"/>
              </a:rPr>
              <a:t>And do not grieve the Holy Spirit of God, with whom you were sealed for the day of redemption. </a:t>
            </a:r>
            <a:r>
              <a:rPr lang="en-US" sz="3200" b="1" i="1" baseline="30000" dirty="0">
                <a:latin typeface="Arial" panose="020B0604020202020204" pitchFamily="34" charset="0"/>
                <a:cs typeface="Arial" panose="020B0604020202020204" pitchFamily="34" charset="0"/>
              </a:rPr>
              <a:t>31 </a:t>
            </a:r>
            <a:r>
              <a:rPr lang="en-US" sz="3200" i="1" dirty="0">
                <a:latin typeface="Arial" panose="020B0604020202020204" pitchFamily="34" charset="0"/>
                <a:cs typeface="Arial" panose="020B0604020202020204" pitchFamily="34" charset="0"/>
              </a:rPr>
              <a:t>Get rid of all bitterness, rage and anger, brawling and slander, along with every form of malice. </a:t>
            </a:r>
            <a:r>
              <a:rPr lang="en-US" sz="3200" b="1" i="1" baseline="30000" dirty="0">
                <a:latin typeface="Arial" panose="020B0604020202020204" pitchFamily="34" charset="0"/>
                <a:cs typeface="Arial" panose="020B0604020202020204" pitchFamily="34" charset="0"/>
              </a:rPr>
              <a:t>32 </a:t>
            </a:r>
            <a:r>
              <a:rPr lang="en-US" sz="3200" i="1" dirty="0">
                <a:latin typeface="Arial" panose="020B0604020202020204" pitchFamily="34" charset="0"/>
                <a:cs typeface="Arial" panose="020B0604020202020204" pitchFamily="34" charset="0"/>
              </a:rPr>
              <a:t>Be kind and compassionate to one another, forgiving each other, just as in Christ God forgave you.</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0569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957" y="337930"/>
            <a:ext cx="11350486" cy="6186309"/>
          </a:xfrm>
          <a:prstGeom prst="rect">
            <a:avLst/>
          </a:prstGeom>
        </p:spPr>
        <p:txBody>
          <a:bodyPr wrap="square">
            <a:spAutoFit/>
          </a:bodyPr>
          <a:lstStyle/>
          <a:p>
            <a:r>
              <a:rPr lang="en-US" sz="4400" b="1" u="sng" dirty="0">
                <a:latin typeface="Arial" panose="020B0604020202020204" pitchFamily="34" charset="0"/>
                <a:cs typeface="Arial" panose="020B0604020202020204" pitchFamily="34" charset="0"/>
              </a:rPr>
              <a:t>James</a:t>
            </a:r>
            <a:r>
              <a:rPr lang="en-US" sz="4400" u="sng" dirty="0">
                <a:latin typeface="Arial" panose="020B0604020202020204" pitchFamily="34" charset="0"/>
                <a:cs typeface="Arial" panose="020B0604020202020204" pitchFamily="34" charset="0"/>
              </a:rPr>
              <a:t> </a:t>
            </a:r>
            <a:r>
              <a:rPr lang="en-US" sz="4400" b="1" u="sng" dirty="0" smtClean="0">
                <a:latin typeface="Arial" panose="020B0604020202020204" pitchFamily="34" charset="0"/>
                <a:cs typeface="Arial" panose="020B0604020202020204" pitchFamily="34" charset="0"/>
              </a:rPr>
              <a:t>3:5-6</a:t>
            </a:r>
            <a:endParaRPr lang="en-US" sz="4400" u="sng" dirty="0">
              <a:latin typeface="Arial" panose="020B0604020202020204" pitchFamily="34" charset="0"/>
              <a:cs typeface="Arial" panose="020B0604020202020204" pitchFamily="34" charset="0"/>
            </a:endParaRPr>
          </a:p>
          <a:p>
            <a:r>
              <a:rPr lang="en-US" sz="4400" i="1" dirty="0" smtClean="0">
                <a:latin typeface="Arial" panose="020B0604020202020204" pitchFamily="34" charset="0"/>
                <a:cs typeface="Arial" panose="020B0604020202020204" pitchFamily="34" charset="0"/>
              </a:rPr>
              <a:t>Likewise</a:t>
            </a:r>
            <a:r>
              <a:rPr lang="en-US" sz="4400" i="1" dirty="0">
                <a:latin typeface="Arial" panose="020B0604020202020204" pitchFamily="34" charset="0"/>
                <a:cs typeface="Arial" panose="020B0604020202020204" pitchFamily="34" charset="0"/>
              </a:rPr>
              <a:t>, the tongue is a small part of the body, but it makes great boasts. Consider what a great forest is set on fire by a small spark. </a:t>
            </a:r>
            <a:r>
              <a:rPr lang="en-US" sz="4400" b="1" i="1" baseline="30000" dirty="0">
                <a:latin typeface="Arial" panose="020B0604020202020204" pitchFamily="34" charset="0"/>
                <a:cs typeface="Arial" panose="020B0604020202020204" pitchFamily="34" charset="0"/>
              </a:rPr>
              <a:t>6 </a:t>
            </a:r>
            <a:r>
              <a:rPr lang="en-US" sz="4400" i="1" dirty="0">
                <a:latin typeface="Arial" panose="020B0604020202020204" pitchFamily="34" charset="0"/>
                <a:cs typeface="Arial" panose="020B0604020202020204" pitchFamily="34" charset="0"/>
              </a:rPr>
              <a:t>The tongue also is a fire, a world of evil among the parts of the body. It corrupts the whole body, sets the whole course of one’s life on fire, and is itself set on fire by hell</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44970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mage result for forest 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86500" cy="3533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inf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2499931"/>
            <a:ext cx="6667500" cy="27908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poi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0622" y="3895343"/>
            <a:ext cx="5479256" cy="306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2218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par>
                                <p:cTn id="7" presetID="10" presetClass="entr" presetSubtype="0" fill="hold" nodeType="withEffect">
                                  <p:stCondLst>
                                    <p:cond delay="200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500"/>
                                        <p:tgtEl>
                                          <p:spTgt spid="5122"/>
                                        </p:tgtEl>
                                      </p:cBhvr>
                                    </p:animEffect>
                                  </p:childTnLst>
                                </p:cTn>
                              </p:par>
                              <p:par>
                                <p:cTn id="10" presetID="10" presetClass="entr" presetSubtype="0" fill="hold" nodeType="withEffect">
                                  <p:stCondLst>
                                    <p:cond delay="4000"/>
                                  </p:stCondLst>
                                  <p:childTnLst>
                                    <p:set>
                                      <p:cBhvr>
                                        <p:cTn id="11" dur="1" fill="hold">
                                          <p:stCondLst>
                                            <p:cond delay="0"/>
                                          </p:stCondLst>
                                        </p:cTn>
                                        <p:tgtEl>
                                          <p:spTgt spid="4104"/>
                                        </p:tgtEl>
                                        <p:attrNameLst>
                                          <p:attrName>style.visibility</p:attrName>
                                        </p:attrNameLst>
                                      </p:cBhvr>
                                      <p:to>
                                        <p:strVal val="visible"/>
                                      </p:to>
                                    </p:set>
                                    <p:animEffect transition="in" filter="fade">
                                      <p:cBhvr>
                                        <p:cTn id="12"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London 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3639" y="1578546"/>
            <a:ext cx="6096000" cy="40671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chicago fire of 1871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107" y="0"/>
            <a:ext cx="4990893" cy="382219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spokane firest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6026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8832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anim calcmode="lin" valueType="num">
                                      <p:cBhvr additive="base">
                                        <p:cTn id="11" dur="500" fill="hold"/>
                                        <p:tgtEl>
                                          <p:spTgt spid="6148"/>
                                        </p:tgtEl>
                                        <p:attrNameLst>
                                          <p:attrName>ppt_x</p:attrName>
                                        </p:attrNameLst>
                                      </p:cBhvr>
                                      <p:tavLst>
                                        <p:tav tm="0">
                                          <p:val>
                                            <p:strVal val="1+#ppt_w/2"/>
                                          </p:val>
                                        </p:tav>
                                        <p:tav tm="100000">
                                          <p:val>
                                            <p:strVal val="#ppt_x"/>
                                          </p:val>
                                        </p:tav>
                                      </p:tavLst>
                                    </p:anim>
                                    <p:anim calcmode="lin" valueType="num">
                                      <p:cBhvr additive="base">
                                        <p:cTn id="12"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fade">
                                      <p:cBhvr>
                                        <p:cTn id="1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great wall of chi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731" y="-1383812"/>
            <a:ext cx="12364731" cy="824181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Boxer Rebell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33" y="-1"/>
            <a:ext cx="11269009" cy="657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4912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957" y="337930"/>
            <a:ext cx="11350486" cy="6247864"/>
          </a:xfrm>
          <a:prstGeom prst="rect">
            <a:avLst/>
          </a:prstGeom>
        </p:spPr>
        <p:txBody>
          <a:bodyPr wrap="square">
            <a:spAutoFit/>
          </a:bodyPr>
          <a:lstStyle/>
          <a:p>
            <a:r>
              <a:rPr lang="en-US" sz="4000" b="1" u="sng" dirty="0" smtClean="0">
                <a:latin typeface="Arial" panose="020B0604020202020204" pitchFamily="34" charset="0"/>
                <a:cs typeface="Arial" panose="020B0604020202020204" pitchFamily="34" charset="0"/>
              </a:rPr>
              <a:t>James </a:t>
            </a:r>
            <a:r>
              <a:rPr lang="en-US" sz="4000" b="1" u="sng" dirty="0" smtClean="0">
                <a:latin typeface="Arial" panose="020B0604020202020204" pitchFamily="34" charset="0"/>
                <a:cs typeface="Arial" panose="020B0604020202020204" pitchFamily="34" charset="0"/>
              </a:rPr>
              <a:t>3</a:t>
            </a:r>
            <a:endParaRPr lang="en-US" sz="4000" b="1" u="sng" dirty="0" smtClean="0">
              <a:latin typeface="Arial" panose="020B0604020202020204" pitchFamily="34" charset="0"/>
              <a:cs typeface="Arial" panose="020B0604020202020204" pitchFamily="34" charset="0"/>
            </a:endParaRPr>
          </a:p>
          <a:p>
            <a:r>
              <a:rPr lang="en-US" sz="4000" b="1" i="1" baseline="30000" dirty="0">
                <a:latin typeface="Arial" panose="020B0604020202020204" pitchFamily="34" charset="0"/>
                <a:cs typeface="Arial" panose="020B0604020202020204" pitchFamily="34" charset="0"/>
              </a:rPr>
              <a:t>9 </a:t>
            </a:r>
            <a:r>
              <a:rPr lang="en-US" sz="4000" i="1" dirty="0">
                <a:latin typeface="Arial" panose="020B0604020202020204" pitchFamily="34" charset="0"/>
                <a:cs typeface="Arial" panose="020B0604020202020204" pitchFamily="34" charset="0"/>
              </a:rPr>
              <a:t>With the tongue we praise our Lord and Father, and with it we curse human beings, who have been made in God’s likeness. </a:t>
            </a:r>
            <a:r>
              <a:rPr lang="en-US" sz="4000" b="1" i="1" baseline="30000" dirty="0">
                <a:latin typeface="Arial" panose="020B0604020202020204" pitchFamily="34" charset="0"/>
                <a:cs typeface="Arial" panose="020B0604020202020204" pitchFamily="34" charset="0"/>
              </a:rPr>
              <a:t>10 </a:t>
            </a:r>
            <a:r>
              <a:rPr lang="en-US" sz="4000" i="1" dirty="0">
                <a:latin typeface="Arial" panose="020B0604020202020204" pitchFamily="34" charset="0"/>
                <a:cs typeface="Arial" panose="020B0604020202020204" pitchFamily="34" charset="0"/>
              </a:rPr>
              <a:t>Out of the same mouth come praise and cursing. My brothers and sisters, this should not be. </a:t>
            </a:r>
            <a:r>
              <a:rPr lang="en-US" sz="4000" b="1" i="1" baseline="30000" dirty="0">
                <a:latin typeface="Arial" panose="020B0604020202020204" pitchFamily="34" charset="0"/>
                <a:cs typeface="Arial" panose="020B0604020202020204" pitchFamily="34" charset="0"/>
              </a:rPr>
              <a:t>11 </a:t>
            </a:r>
            <a:r>
              <a:rPr lang="en-US" sz="4000" i="1" dirty="0">
                <a:latin typeface="Arial" panose="020B0604020202020204" pitchFamily="34" charset="0"/>
                <a:cs typeface="Arial" panose="020B0604020202020204" pitchFamily="34" charset="0"/>
              </a:rPr>
              <a:t>Can both fresh water and salt water flow from the same spring? </a:t>
            </a:r>
            <a:r>
              <a:rPr lang="en-US" sz="4000" b="1" i="1" baseline="30000" dirty="0">
                <a:latin typeface="Arial" panose="020B0604020202020204" pitchFamily="34" charset="0"/>
                <a:cs typeface="Arial" panose="020B0604020202020204" pitchFamily="34" charset="0"/>
              </a:rPr>
              <a:t>12 </a:t>
            </a:r>
            <a:r>
              <a:rPr lang="en-US" sz="4000" i="1" dirty="0">
                <a:latin typeface="Arial" panose="020B0604020202020204" pitchFamily="34" charset="0"/>
                <a:cs typeface="Arial" panose="020B0604020202020204" pitchFamily="34" charset="0"/>
              </a:rPr>
              <a:t>My brothers and sisters, can a fig tree bear olives, or a grapevine bear figs? Neither can a salt spring produce fresh water</a:t>
            </a:r>
            <a:r>
              <a:rPr lang="en-US" sz="4000" i="1"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84419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Veteran's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322"/>
            <a:ext cx="12192000" cy="7025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7057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slippery when wet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0"/>
            <a:ext cx="3162300" cy="40100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low flying aircraft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829" y="2850093"/>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high voltage sig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4509" y="0"/>
            <a:ext cx="4419177" cy="331438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McDonald's hot coffee war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9560" y="3577802"/>
            <a:ext cx="4277105" cy="285710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mouth speak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3417" y="636111"/>
            <a:ext cx="7142056" cy="5356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3308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2" presetClass="entr" presetSubtype="4" fill="hold" nodeType="withEffect">
                                  <p:stCondLst>
                                    <p:cond delay="2000"/>
                                  </p:stCondLst>
                                  <p:childTnLst>
                                    <p:set>
                                      <p:cBhvr>
                                        <p:cTn id="8" dur="1" fill="hold">
                                          <p:stCondLst>
                                            <p:cond delay="0"/>
                                          </p:stCondLst>
                                        </p:cTn>
                                        <p:tgtEl>
                                          <p:spTgt spid="2054"/>
                                        </p:tgtEl>
                                        <p:attrNameLst>
                                          <p:attrName>style.visibility</p:attrName>
                                        </p:attrNameLst>
                                      </p:cBhvr>
                                      <p:to>
                                        <p:strVal val="visible"/>
                                      </p:to>
                                    </p:set>
                                    <p:anim calcmode="lin" valueType="num">
                                      <p:cBhvr additive="base">
                                        <p:cTn id="9" dur="500" fill="hold"/>
                                        <p:tgtEl>
                                          <p:spTgt spid="2054"/>
                                        </p:tgtEl>
                                        <p:attrNameLst>
                                          <p:attrName>ppt_x</p:attrName>
                                        </p:attrNameLst>
                                      </p:cBhvr>
                                      <p:tavLst>
                                        <p:tav tm="0">
                                          <p:val>
                                            <p:strVal val="#ppt_x"/>
                                          </p:val>
                                        </p:tav>
                                        <p:tav tm="100000">
                                          <p:val>
                                            <p:strVal val="#ppt_x"/>
                                          </p:val>
                                        </p:tav>
                                      </p:tavLst>
                                    </p:anim>
                                    <p:anim calcmode="lin" valueType="num">
                                      <p:cBhvr additive="base">
                                        <p:cTn id="10" dur="500" fill="hold"/>
                                        <p:tgtEl>
                                          <p:spTgt spid="2054"/>
                                        </p:tgtEl>
                                        <p:attrNameLst>
                                          <p:attrName>ppt_y</p:attrName>
                                        </p:attrNameLst>
                                      </p:cBhvr>
                                      <p:tavLst>
                                        <p:tav tm="0">
                                          <p:val>
                                            <p:strVal val="1+#ppt_h/2"/>
                                          </p:val>
                                        </p:tav>
                                        <p:tav tm="100000">
                                          <p:val>
                                            <p:strVal val="#ppt_y"/>
                                          </p:val>
                                        </p:tav>
                                      </p:tavLst>
                                    </p:anim>
                                  </p:childTnLst>
                                </p:cTn>
                              </p:par>
                              <p:par>
                                <p:cTn id="11" presetID="6" presetClass="entr" presetSubtype="16" fill="hold" nodeType="withEffect">
                                  <p:stCondLst>
                                    <p:cond delay="5000"/>
                                  </p:stCondLst>
                                  <p:childTnLst>
                                    <p:set>
                                      <p:cBhvr>
                                        <p:cTn id="12" dur="1" fill="hold">
                                          <p:stCondLst>
                                            <p:cond delay="0"/>
                                          </p:stCondLst>
                                        </p:cTn>
                                        <p:tgtEl>
                                          <p:spTgt spid="2056"/>
                                        </p:tgtEl>
                                        <p:attrNameLst>
                                          <p:attrName>style.visibility</p:attrName>
                                        </p:attrNameLst>
                                      </p:cBhvr>
                                      <p:to>
                                        <p:strVal val="visible"/>
                                      </p:to>
                                    </p:set>
                                    <p:animEffect transition="in" filter="circle(in)">
                                      <p:cBhvr>
                                        <p:cTn id="13" dur="2000"/>
                                        <p:tgtEl>
                                          <p:spTgt spid="2056"/>
                                        </p:tgtEl>
                                      </p:cBhvr>
                                    </p:animEffect>
                                  </p:childTnLst>
                                </p:cTn>
                              </p:par>
                              <p:par>
                                <p:cTn id="14" presetID="2" presetClass="entr" presetSubtype="2" fill="hold" nodeType="withEffect">
                                  <p:stCondLst>
                                    <p:cond delay="8000"/>
                                  </p:stCondLst>
                                  <p:childTnLst>
                                    <p:set>
                                      <p:cBhvr>
                                        <p:cTn id="15" dur="1" fill="hold">
                                          <p:stCondLst>
                                            <p:cond delay="0"/>
                                          </p:stCondLst>
                                        </p:cTn>
                                        <p:tgtEl>
                                          <p:spTgt spid="2058"/>
                                        </p:tgtEl>
                                        <p:attrNameLst>
                                          <p:attrName>style.visibility</p:attrName>
                                        </p:attrNameLst>
                                      </p:cBhvr>
                                      <p:to>
                                        <p:strVal val="visible"/>
                                      </p:to>
                                    </p:set>
                                    <p:anim calcmode="lin" valueType="num">
                                      <p:cBhvr additive="base">
                                        <p:cTn id="16" dur="500" fill="hold"/>
                                        <p:tgtEl>
                                          <p:spTgt spid="2058"/>
                                        </p:tgtEl>
                                        <p:attrNameLst>
                                          <p:attrName>ppt_x</p:attrName>
                                        </p:attrNameLst>
                                      </p:cBhvr>
                                      <p:tavLst>
                                        <p:tav tm="0">
                                          <p:val>
                                            <p:strVal val="1+#ppt_w/2"/>
                                          </p:val>
                                        </p:tav>
                                        <p:tav tm="100000">
                                          <p:val>
                                            <p:strVal val="#ppt_x"/>
                                          </p:val>
                                        </p:tav>
                                      </p:tavLst>
                                    </p:anim>
                                    <p:anim calcmode="lin" valueType="num">
                                      <p:cBhvr additive="base">
                                        <p:cTn id="17" dur="500" fill="hold"/>
                                        <p:tgtEl>
                                          <p:spTgt spid="205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0"/>
                                        </p:tgtEl>
                                        <p:attrNameLst>
                                          <p:attrName>style.visibility</p:attrName>
                                        </p:attrNameLst>
                                      </p:cBhvr>
                                      <p:to>
                                        <p:strVal val="visible"/>
                                      </p:to>
                                    </p:set>
                                    <p:animEffect transition="in" filter="fade">
                                      <p:cBhvr>
                                        <p:cTn id="22"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500 page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678" y="2468881"/>
            <a:ext cx="5845322" cy="43891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old English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346678" cy="507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2896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47" presetClass="entr" presetSubtype="0" fill="hold" nodeType="withEffect">
                                  <p:stCondLst>
                                    <p:cond delay="200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1000"/>
                                        <p:tgtEl>
                                          <p:spTgt spid="3076"/>
                                        </p:tgtEl>
                                      </p:cBhvr>
                                    </p:animEffect>
                                    <p:anim calcmode="lin" valueType="num">
                                      <p:cBhvr>
                                        <p:cTn id="12" dur="1000" fill="hold"/>
                                        <p:tgtEl>
                                          <p:spTgt spid="3076"/>
                                        </p:tgtEl>
                                        <p:attrNameLst>
                                          <p:attrName>ppt_x</p:attrName>
                                        </p:attrNameLst>
                                      </p:cBhvr>
                                      <p:tavLst>
                                        <p:tav tm="0">
                                          <p:val>
                                            <p:strVal val="#ppt_x"/>
                                          </p:val>
                                        </p:tav>
                                        <p:tav tm="100000">
                                          <p:val>
                                            <p:strVal val="#ppt_x"/>
                                          </p:val>
                                        </p:tav>
                                      </p:tavLst>
                                    </p:anim>
                                    <p:anim calcmode="lin" valueType="num">
                                      <p:cBhvr>
                                        <p:cTn id="1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human tongue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191" y="820459"/>
            <a:ext cx="4815010" cy="39368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075" y="351536"/>
            <a:ext cx="4515602" cy="3416320"/>
          </a:xfrm>
          <a:prstGeom prst="rect">
            <a:avLst/>
          </a:prstGeom>
        </p:spPr>
        <p:txBody>
          <a:bodyPr wrap="square">
            <a:spAutoFit/>
          </a:bodyPr>
          <a:lstStyle/>
          <a:p>
            <a:pPr algn="ctr" hangingPunct="0"/>
            <a:r>
              <a:rPr lang="en-US" sz="5400" b="1" dirty="0" smtClean="0">
                <a:latin typeface="Arial" panose="020B0604020202020204" pitchFamily="34" charset="0"/>
                <a:ea typeface="Times New Roman" panose="02020603050405020304" pitchFamily="18" charset="0"/>
                <a:cs typeface="Arial" panose="020B0604020202020204" pitchFamily="34" charset="0"/>
              </a:rPr>
              <a:t>Blessings </a:t>
            </a:r>
            <a:r>
              <a:rPr lang="en-US" sz="5400" dirty="0" smtClean="0">
                <a:latin typeface="Arial" panose="020B0604020202020204" pitchFamily="34" charset="0"/>
                <a:ea typeface="Times New Roman" panose="02020603050405020304" pitchFamily="18" charset="0"/>
                <a:cs typeface="Arial" panose="020B0604020202020204" pitchFamily="34" charset="0"/>
              </a:rPr>
              <a:t>our </a:t>
            </a:r>
            <a:r>
              <a:rPr lang="en-US" sz="5400" dirty="0">
                <a:latin typeface="Arial" panose="020B0604020202020204" pitchFamily="34" charset="0"/>
                <a:ea typeface="Times New Roman" panose="02020603050405020304" pitchFamily="18" charset="0"/>
                <a:cs typeface="Arial" panose="020B0604020202020204" pitchFamily="34" charset="0"/>
              </a:rPr>
              <a:t>tongues can </a:t>
            </a:r>
            <a:r>
              <a:rPr lang="en-US" sz="5400" dirty="0" smtClean="0">
                <a:latin typeface="Arial" panose="020B0604020202020204" pitchFamily="34" charset="0"/>
                <a:ea typeface="Times New Roman" panose="02020603050405020304" pitchFamily="18" charset="0"/>
                <a:cs typeface="Arial" panose="020B0604020202020204" pitchFamily="34" charset="0"/>
              </a:rPr>
              <a:t>bring us </a:t>
            </a:r>
            <a:r>
              <a:rPr lang="en-US" sz="5400" dirty="0">
                <a:latin typeface="Arial" panose="020B0604020202020204" pitchFamily="34" charset="0"/>
                <a:ea typeface="Times New Roman" panose="02020603050405020304" pitchFamily="18" charset="0"/>
                <a:cs typeface="Arial" panose="020B0604020202020204" pitchFamily="34" charset="0"/>
              </a:rPr>
              <a:t>and </a:t>
            </a:r>
            <a:r>
              <a:rPr lang="en-US" sz="5400" dirty="0" smtClean="0">
                <a:latin typeface="Arial" panose="020B0604020202020204" pitchFamily="34" charset="0"/>
                <a:ea typeface="Times New Roman" panose="02020603050405020304" pitchFamily="18" charset="0"/>
                <a:cs typeface="Arial" panose="020B0604020202020204" pitchFamily="34" charset="0"/>
              </a:rPr>
              <a:t>others?  </a:t>
            </a:r>
            <a:endParaRPr lang="en-US" sz="5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1716802" y="5310398"/>
            <a:ext cx="10412310" cy="923330"/>
          </a:xfrm>
          <a:prstGeom prst="rect">
            <a:avLst/>
          </a:prstGeom>
        </p:spPr>
        <p:txBody>
          <a:bodyPr wrap="square">
            <a:spAutoFit/>
          </a:bodyPr>
          <a:lstStyle/>
          <a:p>
            <a:pPr algn="ctr" hangingPunct="0"/>
            <a:r>
              <a:rPr lang="en-US" sz="5400" b="1" dirty="0" smtClean="0">
                <a:latin typeface="Arial" panose="020B0604020202020204" pitchFamily="34" charset="0"/>
                <a:ea typeface="Times New Roman" panose="02020603050405020304" pitchFamily="18" charset="0"/>
                <a:cs typeface="Arial" panose="020B0604020202020204" pitchFamily="34" charset="0"/>
              </a:rPr>
              <a:t>Damage </a:t>
            </a:r>
            <a:r>
              <a:rPr lang="en-US" sz="5400" dirty="0" smtClean="0">
                <a:latin typeface="Arial" panose="020B0604020202020204" pitchFamily="34" charset="0"/>
                <a:ea typeface="Times New Roman" panose="02020603050405020304" pitchFamily="18" charset="0"/>
                <a:cs typeface="Arial" panose="020B0604020202020204" pitchFamily="34" charset="0"/>
              </a:rPr>
              <a:t>our </a:t>
            </a:r>
            <a:r>
              <a:rPr lang="en-US" sz="5400" dirty="0">
                <a:latin typeface="Arial" panose="020B0604020202020204" pitchFamily="34" charset="0"/>
                <a:ea typeface="Times New Roman" panose="02020603050405020304" pitchFamily="18" charset="0"/>
                <a:cs typeface="Arial" panose="020B0604020202020204" pitchFamily="34" charset="0"/>
              </a:rPr>
              <a:t>tongues can </a:t>
            </a:r>
            <a:r>
              <a:rPr lang="en-US" sz="5400" dirty="0" smtClean="0">
                <a:latin typeface="Arial" panose="020B0604020202020204" pitchFamily="34" charset="0"/>
                <a:ea typeface="Times New Roman" panose="02020603050405020304" pitchFamily="18" charset="0"/>
                <a:cs typeface="Arial" panose="020B0604020202020204" pitchFamily="34" charset="0"/>
              </a:rPr>
              <a:t>do?  </a:t>
            </a:r>
            <a:endParaRPr lang="en-US" sz="5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0147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par>
                                <p:cTn id="9" presetID="10" presetClass="entr" presetSubtype="0" fill="hold" grpId="0" nodeType="withEffect">
                                  <p:stCondLst>
                                    <p:cond delay="5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957" y="337930"/>
            <a:ext cx="11350486" cy="3785652"/>
          </a:xfrm>
          <a:prstGeom prst="rect">
            <a:avLst/>
          </a:prstGeom>
        </p:spPr>
        <p:txBody>
          <a:bodyPr wrap="square">
            <a:spAutoFit/>
          </a:bodyPr>
          <a:lstStyle/>
          <a:p>
            <a:r>
              <a:rPr lang="en-US" sz="4800" b="1" u="sng" dirty="0" smtClean="0">
                <a:latin typeface="Arial" panose="020B0604020202020204" pitchFamily="34" charset="0"/>
                <a:cs typeface="Arial" panose="020B0604020202020204" pitchFamily="34" charset="0"/>
              </a:rPr>
              <a:t>James </a:t>
            </a:r>
            <a:r>
              <a:rPr lang="en-US" sz="4800" b="1" u="sng" dirty="0" smtClean="0">
                <a:latin typeface="Arial" panose="020B0604020202020204" pitchFamily="34" charset="0"/>
                <a:cs typeface="Arial" panose="020B0604020202020204" pitchFamily="34" charset="0"/>
              </a:rPr>
              <a:t>3:1</a:t>
            </a:r>
          </a:p>
          <a:p>
            <a:pPr algn="ctr"/>
            <a:r>
              <a:rPr lang="en-US" sz="4800" i="1" dirty="0" smtClean="0">
                <a:latin typeface="Arial" panose="020B0604020202020204" pitchFamily="34" charset="0"/>
                <a:cs typeface="Arial" panose="020B0604020202020204" pitchFamily="34" charset="0"/>
              </a:rPr>
              <a:t>Not </a:t>
            </a:r>
            <a:r>
              <a:rPr lang="en-US" sz="4800" i="1" dirty="0">
                <a:latin typeface="Arial" panose="020B0604020202020204" pitchFamily="34" charset="0"/>
                <a:cs typeface="Arial" panose="020B0604020202020204" pitchFamily="34" charset="0"/>
              </a:rPr>
              <a:t>many of you should become teachers, my fellow believers, because you know that we who teach will be judged more strictly.</a:t>
            </a:r>
            <a:endParaRPr lang="en-US" sz="4800" b="1" i="1" u="sng" dirty="0" smtClean="0">
              <a:latin typeface="Arial" panose="020B0604020202020204" pitchFamily="34" charset="0"/>
              <a:cs typeface="Arial" panose="020B0604020202020204" pitchFamily="34" charset="0"/>
            </a:endParaRPr>
          </a:p>
        </p:txBody>
      </p:sp>
      <p:sp>
        <p:nvSpPr>
          <p:cNvPr id="3" name="Rectangle 2"/>
          <p:cNvSpPr/>
          <p:nvPr/>
        </p:nvSpPr>
        <p:spPr>
          <a:xfrm>
            <a:off x="679837" y="4306788"/>
            <a:ext cx="11350486" cy="1569660"/>
          </a:xfrm>
          <a:prstGeom prst="rect">
            <a:avLst/>
          </a:prstGeom>
        </p:spPr>
        <p:txBody>
          <a:bodyPr wrap="square">
            <a:spAutoFit/>
          </a:bodyPr>
          <a:lstStyle/>
          <a:p>
            <a:pPr algn="ctr"/>
            <a:r>
              <a:rPr lang="en-US" sz="4800" b="1" dirty="0" smtClean="0">
                <a:solidFill>
                  <a:srgbClr val="FF0000"/>
                </a:solidFill>
                <a:latin typeface="Arial" panose="020B0604020202020204" pitchFamily="34" charset="0"/>
                <a:cs typeface="Arial" panose="020B0604020202020204" pitchFamily="34" charset="0"/>
              </a:rPr>
              <a:t>The use of our tongue has eternal consequences.</a:t>
            </a:r>
            <a:endParaRPr lang="en-US" sz="48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37194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957" y="337930"/>
            <a:ext cx="11350486" cy="4401205"/>
          </a:xfrm>
          <a:prstGeom prst="rect">
            <a:avLst/>
          </a:prstGeom>
        </p:spPr>
        <p:txBody>
          <a:bodyPr wrap="square">
            <a:spAutoFit/>
          </a:bodyPr>
          <a:lstStyle/>
          <a:p>
            <a:r>
              <a:rPr lang="en-US" sz="4000" b="1" u="sng" dirty="0" smtClean="0">
                <a:latin typeface="Arial" panose="020B0604020202020204" pitchFamily="34" charset="0"/>
                <a:cs typeface="Arial" panose="020B0604020202020204" pitchFamily="34" charset="0"/>
              </a:rPr>
              <a:t>Matthew 5:19</a:t>
            </a:r>
          </a:p>
          <a:p>
            <a:r>
              <a:rPr lang="en-US" sz="4000" i="1" dirty="0">
                <a:latin typeface="Arial" panose="020B0604020202020204" pitchFamily="34" charset="0"/>
                <a:cs typeface="Arial" panose="020B0604020202020204" pitchFamily="34" charset="0"/>
              </a:rPr>
              <a:t>Therefore anyone who sets aside one of the least of these commands and teaches others accordingly will be called least in the kingdom of heaven, but whoever practices and teaches these commands will be called great in the kingdom of heaven.</a:t>
            </a:r>
            <a:endParaRPr lang="en-US" sz="4000" b="1" i="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7679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957" y="337930"/>
            <a:ext cx="11350486" cy="3477875"/>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James </a:t>
            </a:r>
            <a:r>
              <a:rPr lang="en-US" sz="4400" b="1" u="sng" dirty="0" smtClean="0">
                <a:latin typeface="Arial" panose="020B0604020202020204" pitchFamily="34" charset="0"/>
                <a:cs typeface="Arial" panose="020B0604020202020204" pitchFamily="34" charset="0"/>
              </a:rPr>
              <a:t>3:2</a:t>
            </a:r>
          </a:p>
          <a:p>
            <a:r>
              <a:rPr lang="en-US" sz="4400" i="1" dirty="0">
                <a:latin typeface="Arial" panose="020B0604020202020204" pitchFamily="34" charset="0"/>
                <a:cs typeface="Arial" panose="020B0604020202020204" pitchFamily="34" charset="0"/>
              </a:rPr>
              <a:t>We all stumble in many ways. Anyone who is never at fault in what they </a:t>
            </a:r>
            <a:r>
              <a:rPr lang="en-US" sz="4400" i="1" dirty="0" smtClean="0">
                <a:latin typeface="Arial" panose="020B0604020202020204" pitchFamily="34" charset="0"/>
                <a:cs typeface="Arial" panose="020B0604020202020204" pitchFamily="34" charset="0"/>
              </a:rPr>
              <a:t>say is </a:t>
            </a:r>
            <a:r>
              <a:rPr lang="en-US" sz="4400" i="1" dirty="0">
                <a:latin typeface="Arial" panose="020B0604020202020204" pitchFamily="34" charset="0"/>
                <a:cs typeface="Arial" panose="020B0604020202020204" pitchFamily="34" charset="0"/>
              </a:rPr>
              <a:t>perfect, able to keep their whole body in check.</a:t>
            </a:r>
            <a:endParaRPr lang="en-US" sz="4400" i="1" dirty="0">
              <a:latin typeface="Arial" panose="020B0604020202020204" pitchFamily="34" charset="0"/>
              <a:cs typeface="Arial" panose="020B0604020202020204" pitchFamily="34" charset="0"/>
            </a:endParaRPr>
          </a:p>
        </p:txBody>
      </p:sp>
      <p:sp>
        <p:nvSpPr>
          <p:cNvPr id="3" name="Rectangle 2"/>
          <p:cNvSpPr/>
          <p:nvPr/>
        </p:nvSpPr>
        <p:spPr>
          <a:xfrm>
            <a:off x="891539" y="4206241"/>
            <a:ext cx="10955903" cy="1446550"/>
          </a:xfrm>
          <a:prstGeom prst="rect">
            <a:avLst/>
          </a:prstGeom>
        </p:spPr>
        <p:txBody>
          <a:bodyPr wrap="square">
            <a:spAutoFit/>
          </a:bodyPr>
          <a:lstStyle/>
          <a:p>
            <a:pPr algn="ctr"/>
            <a:r>
              <a:rPr lang="en-US" sz="4400" b="1" dirty="0">
                <a:solidFill>
                  <a:srgbClr val="FF0000"/>
                </a:solidFill>
                <a:latin typeface="Arial" panose="020B0604020202020204" pitchFamily="34" charset="0"/>
                <a:ea typeface="Times New Roman" panose="02020603050405020304" pitchFamily="18" charset="0"/>
                <a:cs typeface="Arial" panose="020B0604020202020204" pitchFamily="34" charset="0"/>
              </a:rPr>
              <a:t>We’re all on common ground when it comes to our tongues: </a:t>
            </a:r>
            <a:r>
              <a:rPr lang="en-US" sz="4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imperfect!</a:t>
            </a:r>
            <a:endParaRPr lang="en-US" sz="4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18364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a bit on a ho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455" y="1601152"/>
            <a:ext cx="5267325" cy="37623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mall ship rud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17720" cy="301594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forest fi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2195" y="3324224"/>
            <a:ext cx="6286500" cy="353377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poi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29100"/>
            <a:ext cx="4883263" cy="273462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spring wat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4312" y="-135244"/>
            <a:ext cx="4727688" cy="315119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fig tre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3008" y="-4120"/>
            <a:ext cx="3626644" cy="241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3404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0" presetClass="entr" presetSubtype="0" fill="hold" nodeType="withEffect">
                                  <p:stCondLst>
                                    <p:cond delay="2000"/>
                                  </p:stCondLst>
                                  <p:childTnLst>
                                    <p:set>
                                      <p:cBhvr>
                                        <p:cTn id="8" dur="1" fill="hold">
                                          <p:stCondLst>
                                            <p:cond delay="0"/>
                                          </p:stCondLst>
                                        </p:cTn>
                                        <p:tgtEl>
                                          <p:spTgt spid="4100"/>
                                        </p:tgtEl>
                                        <p:attrNameLst>
                                          <p:attrName>style.visibility</p:attrName>
                                        </p:attrNameLst>
                                      </p:cBhvr>
                                      <p:to>
                                        <p:strVal val="visible"/>
                                      </p:to>
                                    </p:set>
                                    <p:animEffect transition="in" filter="fade">
                                      <p:cBhvr>
                                        <p:cTn id="9" dur="500"/>
                                        <p:tgtEl>
                                          <p:spTgt spid="4100"/>
                                        </p:tgtEl>
                                      </p:cBhvr>
                                    </p:animEffect>
                                  </p:childTnLst>
                                </p:cTn>
                              </p:par>
                              <p:par>
                                <p:cTn id="10" presetID="10" presetClass="entr" presetSubtype="0" fill="hold" nodeType="withEffect">
                                  <p:stCondLst>
                                    <p:cond delay="400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500"/>
                                        <p:tgtEl>
                                          <p:spTgt spid="4102"/>
                                        </p:tgtEl>
                                      </p:cBhvr>
                                    </p:animEffect>
                                  </p:childTnLst>
                                </p:cTn>
                              </p:par>
                              <p:par>
                                <p:cTn id="13" presetID="10" presetClass="entr" presetSubtype="0" fill="hold" nodeType="withEffect">
                                  <p:stCondLst>
                                    <p:cond delay="6000"/>
                                  </p:stCondLst>
                                  <p:childTnLst>
                                    <p:set>
                                      <p:cBhvr>
                                        <p:cTn id="14" dur="1" fill="hold">
                                          <p:stCondLst>
                                            <p:cond delay="0"/>
                                          </p:stCondLst>
                                        </p:cTn>
                                        <p:tgtEl>
                                          <p:spTgt spid="4104"/>
                                        </p:tgtEl>
                                        <p:attrNameLst>
                                          <p:attrName>style.visibility</p:attrName>
                                        </p:attrNameLst>
                                      </p:cBhvr>
                                      <p:to>
                                        <p:strVal val="visible"/>
                                      </p:to>
                                    </p:set>
                                    <p:animEffect transition="in" filter="fade">
                                      <p:cBhvr>
                                        <p:cTn id="15" dur="500"/>
                                        <p:tgtEl>
                                          <p:spTgt spid="4104"/>
                                        </p:tgtEl>
                                      </p:cBhvr>
                                    </p:animEffect>
                                  </p:childTnLst>
                                </p:cTn>
                              </p:par>
                              <p:par>
                                <p:cTn id="16" presetID="10" presetClass="entr" presetSubtype="0" fill="hold" nodeType="withEffect">
                                  <p:stCondLst>
                                    <p:cond delay="8000"/>
                                  </p:stCondLst>
                                  <p:childTnLst>
                                    <p:set>
                                      <p:cBhvr>
                                        <p:cTn id="17" dur="1" fill="hold">
                                          <p:stCondLst>
                                            <p:cond delay="0"/>
                                          </p:stCondLst>
                                        </p:cTn>
                                        <p:tgtEl>
                                          <p:spTgt spid="4106"/>
                                        </p:tgtEl>
                                        <p:attrNameLst>
                                          <p:attrName>style.visibility</p:attrName>
                                        </p:attrNameLst>
                                      </p:cBhvr>
                                      <p:to>
                                        <p:strVal val="visible"/>
                                      </p:to>
                                    </p:set>
                                    <p:animEffect transition="in" filter="fade">
                                      <p:cBhvr>
                                        <p:cTn id="18" dur="500"/>
                                        <p:tgtEl>
                                          <p:spTgt spid="4106"/>
                                        </p:tgtEl>
                                      </p:cBhvr>
                                    </p:animEffect>
                                  </p:childTnLst>
                                </p:cTn>
                              </p:par>
                              <p:par>
                                <p:cTn id="19" presetID="10" presetClass="entr" presetSubtype="0" fill="hold" nodeType="withEffect">
                                  <p:stCondLst>
                                    <p:cond delay="10000"/>
                                  </p:stCondLst>
                                  <p:childTnLst>
                                    <p:set>
                                      <p:cBhvr>
                                        <p:cTn id="20" dur="1" fill="hold">
                                          <p:stCondLst>
                                            <p:cond delay="0"/>
                                          </p:stCondLst>
                                        </p:cTn>
                                        <p:tgtEl>
                                          <p:spTgt spid="4108"/>
                                        </p:tgtEl>
                                        <p:attrNameLst>
                                          <p:attrName>style.visibility</p:attrName>
                                        </p:attrNameLst>
                                      </p:cBhvr>
                                      <p:to>
                                        <p:strVal val="visible"/>
                                      </p:to>
                                    </p:set>
                                    <p:animEffect transition="in" filter="fade">
                                      <p:cBhvr>
                                        <p:cTn id="21"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719" y="0"/>
            <a:ext cx="11350486" cy="4832092"/>
          </a:xfrm>
          <a:prstGeom prst="rect">
            <a:avLst/>
          </a:prstGeom>
        </p:spPr>
        <p:txBody>
          <a:bodyPr wrap="square">
            <a:spAutoFit/>
          </a:bodyPr>
          <a:lstStyle/>
          <a:p>
            <a:pPr algn="ctr"/>
            <a:r>
              <a:rPr lang="en-US" sz="4400" b="1" u="sng" dirty="0">
                <a:latin typeface="Arial" panose="020B0604020202020204" pitchFamily="34" charset="0"/>
                <a:cs typeface="Arial" panose="020B0604020202020204" pitchFamily="34" charset="0"/>
              </a:rPr>
              <a:t>James 3:3, </a:t>
            </a:r>
            <a:r>
              <a:rPr lang="en-US" sz="4400" b="1" u="sng" dirty="0" smtClean="0">
                <a:latin typeface="Arial" panose="020B0604020202020204" pitchFamily="34" charset="0"/>
                <a:cs typeface="Arial" panose="020B0604020202020204" pitchFamily="34" charset="0"/>
              </a:rPr>
              <a:t>4</a:t>
            </a:r>
          </a:p>
          <a:p>
            <a:pPr algn="ctr"/>
            <a:r>
              <a:rPr lang="en-US" sz="4400" i="1" dirty="0" smtClean="0">
                <a:latin typeface="Arial" panose="020B0604020202020204" pitchFamily="34" charset="0"/>
                <a:cs typeface="Arial" panose="020B0604020202020204" pitchFamily="34" charset="0"/>
              </a:rPr>
              <a:t>When </a:t>
            </a:r>
            <a:r>
              <a:rPr lang="en-US" sz="4400" i="1" dirty="0">
                <a:latin typeface="Arial" panose="020B0604020202020204" pitchFamily="34" charset="0"/>
                <a:cs typeface="Arial" panose="020B0604020202020204" pitchFamily="34" charset="0"/>
              </a:rPr>
              <a:t>we put bits into the mouths of horses to make them obey us, we can turn the whole animal. </a:t>
            </a:r>
            <a:r>
              <a:rPr lang="en-US" sz="4400" b="1" i="1" baseline="30000" dirty="0">
                <a:latin typeface="Arial" panose="020B0604020202020204" pitchFamily="34" charset="0"/>
                <a:cs typeface="Arial" panose="020B0604020202020204" pitchFamily="34" charset="0"/>
              </a:rPr>
              <a:t>4 </a:t>
            </a:r>
            <a:r>
              <a:rPr lang="en-US" sz="4400" i="1" dirty="0">
                <a:latin typeface="Arial" panose="020B0604020202020204" pitchFamily="34" charset="0"/>
                <a:cs typeface="Arial" panose="020B0604020202020204" pitchFamily="34" charset="0"/>
              </a:rPr>
              <a:t>Or take ships as an example. Although they are so large and are driven by strong winds, they are steered by a very small rudder wherever the pilot wants to go</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3" name="Rectangle 2"/>
          <p:cNvSpPr/>
          <p:nvPr/>
        </p:nvSpPr>
        <p:spPr>
          <a:xfrm>
            <a:off x="428718" y="4832092"/>
            <a:ext cx="11202449" cy="1569660"/>
          </a:xfrm>
          <a:prstGeom prst="rect">
            <a:avLst/>
          </a:prstGeom>
        </p:spPr>
        <p:txBody>
          <a:bodyPr wrap="square">
            <a:spAutoFit/>
          </a:bodyPr>
          <a:lstStyle/>
          <a:p>
            <a:pPr algn="ctr" hangingPunct="0"/>
            <a:r>
              <a:rPr lang="en-US"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Our tongue has the power to </a:t>
            </a:r>
            <a:r>
              <a:rPr lang="en-US" sz="48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direct</a:t>
            </a:r>
            <a:r>
              <a:rPr lang="en-US"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our entire lives.</a:t>
            </a:r>
            <a:endParaRPr lang="en-US" sz="4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756152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5530</TotalTime>
  <Words>156</Words>
  <Application>Microsoft Office PowerPoint</Application>
  <PresentationFormat>Widescreen</PresentationFormat>
  <Paragraphs>22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109</cp:revision>
  <dcterms:created xsi:type="dcterms:W3CDTF">2016-10-07T21:39:43Z</dcterms:created>
  <dcterms:modified xsi:type="dcterms:W3CDTF">2016-11-13T17:12:47Z</dcterms:modified>
</cp:coreProperties>
</file>