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391" r:id="rId2"/>
    <p:sldId id="479" r:id="rId3"/>
    <p:sldId id="345" r:id="rId4"/>
    <p:sldId id="431" r:id="rId5"/>
    <p:sldId id="417" r:id="rId6"/>
    <p:sldId id="480" r:id="rId7"/>
    <p:sldId id="458" r:id="rId8"/>
    <p:sldId id="481" r:id="rId9"/>
    <p:sldId id="460" r:id="rId10"/>
    <p:sldId id="482" r:id="rId11"/>
    <p:sldId id="483" r:id="rId12"/>
    <p:sldId id="484" r:id="rId13"/>
    <p:sldId id="459" r:id="rId14"/>
    <p:sldId id="465" r:id="rId15"/>
    <p:sldId id="485" r:id="rId16"/>
    <p:sldId id="466" r:id="rId17"/>
    <p:sldId id="486" r:id="rId18"/>
    <p:sldId id="487" r:id="rId19"/>
    <p:sldId id="488" r:id="rId20"/>
    <p:sldId id="489"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75" d="100"/>
          <a:sy n="75" d="100"/>
        </p:scale>
        <p:origin x="97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C5667AA-33F1-46C8-9179-A105F11DCF24}" type="datetimeFigureOut">
              <a:rPr lang="en-US" smtClean="0"/>
              <a:t>10/8/2022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AA2449-1D2C-4BEB-B38E-D3CE07C1C8D6}" type="slidenum">
              <a:rPr lang="en-US" smtClean="0"/>
              <a:t>‹#›</a:t>
            </a:fld>
            <a:endParaRPr lang="en-US"/>
          </a:p>
        </p:txBody>
      </p:sp>
    </p:spTree>
    <p:extLst>
      <p:ext uri="{BB962C8B-B14F-4D97-AF65-F5344CB8AC3E}">
        <p14:creationId xmlns:p14="http://schemas.microsoft.com/office/powerpoint/2010/main" val="2483756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C5667AA-33F1-46C8-9179-A105F11DCF24}" type="datetimeFigureOut">
              <a:rPr lang="en-US" smtClean="0"/>
              <a:t>10/8/2022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AA2449-1D2C-4BEB-B38E-D3CE07C1C8D6}" type="slidenum">
              <a:rPr lang="en-US" smtClean="0"/>
              <a:t>‹#›</a:t>
            </a:fld>
            <a:endParaRPr lang="en-US"/>
          </a:p>
        </p:txBody>
      </p:sp>
    </p:spTree>
    <p:extLst>
      <p:ext uri="{BB962C8B-B14F-4D97-AF65-F5344CB8AC3E}">
        <p14:creationId xmlns:p14="http://schemas.microsoft.com/office/powerpoint/2010/main" val="4115683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C5667AA-33F1-46C8-9179-A105F11DCF24}" type="datetimeFigureOut">
              <a:rPr lang="en-US" smtClean="0"/>
              <a:t>10/8/2022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AA2449-1D2C-4BEB-B38E-D3CE07C1C8D6}" type="slidenum">
              <a:rPr lang="en-US" smtClean="0"/>
              <a:t>‹#›</a:t>
            </a:fld>
            <a:endParaRPr lang="en-US"/>
          </a:p>
        </p:txBody>
      </p:sp>
    </p:spTree>
    <p:extLst>
      <p:ext uri="{BB962C8B-B14F-4D97-AF65-F5344CB8AC3E}">
        <p14:creationId xmlns:p14="http://schemas.microsoft.com/office/powerpoint/2010/main" val="41173520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C5667AA-33F1-46C8-9179-A105F11DCF24}" type="datetimeFigureOut">
              <a:rPr lang="en-US" smtClean="0"/>
              <a:t>10/8/2022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AA2449-1D2C-4BEB-B38E-D3CE07C1C8D6}" type="slidenum">
              <a:rPr lang="en-US" smtClean="0"/>
              <a:t>‹#›</a:t>
            </a:fld>
            <a:endParaRPr lang="en-US"/>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1299883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C5667AA-33F1-46C8-9179-A105F11DCF24}" type="datetimeFigureOut">
              <a:rPr lang="en-US" smtClean="0"/>
              <a:t>10/8/2022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AA2449-1D2C-4BEB-B38E-D3CE07C1C8D6}" type="slidenum">
              <a:rPr lang="en-US" smtClean="0"/>
              <a:t>‹#›</a:t>
            </a:fld>
            <a:endParaRPr lang="en-US"/>
          </a:p>
        </p:txBody>
      </p:sp>
    </p:spTree>
    <p:extLst>
      <p:ext uri="{BB962C8B-B14F-4D97-AF65-F5344CB8AC3E}">
        <p14:creationId xmlns:p14="http://schemas.microsoft.com/office/powerpoint/2010/main" val="37846918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C5667AA-33F1-46C8-9179-A105F11DCF24}" type="datetimeFigureOut">
              <a:rPr lang="en-US" smtClean="0"/>
              <a:t>10/8/2022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AA2449-1D2C-4BEB-B38E-D3CE07C1C8D6}" type="slidenum">
              <a:rPr lang="en-US" smtClean="0"/>
              <a:t>‹#›</a:t>
            </a:fld>
            <a:endParaRPr lang="en-US"/>
          </a:p>
        </p:txBody>
      </p:sp>
    </p:spTree>
    <p:extLst>
      <p:ext uri="{BB962C8B-B14F-4D97-AF65-F5344CB8AC3E}">
        <p14:creationId xmlns:p14="http://schemas.microsoft.com/office/powerpoint/2010/main" val="10024259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C5667AA-33F1-46C8-9179-A105F11DCF24}" type="datetimeFigureOut">
              <a:rPr lang="en-US" smtClean="0"/>
              <a:t>10/8/2022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AA2449-1D2C-4BEB-B38E-D3CE07C1C8D6}" type="slidenum">
              <a:rPr lang="en-US" smtClean="0"/>
              <a:t>‹#›</a:t>
            </a:fld>
            <a:endParaRPr lang="en-US"/>
          </a:p>
        </p:txBody>
      </p:sp>
    </p:spTree>
    <p:extLst>
      <p:ext uri="{BB962C8B-B14F-4D97-AF65-F5344CB8AC3E}">
        <p14:creationId xmlns:p14="http://schemas.microsoft.com/office/powerpoint/2010/main" val="29603616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5667AA-33F1-46C8-9179-A105F11DCF24}" type="datetimeFigureOut">
              <a:rPr lang="en-US" smtClean="0"/>
              <a:t>10/8/2022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AA2449-1D2C-4BEB-B38E-D3CE07C1C8D6}" type="slidenum">
              <a:rPr lang="en-US" smtClean="0"/>
              <a:t>‹#›</a:t>
            </a:fld>
            <a:endParaRPr lang="en-US"/>
          </a:p>
        </p:txBody>
      </p:sp>
    </p:spTree>
    <p:extLst>
      <p:ext uri="{BB962C8B-B14F-4D97-AF65-F5344CB8AC3E}">
        <p14:creationId xmlns:p14="http://schemas.microsoft.com/office/powerpoint/2010/main" val="19230841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5667AA-33F1-46C8-9179-A105F11DCF24}" type="datetimeFigureOut">
              <a:rPr lang="en-US" smtClean="0"/>
              <a:t>10/8/2022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AA2449-1D2C-4BEB-B38E-D3CE07C1C8D6}" type="slidenum">
              <a:rPr lang="en-US" smtClean="0"/>
              <a:t>‹#›</a:t>
            </a:fld>
            <a:endParaRPr lang="en-US"/>
          </a:p>
        </p:txBody>
      </p:sp>
    </p:spTree>
    <p:extLst>
      <p:ext uri="{BB962C8B-B14F-4D97-AF65-F5344CB8AC3E}">
        <p14:creationId xmlns:p14="http://schemas.microsoft.com/office/powerpoint/2010/main" val="3959327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5667AA-33F1-46C8-9179-A105F11DCF24}" type="datetimeFigureOut">
              <a:rPr lang="en-US" smtClean="0"/>
              <a:t>10/8/2022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AA2449-1D2C-4BEB-B38E-D3CE07C1C8D6}" type="slidenum">
              <a:rPr lang="en-US" smtClean="0"/>
              <a:t>‹#›</a:t>
            </a:fld>
            <a:endParaRPr lang="en-US"/>
          </a:p>
        </p:txBody>
      </p:sp>
    </p:spTree>
    <p:extLst>
      <p:ext uri="{BB962C8B-B14F-4D97-AF65-F5344CB8AC3E}">
        <p14:creationId xmlns:p14="http://schemas.microsoft.com/office/powerpoint/2010/main" val="2691532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C5667AA-33F1-46C8-9179-A105F11DCF24}" type="datetimeFigureOut">
              <a:rPr lang="en-US" smtClean="0"/>
              <a:t>10/8/2022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AA2449-1D2C-4BEB-B38E-D3CE07C1C8D6}" type="slidenum">
              <a:rPr lang="en-US" smtClean="0"/>
              <a:t>‹#›</a:t>
            </a:fld>
            <a:endParaRPr lang="en-US"/>
          </a:p>
        </p:txBody>
      </p:sp>
    </p:spTree>
    <p:extLst>
      <p:ext uri="{BB962C8B-B14F-4D97-AF65-F5344CB8AC3E}">
        <p14:creationId xmlns:p14="http://schemas.microsoft.com/office/powerpoint/2010/main" val="556249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C5667AA-33F1-46C8-9179-A105F11DCF24}" type="datetimeFigureOut">
              <a:rPr lang="en-US" smtClean="0"/>
              <a:t>10/8/2022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AA2449-1D2C-4BEB-B38E-D3CE07C1C8D6}" type="slidenum">
              <a:rPr lang="en-US" smtClean="0"/>
              <a:t>‹#›</a:t>
            </a:fld>
            <a:endParaRPr lang="en-US"/>
          </a:p>
        </p:txBody>
      </p:sp>
    </p:spTree>
    <p:extLst>
      <p:ext uri="{BB962C8B-B14F-4D97-AF65-F5344CB8AC3E}">
        <p14:creationId xmlns:p14="http://schemas.microsoft.com/office/powerpoint/2010/main" val="2470759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C5667AA-33F1-46C8-9179-A105F11DCF24}" type="datetimeFigureOut">
              <a:rPr lang="en-US" smtClean="0"/>
              <a:t>10/8/2022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AA2449-1D2C-4BEB-B38E-D3CE07C1C8D6}" type="slidenum">
              <a:rPr lang="en-US" smtClean="0"/>
              <a:t>‹#›</a:t>
            </a:fld>
            <a:endParaRPr lang="en-US"/>
          </a:p>
        </p:txBody>
      </p:sp>
    </p:spTree>
    <p:extLst>
      <p:ext uri="{BB962C8B-B14F-4D97-AF65-F5344CB8AC3E}">
        <p14:creationId xmlns:p14="http://schemas.microsoft.com/office/powerpoint/2010/main" val="3362003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C5667AA-33F1-46C8-9179-A105F11DCF24}" type="datetimeFigureOut">
              <a:rPr lang="en-US" smtClean="0"/>
              <a:t>10/8/2022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AA2449-1D2C-4BEB-B38E-D3CE07C1C8D6}" type="slidenum">
              <a:rPr lang="en-US" smtClean="0"/>
              <a:t>‹#›</a:t>
            </a:fld>
            <a:endParaRPr lang="en-US"/>
          </a:p>
        </p:txBody>
      </p:sp>
    </p:spTree>
    <p:extLst>
      <p:ext uri="{BB962C8B-B14F-4D97-AF65-F5344CB8AC3E}">
        <p14:creationId xmlns:p14="http://schemas.microsoft.com/office/powerpoint/2010/main" val="689975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5667AA-33F1-46C8-9179-A105F11DCF24}" type="datetimeFigureOut">
              <a:rPr lang="en-US" smtClean="0"/>
              <a:t>10/8/2022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AA2449-1D2C-4BEB-B38E-D3CE07C1C8D6}" type="slidenum">
              <a:rPr lang="en-US" smtClean="0"/>
              <a:t>‹#›</a:t>
            </a:fld>
            <a:endParaRPr lang="en-US"/>
          </a:p>
        </p:txBody>
      </p:sp>
    </p:spTree>
    <p:extLst>
      <p:ext uri="{BB962C8B-B14F-4D97-AF65-F5344CB8AC3E}">
        <p14:creationId xmlns:p14="http://schemas.microsoft.com/office/powerpoint/2010/main" val="1956930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C5667AA-33F1-46C8-9179-A105F11DCF24}" type="datetimeFigureOut">
              <a:rPr lang="en-US" smtClean="0"/>
              <a:t>10/8/2022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AA2449-1D2C-4BEB-B38E-D3CE07C1C8D6}" type="slidenum">
              <a:rPr lang="en-US" smtClean="0"/>
              <a:t>‹#›</a:t>
            </a:fld>
            <a:endParaRPr lang="en-US"/>
          </a:p>
        </p:txBody>
      </p:sp>
    </p:spTree>
    <p:extLst>
      <p:ext uri="{BB962C8B-B14F-4D97-AF65-F5344CB8AC3E}">
        <p14:creationId xmlns:p14="http://schemas.microsoft.com/office/powerpoint/2010/main" val="3285446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C5667AA-33F1-46C8-9179-A105F11DCF24}" type="datetimeFigureOut">
              <a:rPr lang="en-US" smtClean="0"/>
              <a:t>10/8/2022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AA2449-1D2C-4BEB-B38E-D3CE07C1C8D6}" type="slidenum">
              <a:rPr lang="en-US" smtClean="0"/>
              <a:t>‹#›</a:t>
            </a:fld>
            <a:endParaRPr lang="en-US"/>
          </a:p>
        </p:txBody>
      </p:sp>
    </p:spTree>
    <p:extLst>
      <p:ext uri="{BB962C8B-B14F-4D97-AF65-F5344CB8AC3E}">
        <p14:creationId xmlns:p14="http://schemas.microsoft.com/office/powerpoint/2010/main" val="772938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1C5667AA-33F1-46C8-9179-A105F11DCF24}" type="datetimeFigureOut">
              <a:rPr lang="en-US" smtClean="0"/>
              <a:t>10/8/2022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CDAA2449-1D2C-4BEB-B38E-D3CE07C1C8D6}" type="slidenum">
              <a:rPr lang="en-US" smtClean="0"/>
              <a:t>‹#›</a:t>
            </a:fld>
            <a:endParaRPr lang="en-US"/>
          </a:p>
        </p:txBody>
      </p:sp>
    </p:spTree>
    <p:extLst>
      <p:ext uri="{BB962C8B-B14F-4D97-AF65-F5344CB8AC3E}">
        <p14:creationId xmlns:p14="http://schemas.microsoft.com/office/powerpoint/2010/main" val="561160192"/>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id Nicodemus Follow Jesus? (Exploring The Chosen with Youth)">
            <a:extLst>
              <a:ext uri="{FF2B5EF4-FFF2-40B4-BE49-F238E27FC236}">
                <a16:creationId xmlns:a16="http://schemas.microsoft.com/office/drawing/2014/main" id="{5C428D14-2A4D-6F01-983A-DDDDB4BB575C}"/>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1" y="3048"/>
            <a:ext cx="12197423" cy="685495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BB11DB5-C20E-50A1-D8E7-9D77A4AB7A6A}"/>
              </a:ext>
            </a:extLst>
          </p:cNvPr>
          <p:cNvSpPr>
            <a:spLocks noGrp="1"/>
          </p:cNvSpPr>
          <p:nvPr>
            <p:ph type="title"/>
          </p:nvPr>
        </p:nvSpPr>
        <p:spPr>
          <a:xfrm>
            <a:off x="-81379" y="1083695"/>
            <a:ext cx="12192000" cy="4216273"/>
          </a:xfrm>
        </p:spPr>
        <p:txBody>
          <a:bodyPr>
            <a:noAutofit/>
          </a:bodyPr>
          <a:lstStyle/>
          <a:p>
            <a:pPr algn="ctr"/>
            <a:r>
              <a:rPr lang="en-US" sz="8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PARTIALLY CONVINCED</a:t>
            </a:r>
            <a:br>
              <a:rPr lang="en-US"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US"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US"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US"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66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Christ-Encounters from John 3</a:t>
            </a:r>
            <a:endParaRPr lang="en-US" sz="66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0626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0959A-E18E-1477-6FB6-454E981BFEA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F4462B9-8C5B-0803-BCC6-39D0330807F4}"/>
              </a:ext>
            </a:extLst>
          </p:cNvPr>
          <p:cNvSpPr>
            <a:spLocks noGrp="1"/>
          </p:cNvSpPr>
          <p:nvPr>
            <p:ph idx="1"/>
          </p:nvPr>
        </p:nvSpPr>
        <p:spPr/>
        <p:txBody>
          <a:bodyPr/>
          <a:lstStyle/>
          <a:p>
            <a:endParaRPr lang="en-US"/>
          </a:p>
        </p:txBody>
      </p:sp>
      <p:pic>
        <p:nvPicPr>
          <p:cNvPr id="3074" name="Picture 2" descr="George Whitefield | Christian History | Christianity Today">
            <a:extLst>
              <a:ext uri="{FF2B5EF4-FFF2-40B4-BE49-F238E27FC236}">
                <a16:creationId xmlns:a16="http://schemas.microsoft.com/office/drawing/2014/main" id="{E4645FCB-0C5C-E0DE-4EDD-B9C48D6B09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911" y="257969"/>
            <a:ext cx="11352557" cy="6373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93441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3B693-079A-2BA8-A94C-C17F188DCC2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4A957C3-0CAC-86DC-AD58-D652EF59CF27}"/>
              </a:ext>
            </a:extLst>
          </p:cNvPr>
          <p:cNvSpPr>
            <a:spLocks noGrp="1"/>
          </p:cNvSpPr>
          <p:nvPr>
            <p:ph idx="1"/>
          </p:nvPr>
        </p:nvSpPr>
        <p:spPr/>
        <p:txBody>
          <a:bodyPr/>
          <a:lstStyle/>
          <a:p>
            <a:endParaRPr lang="en-US"/>
          </a:p>
        </p:txBody>
      </p:sp>
      <p:pic>
        <p:nvPicPr>
          <p:cNvPr id="4100" name="Picture 4" descr="'America's Pastor' Billy Graham Dies At 99 | NPR News | ideastream">
            <a:extLst>
              <a:ext uri="{FF2B5EF4-FFF2-40B4-BE49-F238E27FC236}">
                <a16:creationId xmlns:a16="http://schemas.microsoft.com/office/drawing/2014/main" id="{5227CB70-059B-8EED-E4B0-1C7CFE12EB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306300" cy="820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43219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3B693-079A-2BA8-A94C-C17F188DCC2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4A957C3-0CAC-86DC-AD58-D652EF59CF27}"/>
              </a:ext>
            </a:extLst>
          </p:cNvPr>
          <p:cNvSpPr>
            <a:spLocks noGrp="1"/>
          </p:cNvSpPr>
          <p:nvPr>
            <p:ph idx="1"/>
          </p:nvPr>
        </p:nvSpPr>
        <p:spPr/>
        <p:txBody>
          <a:bodyPr/>
          <a:lstStyle/>
          <a:p>
            <a:endParaRPr lang="en-US"/>
          </a:p>
        </p:txBody>
      </p:sp>
      <p:pic>
        <p:nvPicPr>
          <p:cNvPr id="5122" name="Picture 2" descr="WELCOME TO PRAYER CHAMBER: Life, Ministry and Biography of Dwight Lyman Moody">
            <a:extLst>
              <a:ext uri="{FF2B5EF4-FFF2-40B4-BE49-F238E27FC236}">
                <a16:creationId xmlns:a16="http://schemas.microsoft.com/office/drawing/2014/main" id="{911EFBE1-790A-E1F7-94EF-83107A72A8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551" y="301842"/>
            <a:ext cx="11558898" cy="6294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42166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FCAE7FD-EFA9-4D65-BB51-184449E671D9}"/>
              </a:ext>
            </a:extLst>
          </p:cNvPr>
          <p:cNvSpPr>
            <a:spLocks noGrp="1"/>
          </p:cNvSpPr>
          <p:nvPr>
            <p:ph idx="1"/>
          </p:nvPr>
        </p:nvSpPr>
        <p:spPr>
          <a:xfrm>
            <a:off x="150921" y="239698"/>
            <a:ext cx="11931588" cy="1145220"/>
          </a:xfrm>
        </p:spPr>
        <p:txBody>
          <a:bodyPr>
            <a:noAutofit/>
          </a:bodyPr>
          <a:lstStyle/>
          <a:p>
            <a:pPr marL="0" indent="0" algn="ctr">
              <a:buNone/>
            </a:pPr>
            <a:r>
              <a:rPr lang="en-US" sz="4800" u="sng" dirty="0">
                <a:latin typeface="Arial" panose="020B0604020202020204" pitchFamily="34" charset="0"/>
                <a:cs typeface="Arial" panose="020B0604020202020204" pitchFamily="34" charset="0"/>
              </a:rPr>
              <a:t>Questions about being Born Again</a:t>
            </a:r>
          </a:p>
        </p:txBody>
      </p:sp>
      <p:sp>
        <p:nvSpPr>
          <p:cNvPr id="3" name="TextBox 2">
            <a:extLst>
              <a:ext uri="{FF2B5EF4-FFF2-40B4-BE49-F238E27FC236}">
                <a16:creationId xmlns:a16="http://schemas.microsoft.com/office/drawing/2014/main" id="{0809D2A3-1889-9815-6C2B-0B4FA53E26FD}"/>
              </a:ext>
            </a:extLst>
          </p:cNvPr>
          <p:cNvSpPr txBox="1"/>
          <p:nvPr/>
        </p:nvSpPr>
        <p:spPr>
          <a:xfrm>
            <a:off x="257452" y="1384918"/>
            <a:ext cx="11683014" cy="4154984"/>
          </a:xfrm>
          <a:prstGeom prst="rect">
            <a:avLst/>
          </a:prstGeom>
          <a:noFill/>
        </p:spPr>
        <p:txBody>
          <a:bodyPr wrap="square">
            <a:spAutoFit/>
          </a:bodyPr>
          <a:lstStyle/>
          <a:p>
            <a:pPr marL="571500" marR="0" indent="-571500">
              <a:spcBef>
                <a:spcPts val="0"/>
              </a:spcBef>
              <a:spcAft>
                <a:spcPts val="0"/>
              </a:spcAft>
              <a:buFont typeface="Arial" panose="020B0604020202020204" pitchFamily="34" charset="0"/>
              <a:buChar char="•"/>
            </a:pPr>
            <a:r>
              <a:rPr lang="en-US" sz="4400" dirty="0">
                <a:solidFill>
                  <a:schemeClr val="accent6"/>
                </a:solidFill>
                <a:effectLst/>
                <a:latin typeface="Arial" panose="020B0604020202020204" pitchFamily="34" charset="0"/>
                <a:ea typeface="Calibri" panose="020F0502020204030204" pitchFamily="34" charset="0"/>
                <a:cs typeface="Arial" panose="020B0604020202020204" pitchFamily="34" charset="0"/>
              </a:rPr>
              <a:t>“Are you familiar with the </a:t>
            </a:r>
            <a:r>
              <a:rPr lang="en-US" sz="4400" dirty="0">
                <a:solidFill>
                  <a:schemeClr val="accent6"/>
                </a:solidFill>
                <a:latin typeface="Arial" panose="020B0604020202020204" pitchFamily="34" charset="0"/>
                <a:ea typeface="Calibri" panose="020F0502020204030204" pitchFamily="34" charset="0"/>
                <a:cs typeface="Arial" panose="020B0604020202020204" pitchFamily="34" charset="0"/>
              </a:rPr>
              <a:t>phrase </a:t>
            </a:r>
            <a:r>
              <a:rPr lang="en-US" sz="4400" dirty="0">
                <a:solidFill>
                  <a:schemeClr val="accent6"/>
                </a:solidFill>
                <a:effectLst/>
                <a:latin typeface="Arial" panose="020B0604020202020204" pitchFamily="34" charset="0"/>
                <a:ea typeface="Calibri" panose="020F0502020204030204" pitchFamily="34" charset="0"/>
                <a:cs typeface="Arial" panose="020B0604020202020204" pitchFamily="34" charset="0"/>
              </a:rPr>
              <a:t>‘born again’?</a:t>
            </a:r>
          </a:p>
          <a:p>
            <a:pPr marL="571500" marR="0" indent="-571500">
              <a:spcBef>
                <a:spcPts val="0"/>
              </a:spcBef>
              <a:spcAft>
                <a:spcPts val="0"/>
              </a:spcAft>
              <a:buFont typeface="Arial" panose="020B0604020202020204" pitchFamily="34" charset="0"/>
              <a:buChar char="•"/>
            </a:pPr>
            <a:r>
              <a:rPr lang="en-US" sz="4400" dirty="0">
                <a:solidFill>
                  <a:schemeClr val="accent6"/>
                </a:solidFill>
                <a:effectLst/>
                <a:latin typeface="Arial" panose="020B0604020202020204" pitchFamily="34" charset="0"/>
                <a:ea typeface="Calibri" panose="020F0502020204030204" pitchFamily="34" charset="0"/>
                <a:cs typeface="Arial" panose="020B0604020202020204" pitchFamily="34" charset="0"/>
              </a:rPr>
              <a:t>“What do you think Jesus meant when he said we couldn’t know God unless we’re born again?”  </a:t>
            </a:r>
          </a:p>
          <a:p>
            <a:pPr marL="571500" indent="-571500">
              <a:buFont typeface="Arial" panose="020B0604020202020204" pitchFamily="34" charset="0"/>
              <a:buChar char="•"/>
            </a:pPr>
            <a:r>
              <a:rPr lang="en-US" sz="4400" dirty="0">
                <a:solidFill>
                  <a:schemeClr val="accent6"/>
                </a:solidFill>
                <a:effectLst/>
                <a:latin typeface="Arial" panose="020B0604020202020204" pitchFamily="34" charset="0"/>
                <a:ea typeface="Calibri" panose="020F0502020204030204" pitchFamily="34" charset="0"/>
                <a:cs typeface="Arial" panose="020B0604020202020204" pitchFamily="34" charset="0"/>
              </a:rPr>
              <a:t>“Have </a:t>
            </a:r>
            <a:r>
              <a:rPr lang="en-US" sz="4400" i="1" dirty="0">
                <a:solidFill>
                  <a:schemeClr val="accent6"/>
                </a:solidFill>
                <a:effectLst/>
                <a:latin typeface="Arial" panose="020B0604020202020204" pitchFamily="34" charset="0"/>
                <a:ea typeface="Calibri" panose="020F0502020204030204" pitchFamily="34" charset="0"/>
                <a:cs typeface="Arial" panose="020B0604020202020204" pitchFamily="34" charset="0"/>
              </a:rPr>
              <a:t>you</a:t>
            </a:r>
            <a:r>
              <a:rPr lang="en-US" sz="4400" dirty="0">
                <a:solidFill>
                  <a:schemeClr val="accent6"/>
                </a:solidFill>
                <a:effectLst/>
                <a:latin typeface="Arial" panose="020B0604020202020204" pitchFamily="34" charset="0"/>
                <a:ea typeface="Calibri" panose="020F0502020204030204" pitchFamily="34" charset="0"/>
                <a:cs typeface="Arial" panose="020B0604020202020204" pitchFamily="34" charset="0"/>
              </a:rPr>
              <a:t> been ‘born again’?”</a:t>
            </a:r>
            <a:endParaRPr lang="en-US" sz="4400" dirty="0">
              <a:solidFill>
                <a:schemeClr val="accent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4622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FCAE7FD-EFA9-4D65-BB51-184449E671D9}"/>
              </a:ext>
            </a:extLst>
          </p:cNvPr>
          <p:cNvSpPr>
            <a:spLocks noGrp="1"/>
          </p:cNvSpPr>
          <p:nvPr>
            <p:ph idx="1"/>
          </p:nvPr>
        </p:nvSpPr>
        <p:spPr>
          <a:xfrm>
            <a:off x="150921" y="239697"/>
            <a:ext cx="11931588" cy="6618303"/>
          </a:xfrm>
        </p:spPr>
        <p:txBody>
          <a:bodyPr>
            <a:noAutofit/>
          </a:bodyPr>
          <a:lstStyle/>
          <a:p>
            <a:pPr marL="0" indent="0">
              <a:buNone/>
            </a:pPr>
            <a:r>
              <a:rPr lang="en-US" sz="5400" b="1" u="sng" dirty="0">
                <a:latin typeface="Arial" panose="020B0604020202020204" pitchFamily="34" charset="0"/>
                <a:cs typeface="Arial" panose="020B0604020202020204" pitchFamily="34" charset="0"/>
              </a:rPr>
              <a:t>John 3</a:t>
            </a:r>
            <a:r>
              <a:rPr lang="en-US" b="1" i="1" baseline="30000" dirty="0"/>
              <a:t> </a:t>
            </a:r>
          </a:p>
          <a:p>
            <a:pPr marL="0" indent="0">
              <a:buNone/>
            </a:pPr>
            <a:r>
              <a:rPr lang="en-US" sz="4000" i="1" baseline="30000" dirty="0">
                <a:latin typeface="Arial" panose="020B0604020202020204" pitchFamily="34" charset="0"/>
                <a:cs typeface="Arial" panose="020B0604020202020204" pitchFamily="34" charset="0"/>
              </a:rPr>
              <a:t>5 </a:t>
            </a:r>
            <a:r>
              <a:rPr lang="en-US" sz="4000" i="1" dirty="0">
                <a:latin typeface="Arial" panose="020B0604020202020204" pitchFamily="34" charset="0"/>
                <a:cs typeface="Arial" panose="020B0604020202020204" pitchFamily="34" charset="0"/>
              </a:rPr>
              <a:t>Jesus answered, “Very truly I tell you, no one can enter the kingdom of God unless they are born of water and the Spirit. </a:t>
            </a:r>
            <a:r>
              <a:rPr lang="en-US" sz="4000" i="1" baseline="30000" dirty="0">
                <a:latin typeface="Arial" panose="020B0604020202020204" pitchFamily="34" charset="0"/>
                <a:cs typeface="Arial" panose="020B0604020202020204" pitchFamily="34" charset="0"/>
              </a:rPr>
              <a:t>6 </a:t>
            </a:r>
            <a:r>
              <a:rPr lang="en-US" sz="4000" i="1" dirty="0">
                <a:latin typeface="Arial" panose="020B0604020202020204" pitchFamily="34" charset="0"/>
                <a:cs typeface="Arial" panose="020B0604020202020204" pitchFamily="34" charset="0"/>
              </a:rPr>
              <a:t>Flesh gives birth to flesh, but the Spirit gives birth to spirit. </a:t>
            </a:r>
            <a:r>
              <a:rPr lang="en-US" sz="4000" i="1" baseline="30000" dirty="0">
                <a:latin typeface="Arial" panose="020B0604020202020204" pitchFamily="34" charset="0"/>
                <a:cs typeface="Arial" panose="020B0604020202020204" pitchFamily="34" charset="0"/>
              </a:rPr>
              <a:t>7 </a:t>
            </a:r>
            <a:r>
              <a:rPr lang="en-US" sz="4000" i="1" dirty="0">
                <a:latin typeface="Arial" panose="020B0604020202020204" pitchFamily="34" charset="0"/>
                <a:cs typeface="Arial" panose="020B0604020202020204" pitchFamily="34" charset="0"/>
              </a:rPr>
              <a:t>You should not be surprised at my saying, ‘You must be born again.’ </a:t>
            </a:r>
            <a:r>
              <a:rPr lang="en-US" sz="4000" i="1" baseline="30000" dirty="0">
                <a:latin typeface="Arial" panose="020B0604020202020204" pitchFamily="34" charset="0"/>
                <a:cs typeface="Arial" panose="020B0604020202020204" pitchFamily="34" charset="0"/>
              </a:rPr>
              <a:t>8 </a:t>
            </a:r>
            <a:r>
              <a:rPr lang="en-US" sz="4000" i="1" dirty="0">
                <a:latin typeface="Arial" panose="020B0604020202020204" pitchFamily="34" charset="0"/>
                <a:cs typeface="Arial" panose="020B0604020202020204" pitchFamily="34" charset="0"/>
              </a:rPr>
              <a:t>The wind blows wherever it pleases. You hear its sound, but you cannot tell where it comes from or where it is going. So it is with everyone born of the Spirit.”</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2395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FCAE7FD-EFA9-4D65-BB51-184449E671D9}"/>
              </a:ext>
            </a:extLst>
          </p:cNvPr>
          <p:cNvSpPr>
            <a:spLocks noGrp="1"/>
          </p:cNvSpPr>
          <p:nvPr>
            <p:ph idx="1"/>
          </p:nvPr>
        </p:nvSpPr>
        <p:spPr>
          <a:xfrm>
            <a:off x="150921" y="71121"/>
            <a:ext cx="11931588" cy="6786880"/>
          </a:xfrm>
        </p:spPr>
        <p:txBody>
          <a:bodyPr>
            <a:noAutofit/>
          </a:bodyPr>
          <a:lstStyle/>
          <a:p>
            <a:pPr marL="0" indent="0">
              <a:buNone/>
            </a:pPr>
            <a:r>
              <a:rPr lang="en-US" sz="5400" b="1" u="sng" dirty="0">
                <a:latin typeface="Arial" panose="020B0604020202020204" pitchFamily="34" charset="0"/>
                <a:cs typeface="Arial" panose="020B0604020202020204" pitchFamily="34" charset="0"/>
              </a:rPr>
              <a:t>John 3</a:t>
            </a:r>
            <a:r>
              <a:rPr lang="en-US" b="1" i="1" baseline="30000" dirty="0"/>
              <a:t> </a:t>
            </a:r>
          </a:p>
          <a:p>
            <a:pPr marL="0" indent="0">
              <a:buNone/>
            </a:pPr>
            <a:r>
              <a:rPr lang="en-US" sz="4000" i="1" baseline="30000" dirty="0">
                <a:latin typeface="Arial" panose="020B0604020202020204" pitchFamily="34" charset="0"/>
                <a:cs typeface="Arial" panose="020B0604020202020204" pitchFamily="34" charset="0"/>
              </a:rPr>
              <a:t>9 </a:t>
            </a:r>
            <a:r>
              <a:rPr lang="en-US" sz="4000" i="1" dirty="0">
                <a:latin typeface="Arial" panose="020B0604020202020204" pitchFamily="34" charset="0"/>
                <a:cs typeface="Arial" panose="020B0604020202020204" pitchFamily="34" charset="0"/>
              </a:rPr>
              <a:t>“How can this be?” Nicodemus asked.</a:t>
            </a:r>
            <a:endParaRPr lang="en-US" sz="4000" dirty="0">
              <a:latin typeface="Arial" panose="020B0604020202020204" pitchFamily="34" charset="0"/>
              <a:cs typeface="Arial" panose="020B0604020202020204" pitchFamily="34" charset="0"/>
            </a:endParaRPr>
          </a:p>
          <a:p>
            <a:pPr marL="0" indent="0">
              <a:buNone/>
            </a:pPr>
            <a:r>
              <a:rPr lang="en-US" sz="4000" i="1" baseline="30000" dirty="0">
                <a:latin typeface="Arial" panose="020B0604020202020204" pitchFamily="34" charset="0"/>
                <a:cs typeface="Arial" panose="020B0604020202020204" pitchFamily="34" charset="0"/>
              </a:rPr>
              <a:t>10 </a:t>
            </a:r>
            <a:r>
              <a:rPr lang="en-US" sz="4000" i="1" dirty="0">
                <a:latin typeface="Arial" panose="020B0604020202020204" pitchFamily="34" charset="0"/>
                <a:cs typeface="Arial" panose="020B0604020202020204" pitchFamily="34" charset="0"/>
              </a:rPr>
              <a:t>“You are Israel’s teacher,” said Jesus, “and do you not understand these things? </a:t>
            </a:r>
            <a:r>
              <a:rPr lang="en-US" sz="4000" i="1" baseline="30000" dirty="0">
                <a:latin typeface="Arial" panose="020B0604020202020204" pitchFamily="34" charset="0"/>
                <a:cs typeface="Arial" panose="020B0604020202020204" pitchFamily="34" charset="0"/>
              </a:rPr>
              <a:t>11 </a:t>
            </a:r>
            <a:r>
              <a:rPr lang="en-US" sz="4000" i="1" dirty="0">
                <a:latin typeface="Arial" panose="020B0604020202020204" pitchFamily="34" charset="0"/>
                <a:cs typeface="Arial" panose="020B0604020202020204" pitchFamily="34" charset="0"/>
              </a:rPr>
              <a:t>Very truly I tell you, we speak of what we know, and we testify to what we have seen, but still you people do not accept our testimony. </a:t>
            </a:r>
            <a:r>
              <a:rPr lang="en-US" sz="4000" i="1" baseline="30000" dirty="0">
                <a:latin typeface="Arial" panose="020B0604020202020204" pitchFamily="34" charset="0"/>
                <a:cs typeface="Arial" panose="020B0604020202020204" pitchFamily="34" charset="0"/>
              </a:rPr>
              <a:t>12 </a:t>
            </a:r>
            <a:r>
              <a:rPr lang="en-US" sz="4000" i="1" dirty="0">
                <a:latin typeface="Arial" panose="020B0604020202020204" pitchFamily="34" charset="0"/>
                <a:cs typeface="Arial" panose="020B0604020202020204" pitchFamily="34" charset="0"/>
              </a:rPr>
              <a:t>I have spoken to you of earthly things and you do not believe; how then will you believe if I speak of heavenly things? </a:t>
            </a:r>
            <a:r>
              <a:rPr lang="en-US" sz="4000" i="1" baseline="30000" dirty="0">
                <a:latin typeface="Arial" panose="020B0604020202020204" pitchFamily="34" charset="0"/>
                <a:cs typeface="Arial" panose="020B0604020202020204" pitchFamily="34" charset="0"/>
              </a:rPr>
              <a:t>13 </a:t>
            </a:r>
            <a:r>
              <a:rPr lang="en-US" sz="4000" i="1" dirty="0">
                <a:latin typeface="Arial" panose="020B0604020202020204" pitchFamily="34" charset="0"/>
                <a:cs typeface="Arial" panose="020B0604020202020204" pitchFamily="34" charset="0"/>
              </a:rPr>
              <a:t>No one has ever gone into heaven except the one who came from heaven—the Son of Man.”</a:t>
            </a:r>
            <a:endParaRPr lang="en-US" sz="4000" dirty="0">
              <a:latin typeface="Arial" panose="020B0604020202020204" pitchFamily="34" charset="0"/>
              <a:cs typeface="Arial" panose="020B0604020202020204" pitchFamily="34" charset="0"/>
            </a:endParaRPr>
          </a:p>
          <a:p>
            <a:pPr marL="0" indent="0">
              <a:buNone/>
            </a:pPr>
            <a:endParaRPr lang="en-US" b="1" i="1" baseline="30000" dirty="0"/>
          </a:p>
        </p:txBody>
      </p:sp>
    </p:spTree>
    <p:extLst>
      <p:ext uri="{BB962C8B-B14F-4D97-AF65-F5344CB8AC3E}">
        <p14:creationId xmlns:p14="http://schemas.microsoft.com/office/powerpoint/2010/main" val="2733893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S. Lewis, more popular 50 years after his death than he was in life">
            <a:extLst>
              <a:ext uri="{FF2B5EF4-FFF2-40B4-BE49-F238E27FC236}">
                <a16:creationId xmlns:a16="http://schemas.microsoft.com/office/drawing/2014/main" id="{305D83D6-5AFC-D809-3C1F-9A14028515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1563" y="0"/>
            <a:ext cx="496887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D3A7F3B-646A-4C35-B369-46B3E8194C1E}"/>
              </a:ext>
            </a:extLst>
          </p:cNvPr>
          <p:cNvSpPr>
            <a:spLocks noGrp="1"/>
          </p:cNvSpPr>
          <p:nvPr>
            <p:ph type="title"/>
          </p:nvPr>
        </p:nvSpPr>
        <p:spPr>
          <a:xfrm>
            <a:off x="182880" y="365125"/>
            <a:ext cx="11805920" cy="6360795"/>
          </a:xfrm>
        </p:spPr>
        <p:txBody>
          <a:bodyPr>
            <a:noAutofit/>
          </a:bodyPr>
          <a:lstStyle/>
          <a:p>
            <a:pPr algn="ctr"/>
            <a:r>
              <a:rPr lang="en-US" sz="3200" i="1" dirty="0">
                <a:effectLst/>
                <a:latin typeface="Arial" panose="020B0604020202020204" pitchFamily="34" charset="0"/>
                <a:ea typeface="Calibri" panose="020F0502020204030204" pitchFamily="34" charset="0"/>
                <a:cs typeface="Arial" panose="020B0604020202020204" pitchFamily="34" charset="0"/>
              </a:rPr>
              <a:t>“I am trying here to prevent anyone saying the really foolish thing that people often say about Him [that is, Christ]: ‘I’m ready to accept Jesus as a great moral teacher, but I don’t accept His claim to be God.’ That is the one thing we must not say. A man who was merely a man and said the sort of things Jesus said would not be a great moral teacher. He would either be a lunatic–on a level with the man who says he is a poached egg–or else he would be the Devil of Hell. You must make your choice. Either this man was, and is, the Son of God: or else a madman or something worse…. You can shut Him up for a fool, you can spit at Him and kill Him as a demon; or you can fall at His feet and call Him Lord and God. But let us not come up with any patronizing nonsense about His being a great human teacher. He has not left that open to us. He did not intend to.”</a:t>
            </a:r>
            <a:endParaRPr 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08687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FCAE7FD-EFA9-4D65-BB51-184449E671D9}"/>
              </a:ext>
            </a:extLst>
          </p:cNvPr>
          <p:cNvSpPr>
            <a:spLocks noGrp="1"/>
          </p:cNvSpPr>
          <p:nvPr>
            <p:ph idx="1"/>
          </p:nvPr>
        </p:nvSpPr>
        <p:spPr>
          <a:xfrm>
            <a:off x="0" y="71121"/>
            <a:ext cx="6675120" cy="6786880"/>
          </a:xfrm>
        </p:spPr>
        <p:txBody>
          <a:bodyPr>
            <a:noAutofit/>
          </a:bodyPr>
          <a:lstStyle/>
          <a:p>
            <a:pPr marL="0" indent="0">
              <a:buNone/>
            </a:pPr>
            <a:r>
              <a:rPr lang="en-US" sz="5400" b="1" u="sng" dirty="0">
                <a:latin typeface="Arial" panose="020B0604020202020204" pitchFamily="34" charset="0"/>
                <a:cs typeface="Arial" panose="020B0604020202020204" pitchFamily="34" charset="0"/>
              </a:rPr>
              <a:t>John 3</a:t>
            </a:r>
            <a:r>
              <a:rPr lang="en-US" b="1" i="1" baseline="30000" dirty="0">
                <a:latin typeface="Arial" panose="020B0604020202020204" pitchFamily="34" charset="0"/>
                <a:cs typeface="Arial" panose="020B0604020202020204" pitchFamily="34" charset="0"/>
              </a:rPr>
              <a:t> </a:t>
            </a:r>
          </a:p>
          <a:p>
            <a:pPr marL="0" indent="0">
              <a:buNone/>
            </a:pPr>
            <a:r>
              <a:rPr lang="en-US" sz="4800" i="1" baseline="30000" dirty="0">
                <a:latin typeface="Arial" panose="020B0604020202020204" pitchFamily="34" charset="0"/>
                <a:cs typeface="Arial" panose="020B0604020202020204" pitchFamily="34" charset="0"/>
              </a:rPr>
              <a:t>14 </a:t>
            </a:r>
            <a:r>
              <a:rPr lang="en-US" sz="4800" i="1" dirty="0">
                <a:latin typeface="Arial" panose="020B0604020202020204" pitchFamily="34" charset="0"/>
                <a:cs typeface="Arial" panose="020B0604020202020204" pitchFamily="34" charset="0"/>
              </a:rPr>
              <a:t>Just as Moses lifted up the snake in the wilderness, so the Son of Man must be lifted up, </a:t>
            </a:r>
            <a:r>
              <a:rPr lang="en-US" sz="4800" i="1" baseline="30000" dirty="0">
                <a:latin typeface="Arial" panose="020B0604020202020204" pitchFamily="34" charset="0"/>
                <a:cs typeface="Arial" panose="020B0604020202020204" pitchFamily="34" charset="0"/>
              </a:rPr>
              <a:t>15 </a:t>
            </a:r>
            <a:r>
              <a:rPr lang="en-US" sz="4800" i="1" dirty="0">
                <a:latin typeface="Arial" panose="020B0604020202020204" pitchFamily="34" charset="0"/>
                <a:cs typeface="Arial" panose="020B0604020202020204" pitchFamily="34" charset="0"/>
              </a:rPr>
              <a:t>that everyone who believes may have eternal life in him.”</a:t>
            </a:r>
            <a:endParaRPr lang="en-US" sz="4800" dirty="0">
              <a:latin typeface="Arial" panose="020B0604020202020204" pitchFamily="34" charset="0"/>
              <a:cs typeface="Arial" panose="020B0604020202020204" pitchFamily="34" charset="0"/>
            </a:endParaRPr>
          </a:p>
        </p:txBody>
      </p:sp>
      <p:pic>
        <p:nvPicPr>
          <p:cNvPr id="7170" name="Picture 2" descr="Old Testament 2, Lesson 13: The Bronze Serpent - Seeds of Faith Podcast">
            <a:extLst>
              <a:ext uri="{FF2B5EF4-FFF2-40B4-BE49-F238E27FC236}">
                <a16:creationId xmlns:a16="http://schemas.microsoft.com/office/drawing/2014/main" id="{9B8FC821-4EC7-DF5F-BC77-D897112253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9125" y="-71122"/>
            <a:ext cx="5222875" cy="7000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803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FCAE7FD-EFA9-4D65-BB51-184449E671D9}"/>
              </a:ext>
            </a:extLst>
          </p:cNvPr>
          <p:cNvSpPr>
            <a:spLocks noGrp="1"/>
          </p:cNvSpPr>
          <p:nvPr>
            <p:ph idx="1"/>
          </p:nvPr>
        </p:nvSpPr>
        <p:spPr>
          <a:xfrm>
            <a:off x="130206" y="-60960"/>
            <a:ext cx="11931588" cy="6786880"/>
          </a:xfrm>
        </p:spPr>
        <p:txBody>
          <a:bodyPr>
            <a:noAutofit/>
          </a:bodyPr>
          <a:lstStyle/>
          <a:p>
            <a:pPr marL="0" indent="0">
              <a:buNone/>
            </a:pPr>
            <a:r>
              <a:rPr lang="en-US" sz="5400" b="1" u="sng" dirty="0">
                <a:latin typeface="Arial" panose="020B0604020202020204" pitchFamily="34" charset="0"/>
                <a:cs typeface="Arial" panose="020B0604020202020204" pitchFamily="34" charset="0"/>
              </a:rPr>
              <a:t>John 3</a:t>
            </a:r>
            <a:r>
              <a:rPr lang="en-US" b="1" i="1" baseline="30000" dirty="0"/>
              <a:t> </a:t>
            </a:r>
          </a:p>
          <a:p>
            <a:pPr marL="0" indent="0">
              <a:buNone/>
            </a:pPr>
            <a:r>
              <a:rPr lang="en-US" sz="4400" i="1" baseline="30000" dirty="0">
                <a:latin typeface="Arial" panose="020B0604020202020204" pitchFamily="34" charset="0"/>
                <a:cs typeface="Arial" panose="020B0604020202020204" pitchFamily="34" charset="0"/>
              </a:rPr>
              <a:t>16 </a:t>
            </a:r>
            <a:r>
              <a:rPr lang="en-US" sz="4400" i="1" dirty="0">
                <a:latin typeface="Arial" panose="020B0604020202020204" pitchFamily="34" charset="0"/>
                <a:cs typeface="Arial" panose="020B0604020202020204" pitchFamily="34" charset="0"/>
              </a:rPr>
              <a:t>For God so loved the world that he gave his one and only Son, that whoever believes in him shall not </a:t>
            </a:r>
            <a:r>
              <a:rPr lang="en-US" sz="4400" i="1" u="sng" dirty="0">
                <a:latin typeface="Arial" panose="020B0604020202020204" pitchFamily="34" charset="0"/>
                <a:cs typeface="Arial" panose="020B0604020202020204" pitchFamily="34" charset="0"/>
              </a:rPr>
              <a:t>perish</a:t>
            </a:r>
            <a:r>
              <a:rPr lang="en-US" sz="4400" i="1" dirty="0">
                <a:latin typeface="Arial" panose="020B0604020202020204" pitchFamily="34" charset="0"/>
                <a:cs typeface="Arial" panose="020B0604020202020204" pitchFamily="34" charset="0"/>
              </a:rPr>
              <a:t> but have eternal life. </a:t>
            </a:r>
            <a:r>
              <a:rPr lang="en-US" sz="4400" i="1" baseline="30000" dirty="0">
                <a:latin typeface="Arial" panose="020B0604020202020204" pitchFamily="34" charset="0"/>
                <a:cs typeface="Arial" panose="020B0604020202020204" pitchFamily="34" charset="0"/>
              </a:rPr>
              <a:t>17 </a:t>
            </a:r>
            <a:r>
              <a:rPr lang="en-US" sz="4400" i="1" dirty="0">
                <a:latin typeface="Arial" panose="020B0604020202020204" pitchFamily="34" charset="0"/>
                <a:cs typeface="Arial" panose="020B0604020202020204" pitchFamily="34" charset="0"/>
              </a:rPr>
              <a:t>For God did not send his Son into the world to condemn the world, but to save the world through him. </a:t>
            </a:r>
            <a:r>
              <a:rPr lang="en-US" sz="4400" i="1" baseline="30000" dirty="0">
                <a:latin typeface="Arial" panose="020B0604020202020204" pitchFamily="34" charset="0"/>
                <a:cs typeface="Arial" panose="020B0604020202020204" pitchFamily="34" charset="0"/>
              </a:rPr>
              <a:t>18 </a:t>
            </a:r>
            <a:r>
              <a:rPr lang="en-US" sz="4400" i="1" dirty="0">
                <a:latin typeface="Arial" panose="020B0604020202020204" pitchFamily="34" charset="0"/>
                <a:cs typeface="Arial" panose="020B0604020202020204" pitchFamily="34" charset="0"/>
              </a:rPr>
              <a:t>Whoever believes in him is not condemned, but whoever does not believe </a:t>
            </a:r>
            <a:r>
              <a:rPr lang="en-US" sz="4400" i="1" u="sng" dirty="0">
                <a:latin typeface="Arial" panose="020B0604020202020204" pitchFamily="34" charset="0"/>
                <a:cs typeface="Arial" panose="020B0604020202020204" pitchFamily="34" charset="0"/>
              </a:rPr>
              <a:t>stands condemned</a:t>
            </a:r>
            <a:r>
              <a:rPr lang="en-US" sz="4400" i="1" dirty="0">
                <a:latin typeface="Arial" panose="020B0604020202020204" pitchFamily="34" charset="0"/>
                <a:cs typeface="Arial" panose="020B0604020202020204" pitchFamily="34" charset="0"/>
              </a:rPr>
              <a:t> already because they have not believed in the name of God’s one and only Son.</a:t>
            </a:r>
            <a:endParaRPr lang="en-US"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5712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D3BE5-8A22-2D31-C542-A65A9D01ACE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0A4C9AF-434E-29DF-B932-7788C77B2D61}"/>
              </a:ext>
            </a:extLst>
          </p:cNvPr>
          <p:cNvSpPr>
            <a:spLocks noGrp="1"/>
          </p:cNvSpPr>
          <p:nvPr>
            <p:ph idx="1"/>
          </p:nvPr>
        </p:nvSpPr>
        <p:spPr/>
        <p:txBody>
          <a:bodyPr/>
          <a:lstStyle/>
          <a:p>
            <a:endParaRPr lang="en-US"/>
          </a:p>
        </p:txBody>
      </p:sp>
      <p:pic>
        <p:nvPicPr>
          <p:cNvPr id="8194" name="Picture 2" descr="Dramatic pictures of tourist who couldn't swim being rescued from drowning while punting in ...">
            <a:extLst>
              <a:ext uri="{FF2B5EF4-FFF2-40B4-BE49-F238E27FC236}">
                <a16:creationId xmlns:a16="http://schemas.microsoft.com/office/drawing/2014/main" id="{1D8D1D03-7F28-5A1E-46B5-7872D72817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95799"/>
            <a:ext cx="7010400" cy="4662201"/>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Lifeguards ready to rescue | ThePeterboroughExaminer.com">
            <a:extLst>
              <a:ext uri="{FF2B5EF4-FFF2-40B4-BE49-F238E27FC236}">
                <a16:creationId xmlns:a16="http://schemas.microsoft.com/office/drawing/2014/main" id="{CF599CCC-B680-F5C0-575A-7D801ACC4C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7502" y="0"/>
            <a:ext cx="6304498" cy="3992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4415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26197-5815-A154-B92C-801FCEA3811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812CA8C-6798-6B1D-68D0-37AB1DC78401}"/>
              </a:ext>
            </a:extLst>
          </p:cNvPr>
          <p:cNvSpPr>
            <a:spLocks noGrp="1"/>
          </p:cNvSpPr>
          <p:nvPr>
            <p:ph idx="1"/>
          </p:nvPr>
        </p:nvSpPr>
        <p:spPr/>
        <p:txBody>
          <a:bodyPr/>
          <a:lstStyle/>
          <a:p>
            <a:endParaRPr lang="en-US"/>
          </a:p>
        </p:txBody>
      </p:sp>
      <p:pic>
        <p:nvPicPr>
          <p:cNvPr id="2050" name="Picture 2">
            <a:extLst>
              <a:ext uri="{FF2B5EF4-FFF2-40B4-BE49-F238E27FC236}">
                <a16:creationId xmlns:a16="http://schemas.microsoft.com/office/drawing/2014/main" id="{BC0A5D06-E968-9B71-CB7E-2678AACD3D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20449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6063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id Nicodemus Follow Jesus? (Exploring The Chosen with Youth)">
            <a:extLst>
              <a:ext uri="{FF2B5EF4-FFF2-40B4-BE49-F238E27FC236}">
                <a16:creationId xmlns:a16="http://schemas.microsoft.com/office/drawing/2014/main" id="{5C428D14-2A4D-6F01-983A-DDDDB4BB575C}"/>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1" y="-17272"/>
            <a:ext cx="12197423" cy="6854952"/>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B16B4C30-A9AE-4D56-CE4B-C887FA8D1E26}"/>
              </a:ext>
            </a:extLst>
          </p:cNvPr>
          <p:cNvSpPr>
            <a:spLocks noGrp="1"/>
          </p:cNvSpPr>
          <p:nvPr>
            <p:ph type="title"/>
          </p:nvPr>
        </p:nvSpPr>
        <p:spPr>
          <a:xfrm>
            <a:off x="838200" y="365125"/>
            <a:ext cx="5115560" cy="1057275"/>
          </a:xfrm>
        </p:spPr>
        <p:txBody>
          <a:bodyPr/>
          <a:lstStyle/>
          <a:p>
            <a:r>
              <a:rPr lang="en-US" dirty="0">
                <a:latin typeface="Arial" panose="020B0604020202020204" pitchFamily="34" charset="0"/>
                <a:cs typeface="Arial" panose="020B0604020202020204" pitchFamily="34" charset="0"/>
              </a:rPr>
              <a:t>John 7:50-51</a:t>
            </a:r>
          </a:p>
        </p:txBody>
      </p:sp>
      <p:sp>
        <p:nvSpPr>
          <p:cNvPr id="5" name="Title 3">
            <a:extLst>
              <a:ext uri="{FF2B5EF4-FFF2-40B4-BE49-F238E27FC236}">
                <a16:creationId xmlns:a16="http://schemas.microsoft.com/office/drawing/2014/main" id="{8F5DFD19-EEBA-6484-A125-3C5AB4A1C865}"/>
              </a:ext>
            </a:extLst>
          </p:cNvPr>
          <p:cNvSpPr txBox="1">
            <a:spLocks/>
          </p:cNvSpPr>
          <p:nvPr/>
        </p:nvSpPr>
        <p:spPr>
          <a:xfrm>
            <a:off x="7279640" y="4652645"/>
            <a:ext cx="5115560" cy="10572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en-US" dirty="0">
                <a:latin typeface="Arial" panose="020B0604020202020204" pitchFamily="34" charset="0"/>
                <a:cs typeface="Arial" panose="020B0604020202020204" pitchFamily="34" charset="0"/>
              </a:rPr>
              <a:t>John 19:39</a:t>
            </a:r>
          </a:p>
        </p:txBody>
      </p:sp>
    </p:spTree>
    <p:extLst>
      <p:ext uri="{BB962C8B-B14F-4D97-AF65-F5344CB8AC3E}">
        <p14:creationId xmlns:p14="http://schemas.microsoft.com/office/powerpoint/2010/main" val="3501978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FCAE7FD-EFA9-4D65-BB51-184449E671D9}"/>
              </a:ext>
            </a:extLst>
          </p:cNvPr>
          <p:cNvSpPr>
            <a:spLocks noGrp="1"/>
          </p:cNvSpPr>
          <p:nvPr>
            <p:ph idx="1"/>
          </p:nvPr>
        </p:nvSpPr>
        <p:spPr>
          <a:xfrm>
            <a:off x="150921" y="239697"/>
            <a:ext cx="11931588" cy="6618303"/>
          </a:xfrm>
        </p:spPr>
        <p:txBody>
          <a:bodyPr>
            <a:noAutofit/>
          </a:bodyPr>
          <a:lstStyle/>
          <a:p>
            <a:pPr marL="0" indent="0">
              <a:buNone/>
            </a:pPr>
            <a:r>
              <a:rPr lang="en-US" sz="4800" b="1" u="sng" dirty="0">
                <a:latin typeface="Arial" panose="020B0604020202020204" pitchFamily="34" charset="0"/>
                <a:cs typeface="Arial" panose="020B0604020202020204" pitchFamily="34" charset="0"/>
              </a:rPr>
              <a:t>John 3</a:t>
            </a:r>
          </a:p>
          <a:p>
            <a:pPr marL="0" indent="0">
              <a:buNone/>
            </a:pPr>
            <a:r>
              <a:rPr lang="en-US" sz="4400" i="1" baseline="30000" dirty="0">
                <a:latin typeface="Arial" panose="020B0604020202020204" pitchFamily="34" charset="0"/>
                <a:cs typeface="Arial" panose="020B0604020202020204" pitchFamily="34" charset="0"/>
              </a:rPr>
              <a:t>1)</a:t>
            </a:r>
            <a:r>
              <a:rPr lang="en-US" sz="4400" i="1" dirty="0">
                <a:latin typeface="Arial" panose="020B0604020202020204" pitchFamily="34" charset="0"/>
                <a:cs typeface="Arial" panose="020B0604020202020204" pitchFamily="34" charset="0"/>
              </a:rPr>
              <a:t>Now there was a Pharisee, a man named Nicodemus who was a member of the Jewish ruling council. </a:t>
            </a:r>
            <a:r>
              <a:rPr lang="en-US" sz="4400" i="1" baseline="30000" dirty="0">
                <a:latin typeface="Arial" panose="020B0604020202020204" pitchFamily="34" charset="0"/>
                <a:cs typeface="Arial" panose="020B0604020202020204" pitchFamily="34" charset="0"/>
              </a:rPr>
              <a:t>2) </a:t>
            </a:r>
            <a:r>
              <a:rPr lang="en-US" sz="4400" i="1" dirty="0">
                <a:latin typeface="Arial" panose="020B0604020202020204" pitchFamily="34" charset="0"/>
                <a:cs typeface="Arial" panose="020B0604020202020204" pitchFamily="34" charset="0"/>
              </a:rPr>
              <a:t>He came to Jesus at night and said, “Rabbi, we know that you are a teacher who has come from God. For no one could perform the signs you are doing if God were not with him.”</a:t>
            </a:r>
            <a:endParaRPr lang="en-US"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6079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67F0C-C22E-8E8F-381F-C9C98D4C3A5C}"/>
              </a:ext>
            </a:extLst>
          </p:cNvPr>
          <p:cNvSpPr>
            <a:spLocks noGrp="1"/>
          </p:cNvSpPr>
          <p:nvPr>
            <p:ph type="title"/>
          </p:nvPr>
        </p:nvSpPr>
        <p:spPr>
          <a:xfrm>
            <a:off x="214543" y="107031"/>
            <a:ext cx="11903476" cy="1411051"/>
          </a:xfrm>
        </p:spPr>
        <p:txBody>
          <a:bodyPr>
            <a:noAutofit/>
          </a:bodyPr>
          <a:lstStyle/>
          <a:p>
            <a:pPr lvl="0" algn="ctr"/>
            <a:r>
              <a:rPr lang="en-US" sz="4800" b="1" dirty="0">
                <a:latin typeface="Arial" panose="020B0604020202020204" pitchFamily="34" charset="0"/>
                <a:cs typeface="Arial" panose="020B0604020202020204" pitchFamily="34" charset="0"/>
              </a:rPr>
              <a:t>Find out what people think of Jesus.</a:t>
            </a:r>
            <a:endParaRPr lang="en-US" sz="4800" b="1" dirty="0">
              <a:solidFill>
                <a:srgbClr val="FFC000"/>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03FB4615-384C-6AC7-CFE0-ACEE7A246BB0}"/>
              </a:ext>
            </a:extLst>
          </p:cNvPr>
          <p:cNvSpPr txBox="1"/>
          <p:nvPr/>
        </p:nvSpPr>
        <p:spPr>
          <a:xfrm>
            <a:off x="1431523" y="1728471"/>
            <a:ext cx="9612297" cy="769441"/>
          </a:xfrm>
          <a:prstGeom prst="rect">
            <a:avLst/>
          </a:prstGeom>
          <a:noFill/>
        </p:spPr>
        <p:txBody>
          <a:bodyPr wrap="square">
            <a:spAutoFit/>
          </a:bodyPr>
          <a:lstStyle/>
          <a:p>
            <a:pPr marL="571500" indent="-571500">
              <a:buFont typeface="Arial" panose="020B0604020202020204" pitchFamily="34" charset="0"/>
              <a:buChar char="•"/>
            </a:pPr>
            <a:r>
              <a:rPr lang="en-US" sz="4400" dirty="0">
                <a:latin typeface="Arial" panose="020B0604020202020204" pitchFamily="34" charset="0"/>
                <a:cs typeface="Arial" panose="020B0604020202020204" pitchFamily="34" charset="0"/>
              </a:rPr>
              <a:t>What’s your opinion of Jesus?</a:t>
            </a:r>
            <a:endParaRPr lang="en-US" sz="4400" dirty="0"/>
          </a:p>
        </p:txBody>
      </p:sp>
      <p:sp>
        <p:nvSpPr>
          <p:cNvPr id="5" name="TextBox 4">
            <a:extLst>
              <a:ext uri="{FF2B5EF4-FFF2-40B4-BE49-F238E27FC236}">
                <a16:creationId xmlns:a16="http://schemas.microsoft.com/office/drawing/2014/main" id="{213988CE-A4F6-A312-6025-61A2492E4106}"/>
              </a:ext>
            </a:extLst>
          </p:cNvPr>
          <p:cNvSpPr txBox="1"/>
          <p:nvPr/>
        </p:nvSpPr>
        <p:spPr>
          <a:xfrm>
            <a:off x="1431524" y="2813026"/>
            <a:ext cx="7508290" cy="769441"/>
          </a:xfrm>
          <a:prstGeom prst="rect">
            <a:avLst/>
          </a:prstGeom>
          <a:noFill/>
        </p:spPr>
        <p:txBody>
          <a:bodyPr wrap="square">
            <a:spAutoFit/>
          </a:bodyPr>
          <a:lstStyle/>
          <a:p>
            <a:pPr marL="571500" indent="-571500">
              <a:buFont typeface="Arial" panose="020B0604020202020204" pitchFamily="34" charset="0"/>
              <a:buChar char="•"/>
            </a:pPr>
            <a:r>
              <a:rPr lang="en-US" sz="4400" dirty="0">
                <a:latin typeface="Arial" panose="020B0604020202020204" pitchFamily="34" charset="0"/>
                <a:cs typeface="Arial" panose="020B0604020202020204" pitchFamily="34" charset="0"/>
              </a:rPr>
              <a:t>To you, who is Jesus?</a:t>
            </a:r>
            <a:endParaRPr lang="en-US" sz="4400" dirty="0"/>
          </a:p>
        </p:txBody>
      </p:sp>
    </p:spTree>
    <p:extLst>
      <p:ext uri="{BB962C8B-B14F-4D97-AF65-F5344CB8AC3E}">
        <p14:creationId xmlns:p14="http://schemas.microsoft.com/office/powerpoint/2010/main" val="998077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DF67E87-474C-A198-C1AB-7DBCDF75F2B5}"/>
              </a:ext>
            </a:extLst>
          </p:cNvPr>
          <p:cNvSpPr txBox="1"/>
          <p:nvPr/>
        </p:nvSpPr>
        <p:spPr>
          <a:xfrm>
            <a:off x="-2402150" y="-1313115"/>
            <a:ext cx="11274640" cy="769441"/>
          </a:xfrm>
          <a:prstGeom prst="rect">
            <a:avLst/>
          </a:prstGeom>
          <a:noFill/>
        </p:spPr>
        <p:txBody>
          <a:bodyPr wrap="square">
            <a:spAutoFit/>
          </a:bodyPr>
          <a:lstStyle/>
          <a:p>
            <a:endParaRPr lang="en-US" sz="4400" dirty="0">
              <a:effectLst/>
              <a:latin typeface="Arial" panose="020B0604020202020204" pitchFamily="34" charset="0"/>
              <a:ea typeface="Calibri" panose="020F0502020204030204" pitchFamily="34" charset="0"/>
              <a:cs typeface="Arial" panose="020B0604020202020204" pitchFamily="34" charset="0"/>
            </a:endParaRPr>
          </a:p>
        </p:txBody>
      </p:sp>
      <p:sp>
        <p:nvSpPr>
          <p:cNvPr id="2" name="TextBox 1">
            <a:extLst>
              <a:ext uri="{FF2B5EF4-FFF2-40B4-BE49-F238E27FC236}">
                <a16:creationId xmlns:a16="http://schemas.microsoft.com/office/drawing/2014/main" id="{D18D8440-2590-B7B2-32EA-48E3A823036A}"/>
              </a:ext>
            </a:extLst>
          </p:cNvPr>
          <p:cNvSpPr txBox="1"/>
          <p:nvPr/>
        </p:nvSpPr>
        <p:spPr>
          <a:xfrm>
            <a:off x="521208" y="365760"/>
            <a:ext cx="10781792" cy="2123658"/>
          </a:xfrm>
          <a:prstGeom prst="rect">
            <a:avLst/>
          </a:prstGeom>
          <a:noFill/>
        </p:spPr>
        <p:txBody>
          <a:bodyPr wrap="square" rtlCol="0">
            <a:spAutoFit/>
          </a:bodyPr>
          <a:lstStyle/>
          <a:p>
            <a:pPr marL="0" marR="0">
              <a:spcBef>
                <a:spcPts val="0"/>
              </a:spcBef>
              <a:spcAft>
                <a:spcPts val="0"/>
              </a:spcAft>
            </a:pPr>
            <a:r>
              <a:rPr lang="en-US" sz="4400" b="1" dirty="0">
                <a:effectLst/>
                <a:latin typeface="Arial" panose="020B0604020202020204" pitchFamily="34" charset="0"/>
                <a:ea typeface="Calibri" panose="020F0502020204030204" pitchFamily="34" charset="0"/>
                <a:cs typeface="Arial" panose="020B0604020202020204" pitchFamily="34" charset="0"/>
              </a:rPr>
              <a:t>What are the most frequent answers you’ll hear to the question, “So, in your opinion, who is Jesus?”</a:t>
            </a:r>
            <a:endParaRPr lang="en-US" sz="44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413641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DF67E87-474C-A198-C1AB-7DBCDF75F2B5}"/>
              </a:ext>
            </a:extLst>
          </p:cNvPr>
          <p:cNvSpPr txBox="1"/>
          <p:nvPr/>
        </p:nvSpPr>
        <p:spPr>
          <a:xfrm>
            <a:off x="-2402150" y="-1313115"/>
            <a:ext cx="11274640" cy="769441"/>
          </a:xfrm>
          <a:prstGeom prst="rect">
            <a:avLst/>
          </a:prstGeom>
          <a:noFill/>
        </p:spPr>
        <p:txBody>
          <a:bodyPr wrap="square">
            <a:spAutoFit/>
          </a:bodyPr>
          <a:lstStyle/>
          <a:p>
            <a:endParaRPr lang="en-US" sz="4400" dirty="0">
              <a:effectLst/>
              <a:latin typeface="Arial" panose="020B0604020202020204" pitchFamily="34" charset="0"/>
              <a:ea typeface="Calibri" panose="020F0502020204030204" pitchFamily="34" charset="0"/>
              <a:cs typeface="Arial" panose="020B0604020202020204" pitchFamily="34" charset="0"/>
            </a:endParaRPr>
          </a:p>
        </p:txBody>
      </p:sp>
      <p:sp>
        <p:nvSpPr>
          <p:cNvPr id="2" name="TextBox 1">
            <a:extLst>
              <a:ext uri="{FF2B5EF4-FFF2-40B4-BE49-F238E27FC236}">
                <a16:creationId xmlns:a16="http://schemas.microsoft.com/office/drawing/2014/main" id="{D18D8440-2590-B7B2-32EA-48E3A823036A}"/>
              </a:ext>
            </a:extLst>
          </p:cNvPr>
          <p:cNvSpPr txBox="1"/>
          <p:nvPr/>
        </p:nvSpPr>
        <p:spPr>
          <a:xfrm>
            <a:off x="521208" y="365760"/>
            <a:ext cx="10781792" cy="2123658"/>
          </a:xfrm>
          <a:prstGeom prst="rect">
            <a:avLst/>
          </a:prstGeom>
          <a:noFill/>
        </p:spPr>
        <p:txBody>
          <a:bodyPr wrap="square" rtlCol="0">
            <a:spAutoFit/>
          </a:bodyPr>
          <a:lstStyle/>
          <a:p>
            <a:pPr marL="0" marR="0">
              <a:spcBef>
                <a:spcPts val="0"/>
              </a:spcBef>
              <a:spcAft>
                <a:spcPts val="0"/>
              </a:spcAft>
            </a:pPr>
            <a:r>
              <a:rPr lang="en-US" sz="4400" b="1" dirty="0">
                <a:effectLst/>
                <a:latin typeface="Arial" panose="020B0604020202020204" pitchFamily="34" charset="0"/>
                <a:ea typeface="Calibri" panose="020F0502020204030204" pitchFamily="34" charset="0"/>
                <a:cs typeface="Arial" panose="020B0604020202020204" pitchFamily="34" charset="0"/>
              </a:rPr>
              <a:t>What are the most frequent answers you’ll hear to the question, “So, in your opinion, who is Jesus?”</a:t>
            </a:r>
            <a:endParaRPr lang="en-US" sz="440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TextBox 3">
            <a:extLst>
              <a:ext uri="{FF2B5EF4-FFF2-40B4-BE49-F238E27FC236}">
                <a16:creationId xmlns:a16="http://schemas.microsoft.com/office/drawing/2014/main" id="{A8D405FB-F2BD-C9F0-DE1B-64BB8C048A92}"/>
              </a:ext>
            </a:extLst>
          </p:cNvPr>
          <p:cNvSpPr txBox="1"/>
          <p:nvPr/>
        </p:nvSpPr>
        <p:spPr>
          <a:xfrm>
            <a:off x="1069848" y="2690336"/>
            <a:ext cx="7296912" cy="3477875"/>
          </a:xfrm>
          <a:prstGeom prst="rect">
            <a:avLst/>
          </a:prstGeom>
          <a:noFill/>
        </p:spPr>
        <p:txBody>
          <a:bodyPr wrap="square">
            <a:spAutoFit/>
          </a:bodyPr>
          <a:lstStyle/>
          <a:p>
            <a:pPr marL="342900" marR="0" lvl="0" indent="-342900">
              <a:spcBef>
                <a:spcPts val="0"/>
              </a:spcBef>
              <a:spcAft>
                <a:spcPts val="0"/>
              </a:spcAft>
              <a:buFont typeface="Symbol" panose="05050102010706020507" pitchFamily="18" charset="2"/>
              <a:buChar char=""/>
            </a:pPr>
            <a:r>
              <a:rPr lang="en-US" sz="4400" dirty="0">
                <a:effectLst/>
                <a:latin typeface="Arial" panose="020B0604020202020204" pitchFamily="34" charset="0"/>
                <a:ea typeface="Calibri" panose="020F0502020204030204" pitchFamily="34" charset="0"/>
                <a:cs typeface="Arial" panose="020B0604020202020204" pitchFamily="34" charset="0"/>
              </a:rPr>
              <a:t>A great man</a:t>
            </a:r>
          </a:p>
          <a:p>
            <a:pPr marL="342900" marR="0" lvl="0" indent="-342900">
              <a:spcBef>
                <a:spcPts val="0"/>
              </a:spcBef>
              <a:spcAft>
                <a:spcPts val="0"/>
              </a:spcAft>
              <a:buFont typeface="Symbol" panose="05050102010706020507" pitchFamily="18" charset="2"/>
              <a:buChar char=""/>
            </a:pPr>
            <a:r>
              <a:rPr lang="en-US" sz="4400" dirty="0">
                <a:effectLst/>
                <a:latin typeface="Arial" panose="020B0604020202020204" pitchFamily="34" charset="0"/>
                <a:ea typeface="Calibri" panose="020F0502020204030204" pitchFamily="34" charset="0"/>
                <a:cs typeface="Arial" panose="020B0604020202020204" pitchFamily="34" charset="0"/>
              </a:rPr>
              <a:t>A good moral teacher</a:t>
            </a:r>
          </a:p>
          <a:p>
            <a:pPr marL="342900" marR="0" lvl="0" indent="-342900">
              <a:spcBef>
                <a:spcPts val="0"/>
              </a:spcBef>
              <a:spcAft>
                <a:spcPts val="0"/>
              </a:spcAft>
              <a:buFont typeface="Symbol" panose="05050102010706020507" pitchFamily="18" charset="2"/>
              <a:buChar char=""/>
            </a:pPr>
            <a:r>
              <a:rPr lang="en-US" sz="4400" dirty="0">
                <a:effectLst/>
                <a:latin typeface="Arial" panose="020B0604020202020204" pitchFamily="34" charset="0"/>
                <a:ea typeface="Calibri" panose="020F0502020204030204" pitchFamily="34" charset="0"/>
                <a:cs typeface="Arial" panose="020B0604020202020204" pitchFamily="34" charset="0"/>
              </a:rPr>
              <a:t>The Son of God</a:t>
            </a:r>
          </a:p>
          <a:p>
            <a:pPr marL="342900" marR="0" lvl="0" indent="-342900">
              <a:spcBef>
                <a:spcPts val="0"/>
              </a:spcBef>
              <a:spcAft>
                <a:spcPts val="0"/>
              </a:spcAft>
              <a:buFont typeface="Symbol" panose="05050102010706020507" pitchFamily="18" charset="2"/>
              <a:buChar char=""/>
            </a:pPr>
            <a:r>
              <a:rPr lang="en-US" sz="4400" dirty="0">
                <a:effectLst/>
                <a:latin typeface="Arial" panose="020B0604020202020204" pitchFamily="34" charset="0"/>
                <a:ea typeface="Calibri" panose="020F0502020204030204" pitchFamily="34" charset="0"/>
                <a:cs typeface="Arial" panose="020B0604020202020204" pitchFamily="34" charset="0"/>
              </a:rPr>
              <a:t>A religious figure</a:t>
            </a:r>
          </a:p>
          <a:p>
            <a:pPr marL="342900" marR="0" lvl="0" indent="-342900">
              <a:spcBef>
                <a:spcPts val="0"/>
              </a:spcBef>
              <a:spcAft>
                <a:spcPts val="0"/>
              </a:spcAft>
              <a:buFont typeface="Symbol" panose="05050102010706020507" pitchFamily="18" charset="2"/>
              <a:buChar char=""/>
            </a:pPr>
            <a:r>
              <a:rPr lang="en-US" sz="4400" dirty="0">
                <a:effectLst/>
                <a:latin typeface="Arial" panose="020B0604020202020204" pitchFamily="34" charset="0"/>
                <a:ea typeface="Calibri" panose="020F0502020204030204" pitchFamily="34" charset="0"/>
                <a:cs typeface="Arial" panose="020B0604020202020204" pitchFamily="34" charset="0"/>
              </a:rPr>
              <a:t>A folk-tale/fiction</a:t>
            </a:r>
          </a:p>
        </p:txBody>
      </p:sp>
    </p:spTree>
    <p:extLst>
      <p:ext uri="{BB962C8B-B14F-4D97-AF65-F5344CB8AC3E}">
        <p14:creationId xmlns:p14="http://schemas.microsoft.com/office/powerpoint/2010/main" val="3427021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DF67E87-474C-A198-C1AB-7DBCDF75F2B5}"/>
              </a:ext>
            </a:extLst>
          </p:cNvPr>
          <p:cNvSpPr txBox="1"/>
          <p:nvPr/>
        </p:nvSpPr>
        <p:spPr>
          <a:xfrm>
            <a:off x="-2402150" y="-1313115"/>
            <a:ext cx="11274640" cy="769441"/>
          </a:xfrm>
          <a:prstGeom prst="rect">
            <a:avLst/>
          </a:prstGeom>
          <a:noFill/>
        </p:spPr>
        <p:txBody>
          <a:bodyPr wrap="square">
            <a:spAutoFit/>
          </a:bodyPr>
          <a:lstStyle/>
          <a:p>
            <a:endParaRPr lang="en-US" sz="4400" dirty="0">
              <a:effectLst/>
              <a:latin typeface="Arial" panose="020B0604020202020204" pitchFamily="34" charset="0"/>
              <a:ea typeface="Calibri" panose="020F0502020204030204" pitchFamily="34" charset="0"/>
              <a:cs typeface="Arial" panose="020B0604020202020204" pitchFamily="34" charset="0"/>
            </a:endParaRPr>
          </a:p>
        </p:txBody>
      </p:sp>
      <p:sp>
        <p:nvSpPr>
          <p:cNvPr id="2" name="TextBox 1">
            <a:extLst>
              <a:ext uri="{FF2B5EF4-FFF2-40B4-BE49-F238E27FC236}">
                <a16:creationId xmlns:a16="http://schemas.microsoft.com/office/drawing/2014/main" id="{D18D8440-2590-B7B2-32EA-48E3A823036A}"/>
              </a:ext>
            </a:extLst>
          </p:cNvPr>
          <p:cNvSpPr txBox="1"/>
          <p:nvPr/>
        </p:nvSpPr>
        <p:spPr>
          <a:xfrm>
            <a:off x="647700" y="749300"/>
            <a:ext cx="10655300" cy="1754326"/>
          </a:xfrm>
          <a:prstGeom prst="rect">
            <a:avLst/>
          </a:prstGeom>
          <a:noFill/>
        </p:spPr>
        <p:txBody>
          <a:bodyPr wrap="square" rtlCol="0">
            <a:spAutoFit/>
          </a:bodyPr>
          <a:lstStyle/>
          <a:p>
            <a:r>
              <a:rPr lang="en-US" sz="5400" dirty="0">
                <a:latin typeface="Arial" panose="020B0604020202020204" pitchFamily="34" charset="0"/>
                <a:cs typeface="Arial" panose="020B0604020202020204" pitchFamily="34" charset="0"/>
              </a:rPr>
              <a:t>To those who deny Jesus historic existence:</a:t>
            </a:r>
          </a:p>
        </p:txBody>
      </p:sp>
      <p:sp>
        <p:nvSpPr>
          <p:cNvPr id="4" name="TextBox 3">
            <a:extLst>
              <a:ext uri="{FF2B5EF4-FFF2-40B4-BE49-F238E27FC236}">
                <a16:creationId xmlns:a16="http://schemas.microsoft.com/office/drawing/2014/main" id="{A45A422F-F691-17CB-C785-B660D16C3A59}"/>
              </a:ext>
            </a:extLst>
          </p:cNvPr>
          <p:cNvSpPr txBox="1"/>
          <p:nvPr/>
        </p:nvSpPr>
        <p:spPr>
          <a:xfrm>
            <a:off x="1243584" y="2685211"/>
            <a:ext cx="10059416" cy="2800767"/>
          </a:xfrm>
          <a:prstGeom prst="rect">
            <a:avLst/>
          </a:prstGeom>
          <a:noFill/>
        </p:spPr>
        <p:txBody>
          <a:bodyPr wrap="square">
            <a:spAutoFit/>
          </a:bodyPr>
          <a:lstStyle/>
          <a:p>
            <a:pPr marL="342900" marR="0" lvl="0" indent="-342900">
              <a:spcBef>
                <a:spcPts val="0"/>
              </a:spcBef>
              <a:spcAft>
                <a:spcPts val="0"/>
              </a:spcAft>
              <a:buFont typeface="Symbol" panose="05050102010706020507" pitchFamily="18" charset="2"/>
              <a:buChar char=""/>
            </a:pPr>
            <a:r>
              <a:rPr lang="en-US" sz="4400" dirty="0">
                <a:effectLst/>
                <a:latin typeface="Arial" panose="020B0604020202020204" pitchFamily="34" charset="0"/>
                <a:ea typeface="Calibri" panose="020F0502020204030204" pitchFamily="34" charset="0"/>
                <a:cs typeface="Arial" panose="020B0604020202020204" pitchFamily="34" charset="0"/>
              </a:rPr>
              <a:t>How did you develop that opinion of Him?</a:t>
            </a:r>
          </a:p>
          <a:p>
            <a:pPr marL="342900" marR="0" lvl="0" indent="-342900">
              <a:spcBef>
                <a:spcPts val="0"/>
              </a:spcBef>
              <a:spcAft>
                <a:spcPts val="0"/>
              </a:spcAft>
              <a:buFont typeface="Symbol" panose="05050102010706020507" pitchFamily="18" charset="2"/>
              <a:buChar char=""/>
            </a:pPr>
            <a:r>
              <a:rPr lang="en-US" sz="4400" dirty="0">
                <a:effectLst/>
                <a:latin typeface="Arial" panose="020B0604020202020204" pitchFamily="34" charset="0"/>
                <a:ea typeface="Calibri" panose="020F0502020204030204" pitchFamily="34" charset="0"/>
                <a:cs typeface="Arial" panose="020B0604020202020204" pitchFamily="34" charset="0"/>
              </a:rPr>
              <a:t>What’s convinced you that Jesus never actually existed?</a:t>
            </a:r>
          </a:p>
        </p:txBody>
      </p:sp>
    </p:spTree>
    <p:extLst>
      <p:ext uri="{BB962C8B-B14F-4D97-AF65-F5344CB8AC3E}">
        <p14:creationId xmlns:p14="http://schemas.microsoft.com/office/powerpoint/2010/main" val="2070272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DF67E87-474C-A198-C1AB-7DBCDF75F2B5}"/>
              </a:ext>
            </a:extLst>
          </p:cNvPr>
          <p:cNvSpPr txBox="1"/>
          <p:nvPr/>
        </p:nvSpPr>
        <p:spPr>
          <a:xfrm>
            <a:off x="-2402150" y="-1313115"/>
            <a:ext cx="11274640" cy="769441"/>
          </a:xfrm>
          <a:prstGeom prst="rect">
            <a:avLst/>
          </a:prstGeom>
          <a:noFill/>
        </p:spPr>
        <p:txBody>
          <a:bodyPr wrap="square">
            <a:spAutoFit/>
          </a:bodyPr>
          <a:lstStyle/>
          <a:p>
            <a:endParaRPr lang="en-US" sz="4400" dirty="0">
              <a:effectLst/>
              <a:latin typeface="Arial" panose="020B0604020202020204" pitchFamily="34" charset="0"/>
              <a:ea typeface="Calibri" panose="020F0502020204030204" pitchFamily="34" charset="0"/>
              <a:cs typeface="Arial" panose="020B0604020202020204" pitchFamily="34" charset="0"/>
            </a:endParaRPr>
          </a:p>
        </p:txBody>
      </p:sp>
      <p:sp>
        <p:nvSpPr>
          <p:cNvPr id="2" name="TextBox 1">
            <a:extLst>
              <a:ext uri="{FF2B5EF4-FFF2-40B4-BE49-F238E27FC236}">
                <a16:creationId xmlns:a16="http://schemas.microsoft.com/office/drawing/2014/main" id="{D18D8440-2590-B7B2-32EA-48E3A823036A}"/>
              </a:ext>
            </a:extLst>
          </p:cNvPr>
          <p:cNvSpPr txBox="1"/>
          <p:nvPr/>
        </p:nvSpPr>
        <p:spPr>
          <a:xfrm>
            <a:off x="483108" y="164084"/>
            <a:ext cx="11550396" cy="2585323"/>
          </a:xfrm>
          <a:prstGeom prst="rect">
            <a:avLst/>
          </a:prstGeom>
          <a:noFill/>
        </p:spPr>
        <p:txBody>
          <a:bodyPr wrap="square" rtlCol="0">
            <a:spAutoFit/>
          </a:bodyPr>
          <a:lstStyle/>
          <a:p>
            <a:r>
              <a:rPr lang="en-US" sz="5400" dirty="0">
                <a:latin typeface="Arial" panose="020B0604020202020204" pitchFamily="34" charset="0"/>
                <a:cs typeface="Arial" panose="020B0604020202020204" pitchFamily="34" charset="0"/>
              </a:rPr>
              <a:t>To those who see Jesus as a good teacher, moral leader or even the “Son of God”…</a:t>
            </a:r>
          </a:p>
        </p:txBody>
      </p:sp>
      <p:sp>
        <p:nvSpPr>
          <p:cNvPr id="4" name="TextBox 3">
            <a:extLst>
              <a:ext uri="{FF2B5EF4-FFF2-40B4-BE49-F238E27FC236}">
                <a16:creationId xmlns:a16="http://schemas.microsoft.com/office/drawing/2014/main" id="{A45A422F-F691-17CB-C785-B660D16C3A59}"/>
              </a:ext>
            </a:extLst>
          </p:cNvPr>
          <p:cNvSpPr txBox="1"/>
          <p:nvPr/>
        </p:nvSpPr>
        <p:spPr>
          <a:xfrm>
            <a:off x="1066292" y="3188131"/>
            <a:ext cx="10059416" cy="1446550"/>
          </a:xfrm>
          <a:prstGeom prst="rect">
            <a:avLst/>
          </a:prstGeom>
          <a:noFill/>
        </p:spPr>
        <p:txBody>
          <a:bodyPr wrap="square">
            <a:spAutoFit/>
          </a:bodyPr>
          <a:lstStyle/>
          <a:p>
            <a:pPr marR="0" lvl="0">
              <a:spcBef>
                <a:spcPts val="0"/>
              </a:spcBef>
              <a:spcAft>
                <a:spcPts val="0"/>
              </a:spcAft>
            </a:pPr>
            <a:r>
              <a:rPr lang="en-US" sz="4400" dirty="0">
                <a:solidFill>
                  <a:schemeClr val="accent6"/>
                </a:solidFill>
                <a:effectLst/>
                <a:latin typeface="Arial" panose="020B0604020202020204" pitchFamily="34" charset="0"/>
                <a:ea typeface="Calibri" panose="020F0502020204030204" pitchFamily="34" charset="0"/>
                <a:cs typeface="Arial" panose="020B0604020202020204" pitchFamily="34" charset="0"/>
              </a:rPr>
              <a:t>C.S. Lewis’ argument:  Jesus is either a LIAR, a LUNATIC, or LORD.</a:t>
            </a:r>
          </a:p>
        </p:txBody>
      </p:sp>
    </p:spTree>
    <p:extLst>
      <p:ext uri="{BB962C8B-B14F-4D97-AF65-F5344CB8AC3E}">
        <p14:creationId xmlns:p14="http://schemas.microsoft.com/office/powerpoint/2010/main" val="3615396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934BA-A091-F0A8-DCAF-EA89EB881E22}"/>
              </a:ext>
            </a:extLst>
          </p:cNvPr>
          <p:cNvSpPr>
            <a:spLocks noGrp="1"/>
          </p:cNvSpPr>
          <p:nvPr>
            <p:ph type="title"/>
          </p:nvPr>
        </p:nvSpPr>
        <p:spPr>
          <a:xfrm>
            <a:off x="585926" y="365125"/>
            <a:ext cx="11194742" cy="2537873"/>
          </a:xfrm>
        </p:spPr>
        <p:txBody>
          <a:bodyPr>
            <a:normAutofit/>
          </a:bodyPr>
          <a:lstStyle/>
          <a:p>
            <a:r>
              <a:rPr lang="en-US" b="1" dirty="0">
                <a:latin typeface="Arial" panose="020B0604020202020204" pitchFamily="34" charset="0"/>
                <a:cs typeface="Arial" panose="020B0604020202020204" pitchFamily="34" charset="0"/>
              </a:rPr>
              <a:t>Jesus didn’t seem to worry about making sure the Gospel was simple or easy to understand. </a:t>
            </a:r>
          </a:p>
        </p:txBody>
      </p:sp>
      <p:sp>
        <p:nvSpPr>
          <p:cNvPr id="5" name="Content Placeholder 4">
            <a:extLst>
              <a:ext uri="{FF2B5EF4-FFF2-40B4-BE49-F238E27FC236}">
                <a16:creationId xmlns:a16="http://schemas.microsoft.com/office/drawing/2014/main" id="{11EBCEAC-30A8-A5CB-D535-85090BD86D3C}"/>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596234400"/>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Depth</Template>
  <TotalTime>6264</TotalTime>
  <Words>834</Words>
  <Application>Microsoft Office PowerPoint</Application>
  <PresentationFormat>Widescreen</PresentationFormat>
  <Paragraphs>35</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Corbel</vt:lpstr>
      <vt:lpstr>Symbol</vt:lpstr>
      <vt:lpstr>Depth</vt:lpstr>
      <vt:lpstr>PARTIALLY CONVINCED    Christ-Encounters from John 3</vt:lpstr>
      <vt:lpstr>PowerPoint Presentation</vt:lpstr>
      <vt:lpstr>PowerPoint Presentation</vt:lpstr>
      <vt:lpstr>Find out what people think of Jesus.</vt:lpstr>
      <vt:lpstr>PowerPoint Presentation</vt:lpstr>
      <vt:lpstr>PowerPoint Presentation</vt:lpstr>
      <vt:lpstr>PowerPoint Presentation</vt:lpstr>
      <vt:lpstr>PowerPoint Presentation</vt:lpstr>
      <vt:lpstr>Jesus didn’t seem to worry about making sure the Gospel was simple or easy to understand. </vt:lpstr>
      <vt:lpstr>PowerPoint Presentation</vt:lpstr>
      <vt:lpstr>PowerPoint Presentation</vt:lpstr>
      <vt:lpstr>PowerPoint Presentation</vt:lpstr>
      <vt:lpstr>PowerPoint Presentation</vt:lpstr>
      <vt:lpstr>PowerPoint Presentation</vt:lpstr>
      <vt:lpstr>PowerPoint Presentation</vt:lpstr>
      <vt:lpstr>“I am trying here to prevent anyone saying the really foolish thing that people often say about Him [that is, Christ]: ‘I’m ready to accept Jesus as a great moral teacher, but I don’t accept His claim to be God.’ That is the one thing we must not say. A man who was merely a man and said the sort of things Jesus said would not be a great moral teacher. He would either be a lunatic–on a level with the man who says he is a poached egg–or else he would be the Devil of Hell. You must make your choice. Either this man was, and is, the Son of God: or else a madman or something worse…. You can shut Him up for a fool, you can spit at Him and kill Him as a demon; or you can fall at His feet and call Him Lord and God. But let us not come up with any patronizing nonsense about His being a great human teacher. He has not left that open to us. He did not intend to.”</vt:lpstr>
      <vt:lpstr>PowerPoint Presentation</vt:lpstr>
      <vt:lpstr>PowerPoint Presentation</vt:lpstr>
      <vt:lpstr>PowerPoint Presentation</vt:lpstr>
      <vt:lpstr>John 7:50-51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Repsold</dc:creator>
  <cp:lastModifiedBy>John Repsold</cp:lastModifiedBy>
  <cp:revision>48</cp:revision>
  <dcterms:created xsi:type="dcterms:W3CDTF">2022-04-03T03:39:58Z</dcterms:created>
  <dcterms:modified xsi:type="dcterms:W3CDTF">2022-10-09T04:36:37Z</dcterms:modified>
</cp:coreProperties>
</file>