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9" r:id="rId2"/>
    <p:sldId id="258" r:id="rId3"/>
    <p:sldId id="257" r:id="rId4"/>
    <p:sldId id="260" r:id="rId5"/>
    <p:sldId id="261" r:id="rId6"/>
    <p:sldId id="262" r:id="rId7"/>
    <p:sldId id="263" r:id="rId8"/>
    <p:sldId id="264" r:id="rId9"/>
    <p:sldId id="265" r:id="rId10"/>
    <p:sldId id="256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514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E2122-F69E-4EBB-9087-B83E47222EFF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0149E-CD0D-4CD0-9681-9A69D1B03E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8242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E2122-F69E-4EBB-9087-B83E47222EFF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0149E-CD0D-4CD0-9681-9A69D1B03E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8534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E2122-F69E-4EBB-9087-B83E47222EFF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0149E-CD0D-4CD0-9681-9A69D1B03E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4219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E2122-F69E-4EBB-9087-B83E47222EFF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0149E-CD0D-4CD0-9681-9A69D1B03E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2802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E2122-F69E-4EBB-9087-B83E47222EFF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0149E-CD0D-4CD0-9681-9A69D1B03E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2575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E2122-F69E-4EBB-9087-B83E47222EFF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0149E-CD0D-4CD0-9681-9A69D1B03E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265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E2122-F69E-4EBB-9087-B83E47222EFF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0149E-CD0D-4CD0-9681-9A69D1B03EA1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06452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E2122-F69E-4EBB-9087-B83E47222EFF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0149E-CD0D-4CD0-9681-9A69D1B03E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872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E2122-F69E-4EBB-9087-B83E47222EFF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0149E-CD0D-4CD0-9681-9A69D1B03E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764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E2122-F69E-4EBB-9087-B83E47222EFF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0149E-CD0D-4CD0-9681-9A69D1B03E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343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D6FE2122-F69E-4EBB-9087-B83E47222EFF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0149E-CD0D-4CD0-9681-9A69D1B03E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447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D6FE2122-F69E-4EBB-9087-B83E47222EFF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C440149E-CD0D-4CD0-9681-9A69D1B03E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384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2F9FA2-04BC-4B81-9B74-563A558F01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8348" y="389268"/>
            <a:ext cx="5555202" cy="755951"/>
          </a:xfrm>
        </p:spPr>
        <p:txBody>
          <a:bodyPr>
            <a:noAutofit/>
          </a:bodyPr>
          <a:lstStyle/>
          <a:p>
            <a:r>
              <a:rPr lang="en-US" sz="5400" b="1" dirty="0"/>
              <a:t>SIDELINED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25B9393-0F9A-4108-9033-1EE102B4F96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SIDELINED FOR THE YEAR: KC's Zusi has surgery midfoot sprain - Front Row  Soccer">
            <a:extLst>
              <a:ext uri="{FF2B5EF4-FFF2-40B4-BE49-F238E27FC236}">
                <a16:creationId xmlns:a16="http://schemas.microsoft.com/office/drawing/2014/main" id="{E9713A3B-1928-407A-91CF-799C7AD5B6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48" y="1265562"/>
            <a:ext cx="5527736" cy="2948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542 Blacksmith Hammering Hot Metal Photos - Free &amp; Royalty-Free Stock  Photos from Dreamstime">
            <a:extLst>
              <a:ext uri="{FF2B5EF4-FFF2-40B4-BE49-F238E27FC236}">
                <a16:creationId xmlns:a16="http://schemas.microsoft.com/office/drawing/2014/main" id="{270D4E0A-5491-4EAA-A4F1-F4144E9243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391" y="1399097"/>
            <a:ext cx="3320037" cy="4576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57F36CA7-746B-475C-8592-3805B661B417}"/>
              </a:ext>
            </a:extLst>
          </p:cNvPr>
          <p:cNvSpPr txBox="1">
            <a:spLocks/>
          </p:cNvSpPr>
          <p:nvPr/>
        </p:nvSpPr>
        <p:spPr bwMode="blackWhite">
          <a:xfrm>
            <a:off x="6385920" y="2955814"/>
            <a:ext cx="1229464" cy="639003"/>
          </a:xfrm>
          <a:prstGeom prst="rect">
            <a:avLst/>
          </a:prstGeom>
          <a:solidFill>
            <a:srgbClr val="FFFFFF"/>
          </a:solidFill>
          <a:ln w="38100" cap="sq">
            <a:solidFill>
              <a:srgbClr val="404040"/>
            </a:solidFill>
            <a:miter lim="800000"/>
          </a:ln>
        </p:spPr>
        <p:txBody>
          <a:bodyPr vert="horz" lIns="274320" tIns="182880" rIns="274320" bIns="182880" rtlCol="0" anchor="ctr" anchorCtr="1">
            <a:normAutofit fontScale="6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or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B33EE24-4555-418A-BF60-8CB3684E12BF}"/>
              </a:ext>
            </a:extLst>
          </p:cNvPr>
          <p:cNvSpPr txBox="1">
            <a:spLocks/>
          </p:cNvSpPr>
          <p:nvPr/>
        </p:nvSpPr>
        <p:spPr bwMode="blackWhite">
          <a:xfrm>
            <a:off x="4387789" y="5712781"/>
            <a:ext cx="7153182" cy="755951"/>
          </a:xfrm>
          <a:prstGeom prst="rect">
            <a:avLst/>
          </a:prstGeom>
          <a:solidFill>
            <a:srgbClr val="FFFFFF"/>
          </a:solidFill>
          <a:ln w="38100" cap="sq">
            <a:solidFill>
              <a:srgbClr val="404040"/>
            </a:solidFill>
            <a:miter lim="800000"/>
          </a:ln>
        </p:spPr>
        <p:txBody>
          <a:bodyPr vert="horz" lIns="274320" tIns="182880" rIns="274320" bIns="182880" rtlCol="0" anchor="ctr" anchorCtr="1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/>
              <a:t>Strengthened?</a:t>
            </a:r>
          </a:p>
        </p:txBody>
      </p:sp>
    </p:spTree>
    <p:extLst>
      <p:ext uri="{BB962C8B-B14F-4D97-AF65-F5344CB8AC3E}">
        <p14:creationId xmlns:p14="http://schemas.microsoft.com/office/powerpoint/2010/main" val="3655057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  <p:bldP spid="8" grpId="0" animBg="1"/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2F9FA2-04BC-4B81-9B74-563A558F012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25B9393-0F9A-4108-9033-1EE102B4F96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A442B55-F41A-4BEC-8739-0D2A0EB8598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508" r="15825" b="4481"/>
          <a:stretch/>
        </p:blipFill>
        <p:spPr>
          <a:xfrm>
            <a:off x="-1" y="0"/>
            <a:ext cx="12192001" cy="7095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984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2F9FA2-04BC-4B81-9B74-563A558F012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25B9393-0F9A-4108-9033-1EE102B4F96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A442B55-F41A-4BEC-8739-0D2A0EB8598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508" r="15825" b="4481"/>
          <a:stretch/>
        </p:blipFill>
        <p:spPr>
          <a:xfrm>
            <a:off x="-1" y="0"/>
            <a:ext cx="12192001" cy="7095664"/>
          </a:xfrm>
          <a:prstGeom prst="rect">
            <a:avLst/>
          </a:prstGeom>
        </p:spPr>
      </p:pic>
      <p:pic>
        <p:nvPicPr>
          <p:cNvPr id="4098" name="Picture 2" descr="Persecution of Christians in China on the Rise | GARBC International">
            <a:extLst>
              <a:ext uri="{FF2B5EF4-FFF2-40B4-BE49-F238E27FC236}">
                <a16:creationId xmlns:a16="http://schemas.microsoft.com/office/drawing/2014/main" id="{BC36E336-1839-4032-AAC1-3B4CAABC02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03184">
            <a:off x="330598" y="3743071"/>
            <a:ext cx="4598790" cy="323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hinese Christian churches face new threats as state religious code is  revised | America Magazine">
            <a:extLst>
              <a:ext uri="{FF2B5EF4-FFF2-40B4-BE49-F238E27FC236}">
                <a16:creationId xmlns:a16="http://schemas.microsoft.com/office/drawing/2014/main" id="{E8BC7A4E-DF47-4C42-B7D2-A318F37D25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93789">
            <a:off x="6096907" y="1228264"/>
            <a:ext cx="5691576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Are Christians In China Next In Line For 'Re-Education'?">
            <a:extLst>
              <a:ext uri="{FF2B5EF4-FFF2-40B4-BE49-F238E27FC236}">
                <a16:creationId xmlns:a16="http://schemas.microsoft.com/office/drawing/2014/main" id="{DE3BC7E5-2998-4F3F-B145-032EC6680B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383"/>
          <a:stretch/>
        </p:blipFill>
        <p:spPr bwMode="auto">
          <a:xfrm>
            <a:off x="965328" y="-119127"/>
            <a:ext cx="4241476" cy="3657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302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2F9FA2-04BC-4B81-9B74-563A558F01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3165" y="95250"/>
            <a:ext cx="12058835" cy="6651779"/>
          </a:xfrm>
        </p:spPr>
        <p:txBody>
          <a:bodyPr>
            <a:noAutofit/>
          </a:bodyPr>
          <a:lstStyle/>
          <a:p>
            <a:endParaRPr lang="en-US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25B9393-0F9A-4108-9033-1EE102B4F9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9696" y="190501"/>
            <a:ext cx="11819139" cy="6370098"/>
          </a:xfrm>
        </p:spPr>
        <p:txBody>
          <a:bodyPr>
            <a:noAutofit/>
          </a:bodyPr>
          <a:lstStyle/>
          <a:p>
            <a:pPr algn="l"/>
            <a:r>
              <a:rPr lang="en-US" sz="44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Thessalonians 3</a:t>
            </a:r>
          </a:p>
          <a:p>
            <a:pPr algn="l"/>
            <a:endParaRPr lang="en-US" sz="4400" i="1" baseline="30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4400" i="1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3 </a:t>
            </a:r>
            <a:r>
              <a:rPr lang="en-US" sz="44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 no one </a:t>
            </a:r>
            <a:r>
              <a:rPr lang="en-US" sz="4400" i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 moved by these afflictions</a:t>
            </a:r>
            <a:r>
              <a:rPr lang="en-US" sz="44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l"/>
            <a:endParaRPr lang="en-US" sz="440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4400" i="1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 “</a:t>
            </a:r>
            <a:r>
              <a:rPr lang="en-US" sz="44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this reason, when I could bear it no longer, I sent to learn about your faith, for fear that </a:t>
            </a:r>
            <a:r>
              <a:rPr lang="en-US" sz="4400" i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somehow the tempter had tempted you</a:t>
            </a:r>
            <a:r>
              <a:rPr lang="en-US" sz="44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 our labor would be in vain.”</a:t>
            </a:r>
            <a:endParaRPr lang="en-US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44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5472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F25B9393-0F9A-4108-9033-1EE102B4F9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2875" y="1185533"/>
            <a:ext cx="7181850" cy="6510667"/>
          </a:xfrm>
        </p:spPr>
        <p:txBody>
          <a:bodyPr>
            <a:noAutofit/>
          </a:bodyPr>
          <a:lstStyle/>
          <a:p>
            <a:r>
              <a:rPr lang="en-US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are the temptations that ‘the tempter’ uses to ‘move’ us off of Christ in suffering?  </a:t>
            </a:r>
            <a:endParaRPr lang="en-US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 descr="Mother of Salvation: Ask me, your beloved Mother, to give you the strength  to carry on and to protect the Mission of Salvation | Jesus pictures,  Jesus, God jesus">
            <a:extLst>
              <a:ext uri="{FF2B5EF4-FFF2-40B4-BE49-F238E27FC236}">
                <a16:creationId xmlns:a16="http://schemas.microsoft.com/office/drawing/2014/main" id="{4F529E57-CA6B-4C6D-9730-DE2E0B4721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3328" y="742951"/>
            <a:ext cx="4291472" cy="559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305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F25B9393-0F9A-4108-9033-1EE102B4F9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2874" y="142876"/>
            <a:ext cx="12049125" cy="1228724"/>
          </a:xfrm>
        </p:spPr>
        <p:txBody>
          <a:bodyPr>
            <a:noAutofit/>
          </a:bodyPr>
          <a:lstStyle/>
          <a:p>
            <a:pPr algn="l"/>
            <a:r>
              <a:rPr lang="en-US" sz="4400" b="1" u="sng" dirty="0">
                <a:latin typeface="Arial" panose="020B0604020202020204" pitchFamily="34" charset="0"/>
                <a:cs typeface="Arial" panose="020B0604020202020204" pitchFamily="34" charset="0"/>
              </a:rPr>
              <a:t>What are the temptations that ‘the tempter’ uses to ‘move’ us off of Christ in suffering?  </a:t>
            </a:r>
            <a:endParaRPr lang="en-US" sz="44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 descr="Mother of Salvation: Ask me, your beloved Mother, to give you the strength  to carry on and to protect the Mission of Salvation | Jesus pictures,  Jesus, God jesus">
            <a:extLst>
              <a:ext uri="{FF2B5EF4-FFF2-40B4-BE49-F238E27FC236}">
                <a16:creationId xmlns:a16="http://schemas.microsoft.com/office/drawing/2014/main" id="{4F529E57-CA6B-4C6D-9730-DE2E0B4721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9836" y="3819524"/>
            <a:ext cx="2332164" cy="3038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BC7E22E-A3EA-4A3D-8414-BCB08E9F04D4}"/>
              </a:ext>
            </a:extLst>
          </p:cNvPr>
          <p:cNvSpPr txBox="1"/>
          <p:nvPr/>
        </p:nvSpPr>
        <p:spPr>
          <a:xfrm>
            <a:off x="142874" y="1887676"/>
            <a:ext cx="1168037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1.) An </a:t>
            </a:r>
            <a:r>
              <a:rPr lang="en-US" sz="4000" b="1" i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inaccurate</a:t>
            </a:r>
            <a:r>
              <a:rPr lang="en-US" sz="40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belief about God</a:t>
            </a:r>
            <a:endParaRPr lang="en-US" sz="40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0879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F25B9393-0F9A-4108-9033-1EE102B4F9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2874" y="142876"/>
            <a:ext cx="12049125" cy="1228724"/>
          </a:xfrm>
        </p:spPr>
        <p:txBody>
          <a:bodyPr>
            <a:noAutofit/>
          </a:bodyPr>
          <a:lstStyle/>
          <a:p>
            <a:pPr algn="l"/>
            <a:r>
              <a:rPr lang="en-US" sz="4400" b="1" u="sng" dirty="0">
                <a:latin typeface="Arial" panose="020B0604020202020204" pitchFamily="34" charset="0"/>
                <a:cs typeface="Arial" panose="020B0604020202020204" pitchFamily="34" charset="0"/>
              </a:rPr>
              <a:t>What are the temptations that ‘the tempter’ uses to ‘move’ us off of Christ in suffering?  </a:t>
            </a:r>
            <a:endParaRPr lang="en-US" sz="44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 descr="Mother of Salvation: Ask me, your beloved Mother, to give you the strength  to carry on and to protect the Mission of Salvation | Jesus pictures,  Jesus, God jesus">
            <a:extLst>
              <a:ext uri="{FF2B5EF4-FFF2-40B4-BE49-F238E27FC236}">
                <a16:creationId xmlns:a16="http://schemas.microsoft.com/office/drawing/2014/main" id="{4F529E57-CA6B-4C6D-9730-DE2E0B4721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9836" y="3819524"/>
            <a:ext cx="2332164" cy="3038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BC7E22E-A3EA-4A3D-8414-BCB08E9F04D4}"/>
              </a:ext>
            </a:extLst>
          </p:cNvPr>
          <p:cNvSpPr txBox="1"/>
          <p:nvPr/>
        </p:nvSpPr>
        <p:spPr>
          <a:xfrm>
            <a:off x="142874" y="1887676"/>
            <a:ext cx="1168037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1.) An </a:t>
            </a:r>
            <a:r>
              <a:rPr lang="en-US" sz="4000" b="1" i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inaccurate</a:t>
            </a:r>
            <a:r>
              <a:rPr lang="en-US" sz="40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belief about God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2.) A shallow experience with the Word of God</a:t>
            </a:r>
            <a:endParaRPr lang="en-US" sz="40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7333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F25B9393-0F9A-4108-9033-1EE102B4F9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2874" y="142876"/>
            <a:ext cx="12049125" cy="1228724"/>
          </a:xfrm>
        </p:spPr>
        <p:txBody>
          <a:bodyPr>
            <a:noAutofit/>
          </a:bodyPr>
          <a:lstStyle/>
          <a:p>
            <a:pPr algn="l"/>
            <a:r>
              <a:rPr lang="en-US" sz="4400" b="1" u="sng" dirty="0">
                <a:latin typeface="Arial" panose="020B0604020202020204" pitchFamily="34" charset="0"/>
                <a:cs typeface="Arial" panose="020B0604020202020204" pitchFamily="34" charset="0"/>
              </a:rPr>
              <a:t>What are the temptations that ‘the tempter’ uses to ‘move’ us off of Christ in suffering?  </a:t>
            </a:r>
            <a:endParaRPr lang="en-US" sz="44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 descr="Mother of Salvation: Ask me, your beloved Mother, to give you the strength  to carry on and to protect the Mission of Salvation | Jesus pictures,  Jesus, God jesus">
            <a:extLst>
              <a:ext uri="{FF2B5EF4-FFF2-40B4-BE49-F238E27FC236}">
                <a16:creationId xmlns:a16="http://schemas.microsoft.com/office/drawing/2014/main" id="{4F529E57-CA6B-4C6D-9730-DE2E0B4721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9836" y="3819524"/>
            <a:ext cx="2332164" cy="3038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BC7E22E-A3EA-4A3D-8414-BCB08E9F04D4}"/>
              </a:ext>
            </a:extLst>
          </p:cNvPr>
          <p:cNvSpPr txBox="1"/>
          <p:nvPr/>
        </p:nvSpPr>
        <p:spPr>
          <a:xfrm>
            <a:off x="142874" y="1887676"/>
            <a:ext cx="11680371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1.) An </a:t>
            </a:r>
            <a:r>
              <a:rPr lang="en-US" sz="4000" b="1" i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inaccurate</a:t>
            </a:r>
            <a:r>
              <a:rPr lang="en-US" sz="40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belief about God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2.) A shallow experience with the Word of God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3.) Getting us to 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tone </a:t>
            </a:r>
            <a:r>
              <a:rPr lang="en-US" sz="40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down our testimony 	about Christ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B15ACE6-0367-48DD-925C-3EFB35F5FC90}"/>
              </a:ext>
            </a:extLst>
          </p:cNvPr>
          <p:cNvSpPr txBox="1"/>
          <p:nvPr/>
        </p:nvSpPr>
        <p:spPr>
          <a:xfrm>
            <a:off x="446315" y="4406800"/>
            <a:ext cx="931817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Rev. 12:11</a:t>
            </a: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“…they triumphed over him by the blood of the Lamb and </a:t>
            </a:r>
            <a:r>
              <a:rPr lang="en-US" sz="3600" i="1" u="sng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by the word of their testimony</a:t>
            </a:r>
            <a:r>
              <a:rPr lang="en-US" sz="3600" i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 they did not love their lives so much as to shrink from death.”</a:t>
            </a:r>
            <a:endParaRPr lang="en-US" sz="36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5945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F25B9393-0F9A-4108-9033-1EE102B4F9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2874" y="142876"/>
            <a:ext cx="12049125" cy="1228724"/>
          </a:xfrm>
        </p:spPr>
        <p:txBody>
          <a:bodyPr>
            <a:noAutofit/>
          </a:bodyPr>
          <a:lstStyle/>
          <a:p>
            <a:pPr algn="l"/>
            <a:r>
              <a:rPr lang="en-US" sz="4400" b="1" u="sng" dirty="0">
                <a:latin typeface="Arial" panose="020B0604020202020204" pitchFamily="34" charset="0"/>
                <a:cs typeface="Arial" panose="020B0604020202020204" pitchFamily="34" charset="0"/>
              </a:rPr>
              <a:t>What are the temptations that ‘the tempter’ uses to ‘move’ us off of Christ in suffering?  </a:t>
            </a:r>
            <a:endParaRPr lang="en-US" sz="44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 descr="Mother of Salvation: Ask me, your beloved Mother, to give you the strength  to carry on and to protect the Mission of Salvation | Jesus pictures,  Jesus, God jesus">
            <a:extLst>
              <a:ext uri="{FF2B5EF4-FFF2-40B4-BE49-F238E27FC236}">
                <a16:creationId xmlns:a16="http://schemas.microsoft.com/office/drawing/2014/main" id="{4F529E57-CA6B-4C6D-9730-DE2E0B4721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9836" y="3819524"/>
            <a:ext cx="2332164" cy="3038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BC7E22E-A3EA-4A3D-8414-BCB08E9F04D4}"/>
              </a:ext>
            </a:extLst>
          </p:cNvPr>
          <p:cNvSpPr txBox="1"/>
          <p:nvPr/>
        </p:nvSpPr>
        <p:spPr>
          <a:xfrm>
            <a:off x="142874" y="1887676"/>
            <a:ext cx="11680371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1.) An </a:t>
            </a:r>
            <a:r>
              <a:rPr lang="en-US" sz="4000" b="1" i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inaccurate</a:t>
            </a:r>
            <a:r>
              <a:rPr lang="en-US" sz="40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belief about God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2.) A shallow experience with the Word of God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3.) Getting us to 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tone </a:t>
            </a:r>
            <a:r>
              <a:rPr lang="en-US" sz="40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down our testimony 	   	about Christ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4.) Unfulfilled, unbiblical expectations</a:t>
            </a:r>
            <a:endParaRPr lang="en-US" sz="4000" b="1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8189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F25B9393-0F9A-4108-9033-1EE102B4F9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2874" y="142876"/>
            <a:ext cx="12049125" cy="1228724"/>
          </a:xfrm>
        </p:spPr>
        <p:txBody>
          <a:bodyPr>
            <a:noAutofit/>
          </a:bodyPr>
          <a:lstStyle/>
          <a:p>
            <a:pPr algn="l"/>
            <a:r>
              <a:rPr lang="en-US" sz="4400" b="1" u="sng" dirty="0">
                <a:latin typeface="Arial" panose="020B0604020202020204" pitchFamily="34" charset="0"/>
                <a:cs typeface="Arial" panose="020B0604020202020204" pitchFamily="34" charset="0"/>
              </a:rPr>
              <a:t>What are the temptations that ‘the tempter’ uses to ‘move’ us off of Christ in suffering?  </a:t>
            </a:r>
            <a:endParaRPr lang="en-US" sz="44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 descr="Mother of Salvation: Ask me, your beloved Mother, to give you the strength  to carry on and to protect the Mission of Salvation | Jesus pictures,  Jesus, God jesus">
            <a:extLst>
              <a:ext uri="{FF2B5EF4-FFF2-40B4-BE49-F238E27FC236}">
                <a16:creationId xmlns:a16="http://schemas.microsoft.com/office/drawing/2014/main" id="{4F529E57-CA6B-4C6D-9730-DE2E0B4721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9836" y="3819524"/>
            <a:ext cx="2332164" cy="3038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BC7E22E-A3EA-4A3D-8414-BCB08E9F04D4}"/>
              </a:ext>
            </a:extLst>
          </p:cNvPr>
          <p:cNvSpPr txBox="1"/>
          <p:nvPr/>
        </p:nvSpPr>
        <p:spPr>
          <a:xfrm>
            <a:off x="142874" y="1887676"/>
            <a:ext cx="11874955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1.) An </a:t>
            </a:r>
            <a:r>
              <a:rPr lang="en-US" sz="4000" b="1" i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inaccurate</a:t>
            </a:r>
            <a:r>
              <a:rPr lang="en-US" sz="40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belief about God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2.) A shallow experience with the Word of God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3.) Getting us to 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tone </a:t>
            </a:r>
            <a:r>
              <a:rPr lang="en-US" sz="40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down our testimony about 	Christ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4.) Unfulfilled, unbiblical expectations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5.) Failure to believe what is already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revealed by God as truth</a:t>
            </a:r>
            <a:endParaRPr lang="en-US" sz="4000" b="1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7158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F25B9393-0F9A-4108-9033-1EE102B4F9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2874" y="142876"/>
            <a:ext cx="12049125" cy="1228724"/>
          </a:xfrm>
        </p:spPr>
        <p:txBody>
          <a:bodyPr>
            <a:noAutofit/>
          </a:bodyPr>
          <a:lstStyle/>
          <a:p>
            <a:r>
              <a:rPr lang="en-US" sz="4400" b="1" u="sng" dirty="0">
                <a:latin typeface="Arial" panose="020B0604020202020204" pitchFamily="34" charset="0"/>
                <a:cs typeface="Arial" panose="020B0604020202020204" pitchFamily="34" charset="0"/>
              </a:rPr>
              <a:t>What strengthens us in </a:t>
            </a:r>
          </a:p>
          <a:p>
            <a:r>
              <a:rPr lang="en-US" sz="4400" b="1" u="sng" dirty="0">
                <a:latin typeface="Arial" panose="020B0604020202020204" pitchFamily="34" charset="0"/>
                <a:cs typeface="Arial" panose="020B0604020202020204" pitchFamily="34" charset="0"/>
              </a:rPr>
              <a:t>our times of affliction?</a:t>
            </a:r>
            <a:endParaRPr lang="en-US" sz="44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BC7E22E-A3EA-4A3D-8414-BCB08E9F04D4}"/>
              </a:ext>
            </a:extLst>
          </p:cNvPr>
          <p:cNvSpPr txBox="1"/>
          <p:nvPr/>
        </p:nvSpPr>
        <p:spPr>
          <a:xfrm>
            <a:off x="457200" y="1887676"/>
            <a:ext cx="11366045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i="1" baseline="30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6 </a:t>
            </a:r>
            <a:r>
              <a:rPr lang="en-US" sz="4000" i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But Timothy has just now come to us from you and has brought good news about your </a:t>
            </a:r>
            <a:r>
              <a:rPr lang="en-US" sz="4000" i="1" u="sng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faith and love </a:t>
            </a:r>
            <a:r>
              <a:rPr lang="en-US" sz="4000" i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 reported that you always remember us kindly and long to see us, as we long to see you— </a:t>
            </a:r>
            <a:r>
              <a:rPr lang="en-US" sz="4000" i="1" baseline="30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7 </a:t>
            </a:r>
            <a:r>
              <a:rPr lang="en-US" sz="4000" i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 this reason, brothers, in all our distress and affliction we have been comforted about you through </a:t>
            </a:r>
            <a:r>
              <a:rPr lang="en-US" sz="4000" i="1" u="sng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your faith</a:t>
            </a:r>
            <a:r>
              <a:rPr lang="en-US" sz="4000" i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 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( 1 Thess. 3)</a:t>
            </a:r>
            <a:endParaRPr lang="en-US" sz="40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5812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F25B9393-0F9A-4108-9033-1EE102B4F9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9696" y="190501"/>
            <a:ext cx="11819139" cy="6370098"/>
          </a:xfrm>
        </p:spPr>
        <p:txBody>
          <a:bodyPr>
            <a:noAutofit/>
          </a:bodyPr>
          <a:lstStyle/>
          <a:p>
            <a:pPr algn="l"/>
            <a:r>
              <a:rPr lang="en-US" sz="32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Thessalonians 3</a:t>
            </a:r>
          </a:p>
          <a:p>
            <a:pPr algn="l"/>
            <a:r>
              <a:rPr lang="en-US" sz="3200" i="1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US" sz="32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Therefore when we could bear it no longer, we were willing to be left behind at Athens alone, </a:t>
            </a:r>
            <a:r>
              <a:rPr lang="en-US" sz="3200" i="1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2 </a:t>
            </a:r>
            <a:r>
              <a:rPr lang="en-US" sz="32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we sent Timothy, our brother and God's coworker in the gospel of Christ, to establish and exhort you in your faith, </a:t>
            </a:r>
            <a:r>
              <a:rPr lang="en-US" sz="3200" i="1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3 </a:t>
            </a:r>
            <a:r>
              <a:rPr lang="en-US" sz="32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 no one be moved by these afflictions. For you yourselves know that we are destined for this. </a:t>
            </a:r>
            <a:r>
              <a:rPr lang="en-US" sz="3200" i="1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4 </a:t>
            </a:r>
            <a:r>
              <a:rPr lang="en-US" sz="32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when we were with you, we kept telling you beforehand that we were to suffer affliction, just as it has come to pass, and just as you know. </a:t>
            </a:r>
            <a:r>
              <a:rPr lang="en-US" sz="3200" i="1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5 </a:t>
            </a:r>
            <a:r>
              <a:rPr lang="en-US" sz="32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this reason, when I could bear it no longer, I sent to learn about your faith, for fear that somehow the tempter had tempted you and our labor would be in vain.</a:t>
            </a:r>
            <a:endParaRPr 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5966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>
            <a:extLst>
              <a:ext uri="{FF2B5EF4-FFF2-40B4-BE49-F238E27FC236}">
                <a16:creationId xmlns:a16="http://schemas.microsoft.com/office/drawing/2014/main" id="{8A7BC230-344D-4B3E-A3E8-A552B25D056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3668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1F519-98B5-45B9-9EB5-C994E315E2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7289" y="333321"/>
            <a:ext cx="7729728" cy="1188720"/>
          </a:xfrm>
        </p:spPr>
        <p:txBody>
          <a:bodyPr/>
          <a:lstStyle/>
          <a:p>
            <a:pPr algn="ctr"/>
            <a:r>
              <a:rPr lang="en-US" b="1" u="sng" dirty="0"/>
              <a:t>Numbers 6:24-26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79D1B7-DCEB-41E6-BAE4-31DABBADAF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1020" y="1760311"/>
            <a:ext cx="11793894" cy="4351338"/>
          </a:xfrm>
        </p:spPr>
        <p:txBody>
          <a:bodyPr>
            <a:noAutofit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0" baseline="30000" dirty="0">
                <a:solidFill>
                  <a:schemeClr val="tx1"/>
                </a:solidFill>
                <a:effectLst/>
              </a:rPr>
              <a:t>24 </a:t>
            </a:r>
            <a:r>
              <a:rPr lang="en-US" sz="4800" b="0" i="0" dirty="0">
                <a:solidFill>
                  <a:schemeClr val="tx1"/>
                </a:solidFill>
                <a:effectLst/>
              </a:rPr>
              <a:t>“The </a:t>
            </a:r>
            <a:r>
              <a:rPr lang="en-US" sz="4800" b="0" i="0" cap="small" dirty="0">
                <a:solidFill>
                  <a:schemeClr val="tx1"/>
                </a:solidFill>
                <a:effectLst/>
              </a:rPr>
              <a:t>Lord</a:t>
            </a:r>
            <a:r>
              <a:rPr lang="en-US" sz="4800" b="0" i="0" dirty="0">
                <a:solidFill>
                  <a:schemeClr val="tx1"/>
                </a:solidFill>
                <a:effectLst/>
              </a:rPr>
              <a:t> bless you and keep you;</a:t>
            </a:r>
            <a:br>
              <a:rPr lang="en-US" sz="4800" dirty="0">
                <a:solidFill>
                  <a:schemeClr val="tx1"/>
                </a:solidFill>
              </a:rPr>
            </a:br>
            <a:r>
              <a:rPr lang="en-US" sz="4800" b="1" i="0" baseline="30000" dirty="0">
                <a:solidFill>
                  <a:schemeClr val="tx1"/>
                </a:solidFill>
                <a:effectLst/>
              </a:rPr>
              <a:t>25 </a:t>
            </a:r>
            <a:r>
              <a:rPr lang="en-US" sz="4800" b="0" i="0" dirty="0">
                <a:solidFill>
                  <a:schemeClr val="tx1"/>
                </a:solidFill>
                <a:effectLst/>
              </a:rPr>
              <a:t>The </a:t>
            </a:r>
            <a:r>
              <a:rPr lang="en-US" sz="4800" b="0" i="0" cap="small" dirty="0">
                <a:solidFill>
                  <a:schemeClr val="tx1"/>
                </a:solidFill>
                <a:effectLst/>
              </a:rPr>
              <a:t>Lord</a:t>
            </a:r>
            <a:r>
              <a:rPr lang="en-US" sz="4800" b="0" i="0" dirty="0">
                <a:solidFill>
                  <a:schemeClr val="tx1"/>
                </a:solidFill>
                <a:effectLst/>
              </a:rPr>
              <a:t> make His face shine upon you,</a:t>
            </a:r>
            <a:br>
              <a:rPr lang="en-US" sz="4800" dirty="0">
                <a:solidFill>
                  <a:schemeClr val="tx1"/>
                </a:solidFill>
              </a:rPr>
            </a:br>
            <a:r>
              <a:rPr lang="en-US" sz="4800" b="0" i="0" dirty="0">
                <a:solidFill>
                  <a:schemeClr val="tx1"/>
                </a:solidFill>
                <a:effectLst/>
              </a:rPr>
              <a:t>And be gracious to you;</a:t>
            </a:r>
            <a:br>
              <a:rPr lang="en-US" sz="4800" dirty="0">
                <a:solidFill>
                  <a:schemeClr val="tx1"/>
                </a:solidFill>
              </a:rPr>
            </a:br>
            <a:r>
              <a:rPr lang="en-US" sz="4800" b="1" i="0" baseline="30000" dirty="0">
                <a:solidFill>
                  <a:schemeClr val="tx1"/>
                </a:solidFill>
                <a:effectLst/>
              </a:rPr>
              <a:t>26 </a:t>
            </a:r>
            <a:r>
              <a:rPr lang="en-US" sz="4800" b="0" i="0" dirty="0">
                <a:solidFill>
                  <a:schemeClr val="tx1"/>
                </a:solidFill>
                <a:effectLst/>
              </a:rPr>
              <a:t>The </a:t>
            </a:r>
            <a:r>
              <a:rPr lang="en-US" sz="4800" b="0" i="0" cap="small" dirty="0">
                <a:solidFill>
                  <a:schemeClr val="tx1"/>
                </a:solidFill>
                <a:effectLst/>
              </a:rPr>
              <a:t>Lord</a:t>
            </a:r>
            <a:r>
              <a:rPr lang="en-US" sz="4800" b="0" i="0" dirty="0">
                <a:solidFill>
                  <a:schemeClr val="tx1"/>
                </a:solidFill>
                <a:effectLst/>
              </a:rPr>
              <a:t> lift up His countenance upon you,</a:t>
            </a:r>
            <a:br>
              <a:rPr lang="en-US" sz="4800" dirty="0">
                <a:solidFill>
                  <a:schemeClr val="tx1"/>
                </a:solidFill>
              </a:rPr>
            </a:br>
            <a:r>
              <a:rPr lang="en-US" sz="4800" b="0" i="0" dirty="0">
                <a:solidFill>
                  <a:schemeClr val="tx1"/>
                </a:solidFill>
                <a:effectLst/>
              </a:rPr>
              <a:t>And give you peace.” ’</a:t>
            </a:r>
            <a:endParaRPr lang="en-US" sz="4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1531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IDELINED FOR THE YEAR: KC's Zusi has surgery midfoot sprain - Front Row  Soccer">
            <a:extLst>
              <a:ext uri="{FF2B5EF4-FFF2-40B4-BE49-F238E27FC236}">
                <a16:creationId xmlns:a16="http://schemas.microsoft.com/office/drawing/2014/main" id="{E9713A3B-1928-407A-91CF-799C7AD5B6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85874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F25B9393-0F9A-4108-9033-1EE102B4F9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42236" y="423534"/>
            <a:ext cx="4867275" cy="5753482"/>
          </a:xfrm>
        </p:spPr>
        <p:txBody>
          <a:bodyPr>
            <a:no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Think of a time when you got sidelined spiritually?  </a:t>
            </a:r>
          </a:p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How did it happen?  </a:t>
            </a:r>
          </a:p>
        </p:txBody>
      </p:sp>
    </p:spTree>
    <p:extLst>
      <p:ext uri="{BB962C8B-B14F-4D97-AF65-F5344CB8AC3E}">
        <p14:creationId xmlns:p14="http://schemas.microsoft.com/office/powerpoint/2010/main" val="4162411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F25B9393-0F9A-4108-9033-1EE102B4F9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9696" y="190501"/>
            <a:ext cx="11819139" cy="6370098"/>
          </a:xfrm>
        </p:spPr>
        <p:txBody>
          <a:bodyPr>
            <a:noAutofit/>
          </a:bodyPr>
          <a:lstStyle/>
          <a:p>
            <a:pPr algn="l"/>
            <a:r>
              <a:rPr lang="en-US" sz="44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Thessalonians 3</a:t>
            </a:r>
          </a:p>
          <a:p>
            <a:pPr algn="l"/>
            <a:r>
              <a:rPr lang="en-US" sz="4400" i="1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US" sz="44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Therefore when we could bear it no longer, we were willing to be left behind at Athens alone, </a:t>
            </a:r>
            <a:r>
              <a:rPr lang="en-US" sz="4400" i="1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2 </a:t>
            </a:r>
            <a:r>
              <a:rPr lang="en-US" sz="44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we sent Timothy, our brother and God's coworker in the gospel of Christ, to establish and exhort you in your faith….</a:t>
            </a:r>
            <a:endParaRPr lang="en-US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6262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IDELINED FOR THE YEAR: KC's Zusi has surgery midfoot sprain - Front Row  Soccer">
            <a:extLst>
              <a:ext uri="{FF2B5EF4-FFF2-40B4-BE49-F238E27FC236}">
                <a16:creationId xmlns:a16="http://schemas.microsoft.com/office/drawing/2014/main" id="{E9713A3B-1928-407A-91CF-799C7AD5B6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85874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F25B9393-0F9A-4108-9033-1EE102B4F9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3400" y="423534"/>
            <a:ext cx="11576111" cy="5753482"/>
          </a:xfrm>
        </p:spPr>
        <p:txBody>
          <a:bodyPr>
            <a:noAutofit/>
          </a:bodyPr>
          <a:lstStyle/>
          <a:p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When our concern for each other overrides our commitment to the status quo of our lives, the life of Christ </a:t>
            </a:r>
            <a:r>
              <a:rPr lang="en-US" sz="5400" b="1" i="1" dirty="0">
                <a:latin typeface="Arial" panose="020B0604020202020204" pitchFamily="34" charset="0"/>
                <a:cs typeface="Arial" panose="020B0604020202020204" pitchFamily="34" charset="0"/>
              </a:rPr>
              <a:t>together</a:t>
            </a:r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 will triumph. </a:t>
            </a:r>
          </a:p>
          <a:p>
            <a:endParaRPr lang="en-US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1416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sk the Expert: What Is the Best Way to Start Lifting Weights?">
            <a:extLst>
              <a:ext uri="{FF2B5EF4-FFF2-40B4-BE49-F238E27FC236}">
                <a16:creationId xmlns:a16="http://schemas.microsoft.com/office/drawing/2014/main" id="{D2B01384-A599-486B-AB01-A6471BDFE4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1560" y="1925098"/>
            <a:ext cx="7399353" cy="4932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F25B9393-0F9A-4108-9033-1EE102B4F9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9550" y="71110"/>
            <a:ext cx="11576111" cy="1938666"/>
          </a:xfrm>
        </p:spPr>
        <p:txBody>
          <a:bodyPr>
            <a:noAutofit/>
          </a:bodyPr>
          <a:lstStyle/>
          <a:p>
            <a:r>
              <a:rPr lang="en-US" sz="5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sterizo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to strengthen, make firm, make stable, set fast</a:t>
            </a:r>
          </a:p>
        </p:txBody>
      </p:sp>
    </p:spTree>
    <p:extLst>
      <p:ext uri="{BB962C8B-B14F-4D97-AF65-F5344CB8AC3E}">
        <p14:creationId xmlns:p14="http://schemas.microsoft.com/office/powerpoint/2010/main" val="1328344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F25B9393-0F9A-4108-9033-1EE102B4F9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347334"/>
            <a:ext cx="12192000" cy="1938666"/>
          </a:xfrm>
        </p:spPr>
        <p:txBody>
          <a:bodyPr>
            <a:noAutofit/>
          </a:bodyPr>
          <a:lstStyle/>
          <a:p>
            <a:r>
              <a:rPr lang="en-US" sz="5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parakaleō</a:t>
            </a:r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 = to strengthen, encourage, instruct</a:t>
            </a:r>
          </a:p>
        </p:txBody>
      </p:sp>
      <p:pic>
        <p:nvPicPr>
          <p:cNvPr id="3074" name="Picture 2" descr="What is the Holy Spirit &amp; What Does He Do?">
            <a:extLst>
              <a:ext uri="{FF2B5EF4-FFF2-40B4-BE49-F238E27FC236}">
                <a16:creationId xmlns:a16="http://schemas.microsoft.com/office/drawing/2014/main" id="{465D58A2-0829-45DD-B36B-34182BC244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447925"/>
            <a:ext cx="7620000" cy="398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8983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F25B9393-0F9A-4108-9033-1EE102B4F9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9696" y="190501"/>
            <a:ext cx="11819139" cy="6370098"/>
          </a:xfrm>
        </p:spPr>
        <p:txBody>
          <a:bodyPr>
            <a:noAutofit/>
          </a:bodyPr>
          <a:lstStyle/>
          <a:p>
            <a:pPr algn="l"/>
            <a:r>
              <a:rPr lang="en-US" sz="48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Thessalonians 3</a:t>
            </a:r>
          </a:p>
          <a:p>
            <a:pPr algn="l"/>
            <a:r>
              <a:rPr lang="en-US" sz="4800" i="1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2 </a:t>
            </a:r>
            <a:r>
              <a:rPr lang="en-US" sz="4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 we sent Timothy, our brother and God's coworker in the gospel of Christ, to establish and exhort you in your faith, </a:t>
            </a:r>
          </a:p>
          <a:p>
            <a:pPr algn="l"/>
            <a:r>
              <a:rPr lang="en-US" sz="4800" i="1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3 </a:t>
            </a:r>
            <a:r>
              <a:rPr lang="en-US" sz="4800" i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 no one be moved by these afflictions. For you yourselves know that we are destined for this. </a:t>
            </a:r>
            <a:endParaRPr lang="en-US" sz="4800" u="sng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9381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F25B9393-0F9A-4108-9033-1EE102B4F9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" y="895349"/>
            <a:ext cx="11601635" cy="5665249"/>
          </a:xfrm>
        </p:spPr>
        <p:txBody>
          <a:bodyPr>
            <a:noAutofit/>
          </a:bodyPr>
          <a:lstStyle/>
          <a:p>
            <a:pPr algn="l"/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AFFLICTIONS </a:t>
            </a:r>
            <a:r>
              <a:rPr lang="en-US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Greek (</a:t>
            </a:r>
            <a:r>
              <a:rPr lang="en-US" sz="48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thlepsis</a:t>
            </a:r>
            <a:r>
              <a:rPr lang="en-US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is used in two ways in the New Testament:</a:t>
            </a:r>
          </a:p>
          <a:p>
            <a:pPr lvl="0" algn="l"/>
            <a:r>
              <a:rPr lang="en-US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1.) [lit.] a pressing, pressing together, pressure</a:t>
            </a:r>
          </a:p>
          <a:p>
            <a:pPr lvl="0" algn="l"/>
            <a:r>
              <a:rPr lang="en-US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2.) [metaph.] 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oppression, affliction, tribulation, distress</a:t>
            </a:r>
            <a:endParaRPr lang="en-US" sz="4800" u="sng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2832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TM10001115[[fn=Parcel]]</Template>
  <TotalTime>77</TotalTime>
  <Words>831</Words>
  <Application>Microsoft Office PowerPoint</Application>
  <PresentationFormat>Widescreen</PresentationFormat>
  <Paragraphs>52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Arial</vt:lpstr>
      <vt:lpstr>Gill Sans MT</vt:lpstr>
      <vt:lpstr>Parcel</vt:lpstr>
      <vt:lpstr>SIDELINED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Numbers 6:24-26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SIDELINED</dc:title>
  <dc:creator>John Repsold</dc:creator>
  <cp:lastModifiedBy>John Repsold</cp:lastModifiedBy>
  <cp:revision>5</cp:revision>
  <dcterms:created xsi:type="dcterms:W3CDTF">2022-03-20T04:12:26Z</dcterms:created>
  <dcterms:modified xsi:type="dcterms:W3CDTF">2022-03-20T14:13:36Z</dcterms:modified>
</cp:coreProperties>
</file>