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8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3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8F284B-CC22-441D-929C-A3109DCA176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5D2175-E6D7-4D49-B317-C6BAFE3E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A3EE-D9CC-D9A3-30B9-62D7C099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8053D-63FE-0B99-7B7B-B74C9F9C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092"/>
          </a:xfrm>
        </p:spPr>
      </p:pic>
    </p:spTree>
    <p:extLst>
      <p:ext uri="{BB962C8B-B14F-4D97-AF65-F5344CB8AC3E}">
        <p14:creationId xmlns:p14="http://schemas.microsoft.com/office/powerpoint/2010/main" val="300918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257734" y="597423"/>
            <a:ext cx="11815482" cy="1614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 startAt="4"/>
            </a:pPr>
            <a:r>
              <a:rPr lang="en-US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will either be evil or good.  They reflect our moral and spiritual character.</a:t>
            </a:r>
            <a:endParaRPr lang="en-US" sz="4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116542" y="2898959"/>
            <a:ext cx="118154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Proverbs 12:5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plans of the righteous are just,</a:t>
            </a:r>
            <a:b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but the advice of the wicked is deceitful.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Isaiah 32:8</a:t>
            </a:r>
            <a: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—But the noble make noble plans,</a:t>
            </a:r>
            <a:b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and by noble deeds they stand. </a:t>
            </a:r>
            <a:endParaRPr lang="en-US" sz="40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275663" y="56650"/>
            <a:ext cx="11815482" cy="19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 startAt="5"/>
            </a:pPr>
            <a:r>
              <a:rPr lang="en-US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are no substitute for action; action is no substitute for planning.</a:t>
            </a:r>
            <a:endParaRPr lang="en-US" sz="4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188259" y="2011454"/>
            <a:ext cx="118154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Proverbs 21:5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4800" i="1" dirty="0">
                <a:effectLst/>
                <a:ea typeface="Calibri" panose="020F0502020204030204" pitchFamily="34" charset="0"/>
              </a:rPr>
              <a:t>The plans of the diligent lead to profit</a:t>
            </a:r>
            <a:r>
              <a:rPr lang="en-US" sz="4800" i="1" dirty="0">
                <a:ea typeface="Calibri" panose="020F0502020204030204" pitchFamily="34" charset="0"/>
              </a:rPr>
              <a:t> </a:t>
            </a:r>
            <a:r>
              <a:rPr lang="en-US" sz="4800" i="1" dirty="0">
                <a:effectLst/>
                <a:ea typeface="Calibri" panose="020F0502020204030204" pitchFamily="34" charset="0"/>
              </a:rPr>
              <a:t>as surely as haste leads to poverty.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3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2B02-F35A-3EBD-1868-5A9D63A3A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A83BC-53BD-E182-3946-26A07C675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F54E4F-EBB4-C096-ED31-906D5F93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5" y="-30613"/>
            <a:ext cx="8803340" cy="688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2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INVITE God to guide your planning.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277906" y="87123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9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INVITE God to guide your planning.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277906" y="87123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2D959-FB83-93A8-0AE5-9D6B7DA5C104}"/>
              </a:ext>
            </a:extLst>
          </p:cNvPr>
          <p:cNvSpPr txBox="1"/>
          <p:nvPr/>
        </p:nvSpPr>
        <p:spPr>
          <a:xfrm>
            <a:off x="1429870" y="3576918"/>
            <a:ext cx="107083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30 seconds of silence before God.  </a:t>
            </a:r>
          </a:p>
          <a:p>
            <a:pPr marL="8001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30 seconds of surrender (your frustrations, fears, concerns, disappointments, hopes, dreams, etc.)  </a:t>
            </a:r>
          </a:p>
        </p:txBody>
      </p:sp>
    </p:spTree>
    <p:extLst>
      <p:ext uri="{BB962C8B-B14F-4D97-AF65-F5344CB8AC3E}">
        <p14:creationId xmlns:p14="http://schemas.microsoft.com/office/powerpoint/2010/main" val="11672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sz="4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the important areas of your life where making plans will help you experience greater blessing with God.</a:t>
            </a:r>
            <a:r>
              <a:rPr lang="en-US" sz="4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2D959-FB83-93A8-0AE5-9D6B7DA5C104}"/>
              </a:ext>
            </a:extLst>
          </p:cNvPr>
          <p:cNvSpPr txBox="1"/>
          <p:nvPr/>
        </p:nvSpPr>
        <p:spPr>
          <a:xfrm>
            <a:off x="224118" y="4160019"/>
            <a:ext cx="59032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Relationship with God</a:t>
            </a: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Friendships/fellowship</a:t>
            </a: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Health/body</a:t>
            </a: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Hobbies/fun/entertainment</a:t>
            </a:r>
          </a:p>
          <a:p>
            <a:pPr marL="971550" marR="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Intellect/mind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79161-A391-2E9F-97BD-A8C772D2E7A1}"/>
              </a:ext>
            </a:extLst>
          </p:cNvPr>
          <p:cNvSpPr txBox="1"/>
          <p:nvPr/>
        </p:nvSpPr>
        <p:spPr>
          <a:xfrm>
            <a:off x="6277536" y="4160018"/>
            <a:ext cx="5656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Family (spouse, children, parents, grandchildren)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Career/school/work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Finances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Service/volunteering</a:t>
            </a:r>
          </a:p>
        </p:txBody>
      </p:sp>
    </p:spTree>
    <p:extLst>
      <p:ext uri="{BB962C8B-B14F-4D97-AF65-F5344CB8AC3E}">
        <p14:creationId xmlns:p14="http://schemas.microsoft.com/office/powerpoint/2010/main" val="296777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en-US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DEFINE/ENVISION/DREAM what growth would look like in each of these areas.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PRIORITIZE the order in which you think God would have you tackle them.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1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288028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5"/>
            </a:pPr>
            <a:r>
              <a:rPr lang="en-US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ACCOUNTABILITY with myself and others.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DD5BA9-58A0-40BB-DCF0-9FC610A187A9}"/>
              </a:ext>
            </a:extLst>
          </p:cNvPr>
          <p:cNvSpPr txBox="1">
            <a:spLocks/>
          </p:cNvSpPr>
          <p:nvPr/>
        </p:nvSpPr>
        <p:spPr>
          <a:xfrm>
            <a:off x="470648" y="4045019"/>
            <a:ext cx="11613776" cy="128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Next to the resolution, write the name of the person or group who you would like to help you.</a:t>
            </a:r>
          </a:p>
        </p:txBody>
      </p:sp>
    </p:spTree>
    <p:extLst>
      <p:ext uri="{BB962C8B-B14F-4D97-AF65-F5344CB8AC3E}">
        <p14:creationId xmlns:p14="http://schemas.microsoft.com/office/powerpoint/2010/main" val="409295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4" y="1911510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6"/>
            </a:pPr>
            <a:r>
              <a:rPr lang="en-US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SCHEDULE your resolutions and rhythms.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Blank Weekly Calendars Printable | Activity Shelter">
            <a:extLst>
              <a:ext uri="{FF2B5EF4-FFF2-40B4-BE49-F238E27FC236}">
                <a16:creationId xmlns:a16="http://schemas.microsoft.com/office/drawing/2014/main" id="{C0FA4520-2F70-0857-2A05-AD124532D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18432"/>
          <a:stretch/>
        </p:blipFill>
        <p:spPr bwMode="auto">
          <a:xfrm>
            <a:off x="2946901" y="3124200"/>
            <a:ext cx="6298196" cy="34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6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B62B-75E4-E223-991F-51835948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EEC26-A8BD-D387-8C14-41E3E783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729317"/>
            <a:ext cx="11022105" cy="2940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strong, regular, repeated pattern of movement or sound.</a:t>
            </a:r>
            <a:endParaRPr lang="en-US" sz="6000" dirty="0"/>
          </a:p>
        </p:txBody>
      </p:sp>
      <p:pic>
        <p:nvPicPr>
          <p:cNvPr id="2050" name="Picture 2" descr="Get Rhythm: Learn Common Beats | Musical U">
            <a:extLst>
              <a:ext uri="{FF2B5EF4-FFF2-40B4-BE49-F238E27FC236}">
                <a16:creationId xmlns:a16="http://schemas.microsoft.com/office/drawing/2014/main" id="{838583A3-DB8B-2384-3167-F44F1860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491" cy="38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80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CEA6-55C3-7AE9-FDC6-BBB5E408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4" y="1911510"/>
            <a:ext cx="11613776" cy="128889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 startAt="7"/>
            </a:pPr>
            <a:r>
              <a:rPr lang="en-US" sz="48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 &amp; ADJUST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85395-64E6-5323-9F4F-3F6BAB70FEC8}"/>
              </a:ext>
            </a:extLst>
          </p:cNvPr>
          <p:cNvSpPr txBox="1"/>
          <p:nvPr/>
        </p:nvSpPr>
        <p:spPr>
          <a:xfrm>
            <a:off x="389964" y="-119065"/>
            <a:ext cx="114120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STEPS to EXPERIENCING FRUITFUL RESOLUTIONS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5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3167-499C-02E0-8D50-14328A0E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268941"/>
            <a:ext cx="11734800" cy="608703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Timothy 4:7-10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i="1" baseline="30000" dirty="0">
                <a:effectLst/>
              </a:rPr>
              <a:t>7 </a:t>
            </a:r>
            <a:r>
              <a:rPr lang="en-US" sz="4000" b="0" i="1" dirty="0">
                <a:effectLst/>
              </a:rPr>
              <a:t>Have nothing to do with godless myths and old wives’ tales; rather, </a:t>
            </a:r>
            <a:r>
              <a:rPr lang="en-US" sz="4000" b="0" i="1" u="sng" dirty="0">
                <a:effectLst/>
              </a:rPr>
              <a:t>train yourself </a:t>
            </a:r>
            <a:r>
              <a:rPr lang="en-US" sz="4000" b="0" i="1" dirty="0">
                <a:effectLst/>
              </a:rPr>
              <a:t>to be godly. </a:t>
            </a:r>
            <a:r>
              <a:rPr lang="en-US" sz="4000" b="1" i="1" baseline="30000" dirty="0">
                <a:effectLst/>
              </a:rPr>
              <a:t>8 </a:t>
            </a:r>
            <a:r>
              <a:rPr lang="en-US" sz="4000" b="0" i="1" dirty="0">
                <a:effectLst/>
              </a:rPr>
              <a:t>For physical </a:t>
            </a:r>
            <a:r>
              <a:rPr lang="en-US" sz="4000" b="0" i="1" u="sng" dirty="0">
                <a:effectLst/>
              </a:rPr>
              <a:t>training</a:t>
            </a:r>
            <a:r>
              <a:rPr lang="en-US" sz="4000" b="0" i="1" dirty="0">
                <a:effectLst/>
              </a:rPr>
              <a:t> is of some value, but godliness has value for all things, holding promise for both the present life and the life to come. </a:t>
            </a:r>
            <a:r>
              <a:rPr lang="en-US" sz="4000" b="1" i="1" baseline="30000" dirty="0">
                <a:effectLst/>
              </a:rPr>
              <a:t>9 </a:t>
            </a:r>
            <a:r>
              <a:rPr lang="en-US" sz="4000" b="0" i="1" dirty="0">
                <a:effectLst/>
              </a:rPr>
              <a:t>This is a trustworthy saying that deserves full acceptance. </a:t>
            </a:r>
            <a:r>
              <a:rPr lang="en-US" sz="4000" b="1" i="1" baseline="30000" dirty="0">
                <a:effectLst/>
              </a:rPr>
              <a:t>10 </a:t>
            </a:r>
            <a:r>
              <a:rPr lang="en-US" sz="4000" b="0" i="1" dirty="0">
                <a:effectLst/>
              </a:rPr>
              <a:t>That is why we labor and strive, because we have put our hope in the living God, who is the Savior of all people, and especially of those who believe.</a:t>
            </a:r>
          </a:p>
        </p:txBody>
      </p:sp>
    </p:spTree>
    <p:extLst>
      <p:ext uri="{BB962C8B-B14F-4D97-AF65-F5344CB8AC3E}">
        <p14:creationId xmlns:p14="http://schemas.microsoft.com/office/powerpoint/2010/main" val="101904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3167-499C-02E0-8D50-14328A0E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573741"/>
            <a:ext cx="11465859" cy="5522259"/>
          </a:xfrm>
        </p:spPr>
        <p:txBody>
          <a:bodyPr>
            <a:noAutofit/>
          </a:bodyPr>
          <a:lstStyle/>
          <a:p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Hebrews 5:14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4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solid food is for the mature, for those who have their powers of discernment </a:t>
            </a:r>
            <a:r>
              <a:rPr lang="en-US" sz="44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r>
              <a:rPr lang="en-US" sz="4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constant practice to distinguish good from evil.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Hebrews 12:11</a:t>
            </a:r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4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the moment all </a:t>
            </a:r>
            <a:r>
              <a:rPr lang="en-US" sz="44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discipline</a:t>
            </a:r>
            <a:r>
              <a:rPr lang="en-US" sz="4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seems painful rather than pleasant, but later it yields the peaceful fruit of righteousness to those who have been trained by it.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B62B-75E4-E223-991F-51835948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EEC26-A8BD-D387-8C14-41E3E783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729317"/>
            <a:ext cx="11022105" cy="2940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ovement, change, or variation marked by the regular recurrence of related elements.</a:t>
            </a:r>
            <a:endParaRPr lang="en-US" sz="6000" dirty="0"/>
          </a:p>
        </p:txBody>
      </p:sp>
      <p:pic>
        <p:nvPicPr>
          <p:cNvPr id="3074" name="Picture 2" descr="The Rhythm | thoughtfulbeliever">
            <a:extLst>
              <a:ext uri="{FF2B5EF4-FFF2-40B4-BE49-F238E27FC236}">
                <a16:creationId xmlns:a16="http://schemas.microsoft.com/office/drawing/2014/main" id="{C6979D9C-C1D3-4ED5-4037-4B0C170F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1" b="19869"/>
          <a:stretch/>
        </p:blipFill>
        <p:spPr bwMode="auto">
          <a:xfrm>
            <a:off x="-2398223" y="-1367"/>
            <a:ext cx="8029460" cy="34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net Earth With Sunrise In Space Stock Footage Video 2765507 | Shutterstock">
            <a:extLst>
              <a:ext uri="{FF2B5EF4-FFF2-40B4-BE49-F238E27FC236}">
                <a16:creationId xmlns:a16="http://schemas.microsoft.com/office/drawing/2014/main" id="{31AF32A2-41E0-BFF5-C859-16FC0A87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64" y="57993"/>
            <a:ext cx="6590836" cy="33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2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1D99-16CE-B051-1238-B1796A5B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F935-CC3F-7D37-84E2-97020D01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ght game folks share their New Year's resolutions - The Ring">
            <a:extLst>
              <a:ext uri="{FF2B5EF4-FFF2-40B4-BE49-F238E27FC236}">
                <a16:creationId xmlns:a16="http://schemas.microsoft.com/office/drawing/2014/main" id="{1BA25915-336E-7CFA-13D0-F0099D6D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401"/>
            <a:ext cx="12192000" cy="8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6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E436-D0EB-BA09-4749-8549F81F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06" y="214657"/>
            <a:ext cx="11407587" cy="19548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Important Truths from God </a:t>
            </a:r>
          </a:p>
          <a:p>
            <a:pPr marL="0" indent="0" algn="ctr">
              <a:buNone/>
            </a:pPr>
            <a:r>
              <a:rPr lang="en-US" sz="6000" dirty="0"/>
              <a:t>about Resolutions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392205" y="2554445"/>
            <a:ext cx="11407587" cy="19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Making plans is a godly, God-like activity.  Seeing them fulfilled is a gracious human-divine partnership.</a:t>
            </a:r>
            <a:r>
              <a:rPr lang="en-US" sz="48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1452282" y="4616824"/>
            <a:ext cx="10506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Jeremiah 29:11—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know the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 have for you,” declares the </a:t>
            </a:r>
            <a:r>
              <a:rPr lang="en-US" sz="3600" i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prosper you and not to harm you,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give you hope and a future.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7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96369" y="133972"/>
            <a:ext cx="11815482" cy="19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Making plans is a godly, God-like activity.  Seeing them fulfilled is a gracious human-divine partnership.</a:t>
            </a:r>
            <a:r>
              <a:rPr lang="en-US" sz="48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-80682" y="2151529"/>
            <a:ext cx="121830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Psalms 20:4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“May he give you the desire of your heart and make all your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succeed.”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26:</a:t>
            </a: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12—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Lord, you establish peace for us; all that we 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 accomplished you have done for us.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Corinthians 15:10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36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by the grace of God I am what I am, and his grace to me was not without effect. No,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worked harder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than all of them—yet not I, but </a:t>
            </a:r>
            <a:r>
              <a:rPr lang="en-US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grace of God that was with me.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06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96369" y="133972"/>
            <a:ext cx="11815482" cy="19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en-US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plans for Christ-followers must be dependent upon God’s grace and will.</a:t>
            </a:r>
            <a:r>
              <a:rPr lang="en-US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286871" y="2199713"/>
            <a:ext cx="118154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4:13-15—</a:t>
            </a:r>
            <a:r>
              <a:rPr lang="en-US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listen, you who say, “Today or tomorrow we will go to this or that city, spend a year there, carry on business and make money.” </a:t>
            </a:r>
            <a:r>
              <a:rPr lang="en-US" sz="36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US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Why, you do not even know what will happen tomorrow. What is your life? You are a mist that appears for a little while and then vanishes. </a:t>
            </a:r>
            <a:r>
              <a:rPr lang="en-US" sz="36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Instead, you ought to say, “If it is the Lord’s will, we will live and do this or that.” </a:t>
            </a:r>
            <a:endParaRPr lang="en-U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4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96369" y="133972"/>
            <a:ext cx="11815482" cy="19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 startAt="2"/>
            </a:pPr>
            <a:r>
              <a:rPr lang="en-US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plans for Christ-followers must be dependent upon God’s grace and will.</a:t>
            </a:r>
            <a:r>
              <a:rPr lang="en-US" sz="4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286871" y="2199713"/>
            <a:ext cx="11815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Prov. 16:3-4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US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Commit to the </a:t>
            </a:r>
            <a:r>
              <a:rPr lang="en-US" sz="3600" i="1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whatever you do and he will establish your </a:t>
            </a:r>
            <a:r>
              <a:rPr lang="en-US" sz="36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plans</a:t>
            </a:r>
            <a:r>
              <a:rPr lang="en-US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 </a:t>
            </a:r>
            <a:r>
              <a:rPr lang="en-US" sz="3600" i="1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US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works out everything to its proper end—even the wicked for a day of disaster.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560F-72C2-A807-B62E-477537A41308}"/>
              </a:ext>
            </a:extLst>
          </p:cNvPr>
          <p:cNvSpPr txBox="1">
            <a:spLocks/>
          </p:cNvSpPr>
          <p:nvPr/>
        </p:nvSpPr>
        <p:spPr>
          <a:xfrm>
            <a:off x="280149" y="160866"/>
            <a:ext cx="11815482" cy="1282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 startAt="3"/>
            </a:pPr>
            <a:r>
              <a:rPr lang="en-US" sz="4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should be led of the Holy Spirit.</a:t>
            </a:r>
            <a:endParaRPr lang="en-US" sz="4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6AD1-88C0-EE10-CEC7-1F368714F7AB}"/>
              </a:ext>
            </a:extLst>
          </p:cNvPr>
          <p:cNvSpPr txBox="1"/>
          <p:nvPr/>
        </p:nvSpPr>
        <p:spPr>
          <a:xfrm>
            <a:off x="280149" y="1733548"/>
            <a:ext cx="118154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Chronicles 28:11-12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3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David gave his son Solomon the plans for the portico of the temple, its buildings, its storerooms, its upper parts, its inner rooms and the place of atonement. </a:t>
            </a:r>
            <a:r>
              <a:rPr lang="en-US" sz="3600" b="1" i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gave him the plans of </a:t>
            </a:r>
            <a:r>
              <a:rPr lang="en-US" sz="3600" b="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that the Spirit had put in his mind </a:t>
            </a:r>
            <a:r>
              <a:rPr lang="en-US" sz="3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courts of the temple of the </a:t>
            </a:r>
            <a:r>
              <a:rPr lang="en-US" sz="3600" b="0" i="1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all the surrounding rooms, for the treasuries of the temple of God and for the treasuries for the dedicated things.</a:t>
            </a:r>
            <a:endParaRPr lang="en-US" sz="3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31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314</TotalTime>
  <Words>918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Repsold</dc:creator>
  <cp:lastModifiedBy>John Repsold</cp:lastModifiedBy>
  <cp:revision>6</cp:revision>
  <dcterms:created xsi:type="dcterms:W3CDTF">2022-12-31T20:22:35Z</dcterms:created>
  <dcterms:modified xsi:type="dcterms:W3CDTF">2023-01-01T01:36:58Z</dcterms:modified>
</cp:coreProperties>
</file>