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9" r:id="rId3"/>
    <p:sldId id="256" r:id="rId4"/>
    <p:sldId id="260" r:id="rId5"/>
    <p:sldId id="261" r:id="rId6"/>
    <p:sldId id="262" r:id="rId7"/>
    <p:sldId id="266" r:id="rId8"/>
    <p:sldId id="263" r:id="rId9"/>
    <p:sldId id="264" r:id="rId10"/>
    <p:sldId id="258" r:id="rId11"/>
    <p:sldId id="267" r:id="rId12"/>
    <p:sldId id="268" r:id="rId13"/>
    <p:sldId id="269" r:id="rId14"/>
    <p:sldId id="265" r:id="rId15"/>
    <p:sldId id="271" r:id="rId16"/>
    <p:sldId id="270" r:id="rId17"/>
    <p:sldId id="272" r:id="rId18"/>
    <p:sldId id="273" r:id="rId19"/>
    <p:sldId id="274" r:id="rId20"/>
    <p:sldId id="277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7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4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05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34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7302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63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43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2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39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2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58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CA90B-A31E-437E-8C9B-9C77A065A90C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9119800-89C3-4757-9C0A-005ACB3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3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0AEEDC-0149-4F8E-98B6-1178D3124383}"/>
              </a:ext>
            </a:extLst>
          </p:cNvPr>
          <p:cNvSpPr txBox="1"/>
          <p:nvPr/>
        </p:nvSpPr>
        <p:spPr>
          <a:xfrm>
            <a:off x="2014329" y="1166191"/>
            <a:ext cx="99788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1:16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“For I am not ashamed of the gospel, because it is </a:t>
            </a:r>
            <a:r>
              <a:rPr lang="en-US" sz="54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power of God </a:t>
            </a:r>
            <a:r>
              <a:rPr lang="en-US" sz="5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brings </a:t>
            </a:r>
            <a:r>
              <a:rPr lang="en-US" sz="54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salvation</a:t>
            </a:r>
            <a:r>
              <a:rPr lang="en-US" sz="5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everyone who </a:t>
            </a:r>
            <a:r>
              <a:rPr lang="en-US" sz="5400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believes</a:t>
            </a:r>
            <a:r>
              <a:rPr lang="en-US" sz="54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….”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414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65EDC-A8BC-43F9-B71A-BC6B72686F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FC086-4FA7-4875-AF6D-557CF5B0D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e Self-loving Actor">
            <a:extLst>
              <a:ext uri="{FF2B5EF4-FFF2-40B4-BE49-F238E27FC236}">
                <a16:creationId xmlns:a16="http://schemas.microsoft.com/office/drawing/2014/main" id="{E27C993A-5D50-4A24-804C-9BC8775C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944" y="0"/>
            <a:ext cx="9196314" cy="68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81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8A8C7C-7F2F-4346-AD9C-E4065B066C8B}"/>
              </a:ext>
            </a:extLst>
          </p:cNvPr>
          <p:cNvSpPr txBox="1"/>
          <p:nvPr/>
        </p:nvSpPr>
        <p:spPr>
          <a:xfrm>
            <a:off x="423081" y="300251"/>
            <a:ext cx="117689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</a:p>
          <a:p>
            <a:r>
              <a:rPr lang="en-US" sz="48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4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48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 faith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 Jesus Christ to all who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is no difference between Jew and Gentile,</a:t>
            </a:r>
            <a:r>
              <a:rPr lang="en-US" sz="4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8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 have sinned and fall short of the glory of God, </a:t>
            </a:r>
            <a:r>
              <a:rPr lang="en-US" sz="48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are </a:t>
            </a:r>
            <a:r>
              <a:rPr lang="en-US" sz="48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justified 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freely by his </a:t>
            </a:r>
            <a:r>
              <a:rPr lang="en-US" sz="4800" b="1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grace 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the </a:t>
            </a:r>
            <a:r>
              <a:rPr lang="en-US" sz="48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redemption 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came by Christ Jesus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8A8C7C-7F2F-4346-AD9C-E4065B066C8B}"/>
              </a:ext>
            </a:extLst>
          </p:cNvPr>
          <p:cNvSpPr txBox="1"/>
          <p:nvPr/>
        </p:nvSpPr>
        <p:spPr>
          <a:xfrm>
            <a:off x="423081" y="300251"/>
            <a:ext cx="11768919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</a:p>
          <a:p>
            <a:r>
              <a:rPr lang="en-US" sz="48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presented Christ as 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sacrifice of </a:t>
            </a:r>
            <a:r>
              <a:rPr lang="en-US" sz="48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atonement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through the shedding of his blood—to be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 by faith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did this to demonstrate his </a:t>
            </a:r>
            <a:r>
              <a:rPr lang="en-US" sz="4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because in his </a:t>
            </a:r>
            <a:r>
              <a:rPr lang="en-US" sz="4800" b="1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forbearance</a:t>
            </a:r>
            <a:r>
              <a:rPr lang="en-US" sz="4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had left the sins committed beforehand unpunished— </a:t>
            </a:r>
            <a:endParaRPr lang="en-US" sz="4800" b="1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49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8A8C7C-7F2F-4346-AD9C-E4065B066C8B}"/>
              </a:ext>
            </a:extLst>
          </p:cNvPr>
          <p:cNvSpPr txBox="1"/>
          <p:nvPr/>
        </p:nvSpPr>
        <p:spPr>
          <a:xfrm>
            <a:off x="668741" y="191069"/>
            <a:ext cx="1176891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</a:t>
            </a:r>
            <a:r>
              <a:rPr lang="en-US" sz="4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</a:p>
          <a:p>
            <a:r>
              <a:rPr lang="en-US" sz="48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26 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did it to demonstrate his </a:t>
            </a:r>
            <a:r>
              <a:rPr lang="en-US" sz="4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 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present time, so as to be </a:t>
            </a:r>
            <a:r>
              <a:rPr lang="en-US" sz="48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one who </a:t>
            </a:r>
            <a:r>
              <a:rPr lang="en-US" sz="4800" b="1" i="1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justifies 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who have </a:t>
            </a:r>
            <a:r>
              <a:rPr lang="en-US" sz="48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in Jesus</a:t>
            </a:r>
            <a:r>
              <a:rPr lang="en-US" sz="4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03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AA2F0-9033-4EC7-ADFF-E7787D82CC6A}"/>
              </a:ext>
            </a:extLst>
          </p:cNvPr>
          <p:cNvSpPr txBox="1"/>
          <p:nvPr/>
        </p:nvSpPr>
        <p:spPr>
          <a:xfrm>
            <a:off x="423081" y="0"/>
            <a:ext cx="1176891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</a:t>
            </a:r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</a:p>
          <a:p>
            <a:r>
              <a:rPr lang="en-US" sz="3200" b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22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 </a:t>
            </a:r>
            <a:r>
              <a:rPr lang="en-US" sz="3200" b="1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through faith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 Jesus Christ to all who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believe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There is no difference between Jew and Gentile,</a:t>
            </a:r>
            <a:r>
              <a:rPr lang="en-US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32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all have sinned and fall short of the glory of God, </a:t>
            </a:r>
            <a:r>
              <a:rPr lang="en-US" sz="32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are </a:t>
            </a:r>
            <a:r>
              <a:rPr lang="en-US" sz="32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justified </a:t>
            </a:r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freely by his </a:t>
            </a:r>
            <a:r>
              <a:rPr lang="en-US" sz="3200" b="1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grace </a:t>
            </a:r>
          </a:p>
          <a:p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 the </a:t>
            </a:r>
            <a:r>
              <a:rPr lang="en-US" sz="32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redemption </a:t>
            </a:r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 came by Christ Jesus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r>
              <a:rPr lang="en-US" sz="32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 presented Christ as </a:t>
            </a:r>
            <a:r>
              <a:rPr lang="en-US" sz="32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sacrifice of </a:t>
            </a:r>
            <a:r>
              <a:rPr lang="en-US" sz="3200" b="1" i="1" u="sng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atonement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through the shedding of his blood—to be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received by faith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did this to demonstrate his 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because in his </a:t>
            </a:r>
            <a:r>
              <a:rPr lang="en-US" sz="3200" b="1" i="1" u="sng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forbearance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had left the sins committed beforehand unpunished— </a:t>
            </a:r>
            <a:r>
              <a:rPr lang="en-US" sz="3200" b="1" i="1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26 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did it to demonstrate his 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righteousness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present time, so as to be 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the one who </a:t>
            </a:r>
            <a:r>
              <a:rPr lang="en-US" sz="3200" b="1" i="1" dirty="0">
                <a:solidFill>
                  <a:srgbClr val="5B9BD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justifies 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 who have 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in Jesus</a:t>
            </a:r>
            <a:r>
              <a:rPr lang="en-US" sz="32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652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AA2F0-9033-4EC7-ADFF-E7787D82CC6A}"/>
              </a:ext>
            </a:extLst>
          </p:cNvPr>
          <p:cNvSpPr txBox="1"/>
          <p:nvPr/>
        </p:nvSpPr>
        <p:spPr>
          <a:xfrm>
            <a:off x="211540" y="573206"/>
            <a:ext cx="11768919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message of Christianity is that 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are more sinful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we ever realized,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BUT we are more loved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accepted 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54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 we ever could have imagined in Jesus Christ.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56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AA2F0-9033-4EC7-ADFF-E7787D82CC6A}"/>
              </a:ext>
            </a:extLst>
          </p:cNvPr>
          <p:cNvSpPr txBox="1"/>
          <p:nvPr/>
        </p:nvSpPr>
        <p:spPr>
          <a:xfrm>
            <a:off x="423081" y="518615"/>
            <a:ext cx="1176891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Bad News</a:t>
            </a:r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I am so sinful that Jesus had to die for me.</a:t>
            </a:r>
            <a:endParaRPr lang="en-US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6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6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Good News</a:t>
            </a:r>
            <a:r>
              <a:rPr lang="en-US" sz="6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I am so loved that Jesus chose to die for me.  </a:t>
            </a:r>
            <a:r>
              <a:rPr lang="en-US" sz="6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6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E55C4BB9-7AA0-4503-AE09-4B0154F01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437" y="0"/>
            <a:ext cx="907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4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e the source image">
            <a:extLst>
              <a:ext uri="{FF2B5EF4-FFF2-40B4-BE49-F238E27FC236}">
                <a16:creationId xmlns:a16="http://schemas.microsoft.com/office/drawing/2014/main" id="{3FE13858-2D62-4759-96FA-E7656F6FF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" y="0"/>
            <a:ext cx="12179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39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DBF8529-72CF-440D-AC6F-79D98858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3F049-4B45-462A-BF40-AE08CBBE1484}"/>
              </a:ext>
            </a:extLst>
          </p:cNvPr>
          <p:cNvSpPr txBox="1"/>
          <p:nvPr/>
        </p:nvSpPr>
        <p:spPr>
          <a:xfrm>
            <a:off x="549322" y="231590"/>
            <a:ext cx="83490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difference does the Gospel make 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our past?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0AEEDC-0149-4F8E-98B6-1178D3124383}"/>
              </a:ext>
            </a:extLst>
          </p:cNvPr>
          <p:cNvSpPr txBox="1"/>
          <p:nvPr/>
        </p:nvSpPr>
        <p:spPr>
          <a:xfrm>
            <a:off x="1232454" y="1205947"/>
            <a:ext cx="10959546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1" indent="-685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did the Holy Spirit say to me?</a:t>
            </a:r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1143000" marR="0" lvl="1" indent="-685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God asking me to do with/about that?</a:t>
            </a:r>
            <a:r>
              <a:rPr lang="en-US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143000" marR="0" lvl="1" indent="-6858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5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can I help you do that? </a:t>
            </a:r>
            <a:endParaRPr lang="en-US" sz="5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6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7DBF8529-72CF-440D-AC6F-79D98858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E3F049-4B45-462A-BF40-AE08CBBE1484}"/>
              </a:ext>
            </a:extLst>
          </p:cNvPr>
          <p:cNvSpPr txBox="1"/>
          <p:nvPr/>
        </p:nvSpPr>
        <p:spPr>
          <a:xfrm>
            <a:off x="549322" y="231590"/>
            <a:ext cx="83490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Gospel replaces our past with…</a:t>
            </a: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17B81879-767D-4B7F-8974-2317BEE5F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19891" r="20567" b="21562"/>
          <a:stretch/>
        </p:blipFill>
        <p:spPr bwMode="auto">
          <a:xfrm>
            <a:off x="4134677" y="2420645"/>
            <a:ext cx="5312985" cy="3079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3169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E6C0D1F-8E51-44BE-9105-EA0D5417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82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65EDC-A8BC-43F9-B71A-BC6B72686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8458" y="3289111"/>
            <a:ext cx="10035083" cy="2981454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 replaces our past with…</a:t>
            </a:r>
            <a:b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JESUS CHRIST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1E6C0D1F-8E51-44BE-9105-EA0D5417A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820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965EDC-A8BC-43F9-B71A-BC6B72686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838" y="3161622"/>
            <a:ext cx="8915399" cy="2262781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</a:rPr>
              <a:t>Gospel Power…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&amp; Your Past</a:t>
            </a:r>
          </a:p>
        </p:txBody>
      </p:sp>
    </p:spTree>
    <p:extLst>
      <p:ext uri="{BB962C8B-B14F-4D97-AF65-F5344CB8AC3E}">
        <p14:creationId xmlns:p14="http://schemas.microsoft.com/office/powerpoint/2010/main" val="5783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5E75F29-7BD9-4540-9DA4-00F4D5A8E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DCD2E26-919C-4C23-ACFC-AF0E81198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933" y="2438401"/>
            <a:ext cx="785706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B30A7ADF-31EE-4015-AC94-49E9E19AD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0612" cy="487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E173-D468-4A9F-AB08-4B51C1FED237}"/>
              </a:ext>
            </a:extLst>
          </p:cNvPr>
          <p:cNvSpPr txBox="1"/>
          <p:nvPr/>
        </p:nvSpPr>
        <p:spPr>
          <a:xfrm>
            <a:off x="2001078" y="612844"/>
            <a:ext cx="966083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Revelation 20:12</a:t>
            </a:r>
          </a:p>
          <a:p>
            <a:r>
              <a:rPr lang="en-US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7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dead were judged according to what they had done as recorded in the books.”</a:t>
            </a:r>
            <a:r>
              <a:rPr lang="en-US" sz="7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0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B7B77FB6-307E-4467-9450-DCA63A740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329" y="4713451"/>
            <a:ext cx="1676401" cy="19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ee the source image">
            <a:extLst>
              <a:ext uri="{FF2B5EF4-FFF2-40B4-BE49-F238E27FC236}">
                <a16:creationId xmlns:a16="http://schemas.microsoft.com/office/drawing/2014/main" id="{F153E23F-7CC7-489F-A8F4-2E82671B0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119" y="4713451"/>
            <a:ext cx="1614060" cy="19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See the source image">
            <a:extLst>
              <a:ext uri="{FF2B5EF4-FFF2-40B4-BE49-F238E27FC236}">
                <a16:creationId xmlns:a16="http://schemas.microsoft.com/office/drawing/2014/main" id="{02EBBDB4-9C72-446C-9086-6220CD98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993" y="4697451"/>
            <a:ext cx="1822971" cy="194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See the source image">
            <a:extLst>
              <a:ext uri="{FF2B5EF4-FFF2-40B4-BE49-F238E27FC236}">
                <a16:creationId xmlns:a16="http://schemas.microsoft.com/office/drawing/2014/main" id="{D87DD774-C9AC-44FF-8064-5D333E94C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r="21791"/>
          <a:stretch/>
        </p:blipFill>
        <p:spPr bwMode="auto">
          <a:xfrm>
            <a:off x="7558227" y="4681449"/>
            <a:ext cx="1614060" cy="194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See the source image">
            <a:extLst>
              <a:ext uri="{FF2B5EF4-FFF2-40B4-BE49-F238E27FC236}">
                <a16:creationId xmlns:a16="http://schemas.microsoft.com/office/drawing/2014/main" id="{75A361D0-63D3-429D-BFFA-A514BFEE8F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8" r="38789"/>
          <a:stretch/>
        </p:blipFill>
        <p:spPr bwMode="auto">
          <a:xfrm>
            <a:off x="9367550" y="4681449"/>
            <a:ext cx="1822971" cy="1927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34E472E5-8F40-41BC-B279-765997764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5220" r="6636" b="4337"/>
          <a:stretch/>
        </p:blipFill>
        <p:spPr bwMode="auto">
          <a:xfrm>
            <a:off x="7827632" y="138113"/>
            <a:ext cx="1786888" cy="23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See the source image">
            <a:extLst>
              <a:ext uri="{FF2B5EF4-FFF2-40B4-BE49-F238E27FC236}">
                <a16:creationId xmlns:a16="http://schemas.microsoft.com/office/drawing/2014/main" id="{18570105-28A6-4D37-8780-99691C3CB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800" y="109183"/>
            <a:ext cx="1636091" cy="23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See the source image">
            <a:extLst>
              <a:ext uri="{FF2B5EF4-FFF2-40B4-BE49-F238E27FC236}">
                <a16:creationId xmlns:a16="http://schemas.microsoft.com/office/drawing/2014/main" id="{45BC1662-0D88-4B8F-A3A7-1208BE276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622" y="109183"/>
            <a:ext cx="1578828" cy="236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See the source image">
            <a:extLst>
              <a:ext uri="{FF2B5EF4-FFF2-40B4-BE49-F238E27FC236}">
                <a16:creationId xmlns:a16="http://schemas.microsoft.com/office/drawing/2014/main" id="{EA2FDD62-5D1D-4F3E-BF54-11277A45C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47" y="138113"/>
            <a:ext cx="1604680" cy="233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A599CA-C91D-47B1-85A2-3D287B8DF7B4}"/>
              </a:ext>
            </a:extLst>
          </p:cNvPr>
          <p:cNvSpPr txBox="1"/>
          <p:nvPr/>
        </p:nvSpPr>
        <p:spPr>
          <a:xfrm>
            <a:off x="9954261" y="248815"/>
            <a:ext cx="178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7CE4FB-F142-482C-8DBC-CBCA5F3CFB28}"/>
              </a:ext>
            </a:extLst>
          </p:cNvPr>
          <p:cNvSpPr txBox="1"/>
          <p:nvPr/>
        </p:nvSpPr>
        <p:spPr>
          <a:xfrm>
            <a:off x="9954261" y="3973563"/>
            <a:ext cx="1786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EVIL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6C1BC0-21CE-4BA4-8A89-B7210B2FDEDC}"/>
              </a:ext>
            </a:extLst>
          </p:cNvPr>
          <p:cNvCxnSpPr>
            <a:cxnSpLocks/>
            <a:stCxn id="2" idx="2"/>
            <a:endCxn id="13" idx="0"/>
          </p:cNvCxnSpPr>
          <p:nvPr/>
        </p:nvCxnSpPr>
        <p:spPr>
          <a:xfrm>
            <a:off x="10847705" y="956701"/>
            <a:ext cx="0" cy="3016862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71DB34D-DB76-4A33-86EB-E9096F8FFD03}"/>
              </a:ext>
            </a:extLst>
          </p:cNvPr>
          <p:cNvSpPr txBox="1"/>
          <p:nvPr/>
        </p:nvSpPr>
        <p:spPr>
          <a:xfrm>
            <a:off x="4735908" y="3041440"/>
            <a:ext cx="28223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YOU?</a:t>
            </a:r>
          </a:p>
        </p:txBody>
      </p:sp>
    </p:spTree>
    <p:extLst>
      <p:ext uri="{BB962C8B-B14F-4D97-AF65-F5344CB8AC3E}">
        <p14:creationId xmlns:p14="http://schemas.microsoft.com/office/powerpoint/2010/main" val="61795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F0E173-D468-4A9F-AB08-4B51C1FED237}"/>
              </a:ext>
            </a:extLst>
          </p:cNvPr>
          <p:cNvSpPr txBox="1"/>
          <p:nvPr/>
        </p:nvSpPr>
        <p:spPr>
          <a:xfrm>
            <a:off x="1487606" y="0"/>
            <a:ext cx="10522423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Romans 3:9-10, 20</a:t>
            </a: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For we have already made the charge that Jews and Gentiles alike are all under the power of sin. </a:t>
            </a:r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 As it is written: “There is no one righteous, not even one….” </a:t>
            </a:r>
          </a:p>
          <a:p>
            <a:r>
              <a:rPr lang="en-US" sz="4400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Therefore 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no one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will be declared 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righteous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in God’s sight </a:t>
            </a:r>
            <a:r>
              <a:rPr lang="en-US" sz="4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by the works of the law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; rather, through the law we become conscious of our sin.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3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>
            <a:extLst>
              <a:ext uri="{FF2B5EF4-FFF2-40B4-BE49-F238E27FC236}">
                <a16:creationId xmlns:a16="http://schemas.microsoft.com/office/drawing/2014/main" id="{A9BCC5A2-F85C-4E12-A18E-832D346D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516" y="405665"/>
            <a:ext cx="9687335" cy="6046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ee the source image">
            <a:extLst>
              <a:ext uri="{FF2B5EF4-FFF2-40B4-BE49-F238E27FC236}">
                <a16:creationId xmlns:a16="http://schemas.microsoft.com/office/drawing/2014/main" id="{28F4A99F-23ED-4241-B516-64DA7ADCC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7539"/>
            <a:ext cx="4769777" cy="26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ee the source image">
            <a:extLst>
              <a:ext uri="{FF2B5EF4-FFF2-40B4-BE49-F238E27FC236}">
                <a16:creationId xmlns:a16="http://schemas.microsoft.com/office/drawing/2014/main" id="{D02A8409-40FA-4E48-A417-34461AF67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3069" r="-3627" b="23125"/>
          <a:stretch/>
        </p:blipFill>
        <p:spPr bwMode="auto">
          <a:xfrm>
            <a:off x="7083188" y="2508654"/>
            <a:ext cx="4625436" cy="27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8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1920</TotalTime>
  <Words>519</Words>
  <Application>Microsoft Office PowerPoint</Application>
  <PresentationFormat>Widescreen</PresentationFormat>
  <Paragraphs>37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Gospel Power… &amp; Your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Gospel replaces our past with…  JESUS CHRIST.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Repsold</dc:creator>
  <cp:lastModifiedBy>John Repsold</cp:lastModifiedBy>
  <cp:revision>21</cp:revision>
  <dcterms:created xsi:type="dcterms:W3CDTF">2020-06-26T21:12:08Z</dcterms:created>
  <dcterms:modified xsi:type="dcterms:W3CDTF">2020-06-28T14:17:27Z</dcterms:modified>
</cp:coreProperties>
</file>