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61" r:id="rId6"/>
    <p:sldId id="263" r:id="rId7"/>
    <p:sldId id="264" r:id="rId8"/>
    <p:sldId id="265" r:id="rId9"/>
    <p:sldId id="266" r:id="rId10"/>
    <p:sldId id="267" r:id="rId11"/>
    <p:sldId id="268" r:id="rId12"/>
    <p:sldId id="269" r:id="rId13"/>
    <p:sldId id="270" r:id="rId14"/>
    <p:sldId id="271" r:id="rId15"/>
    <p:sldId id="262" r:id="rId16"/>
    <p:sldId id="273" r:id="rId17"/>
    <p:sldId id="274" r:id="rId18"/>
    <p:sldId id="272" r:id="rId19"/>
    <p:sldId id="275" r:id="rId20"/>
    <p:sldId id="276" r:id="rId21"/>
    <p:sldId id="277" r:id="rId22"/>
    <p:sldId id="279"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5" d="100"/>
          <a:sy n="35" d="100"/>
        </p:scale>
        <p:origin x="210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144128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191187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35464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69860C-B037-45FB-B329-4E7BA00966A4}"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5432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69860C-B037-45FB-B329-4E7BA00966A4}" type="datetimeFigureOut">
              <a:rPr lang="en-US" smtClean="0"/>
              <a:t>10/7/2016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917288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69860C-B037-45FB-B329-4E7BA00966A4}"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6976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69860C-B037-45FB-B329-4E7BA00966A4}" type="datetimeFigureOut">
              <a:rPr lang="en-US" smtClean="0"/>
              <a:t>10/7/2016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1757788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69860C-B037-45FB-B329-4E7BA00966A4}" type="datetimeFigureOut">
              <a:rPr lang="en-US" smtClean="0"/>
              <a:t>10/7/2016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343271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69860C-B037-45FB-B329-4E7BA00966A4}" type="datetimeFigureOut">
              <a:rPr lang="en-US" smtClean="0"/>
              <a:t>10/7/2016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96787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860C-B037-45FB-B329-4E7BA00966A4}"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267840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69860C-B037-45FB-B329-4E7BA00966A4}" type="datetimeFigureOut">
              <a:rPr lang="en-US" smtClean="0"/>
              <a:t>10/7/2016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D367D-0F8C-4F06-A495-E160A99285C7}" type="slidenum">
              <a:rPr lang="en-US" smtClean="0"/>
              <a:t>‹#›</a:t>
            </a:fld>
            <a:endParaRPr lang="en-US"/>
          </a:p>
        </p:txBody>
      </p:sp>
    </p:spTree>
    <p:extLst>
      <p:ext uri="{BB962C8B-B14F-4D97-AF65-F5344CB8AC3E}">
        <p14:creationId xmlns:p14="http://schemas.microsoft.com/office/powerpoint/2010/main" val="42996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69860C-B037-45FB-B329-4E7BA00966A4}" type="datetimeFigureOut">
              <a:rPr lang="en-US" smtClean="0"/>
              <a:t>10/7/2016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D367D-0F8C-4F06-A495-E160A99285C7}" type="slidenum">
              <a:rPr lang="en-US" smtClean="0"/>
              <a:t>‹#›</a:t>
            </a:fld>
            <a:endParaRPr lang="en-US"/>
          </a:p>
        </p:txBody>
      </p:sp>
    </p:spTree>
    <p:extLst>
      <p:ext uri="{BB962C8B-B14F-4D97-AF65-F5344CB8AC3E}">
        <p14:creationId xmlns:p14="http://schemas.microsoft.com/office/powerpoint/2010/main" val="6700663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956" y="-95533"/>
            <a:ext cx="11436824" cy="6578220"/>
          </a:xfrm>
        </p:spPr>
        <p:txBody>
          <a:bodyPr>
            <a:noAutofit/>
          </a:bodyPr>
          <a:lstStyle/>
          <a:p>
            <a:pPr algn="l"/>
            <a:r>
              <a:rPr lang="en-US" sz="3600" b="1" u="sng" dirty="0" smtClean="0">
                <a:latin typeface="Arial" panose="020B0604020202020204" pitchFamily="34" charset="0"/>
                <a:cs typeface="Arial" panose="020B0604020202020204" pitchFamily="34" charset="0"/>
              </a:rPr>
              <a:t>Speaker-Listener Technique</a:t>
            </a:r>
            <a:br>
              <a:rPr lang="en-US" sz="3600" b="1" u="sng"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Each person takes turns speaking while his or her partner listens and paraphrases what the speaker said.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u="sng" dirty="0" smtClean="0">
                <a:latin typeface="Arial" panose="020B0604020202020204" pitchFamily="34" charset="0"/>
                <a:cs typeface="Arial" panose="020B0604020202020204" pitchFamily="34" charset="0"/>
              </a:rPr>
              <a:t>General Rules: </a:t>
            </a:r>
            <a:br>
              <a:rPr lang="en-US" sz="3600" u="sng"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1. The speaker has the floor (indicated by the object 	used).</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2. Share the floor. Take turns letting </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each person be the speaker.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3. Don't problem-solve. Focus on </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having a good discussion, not </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finding a solution. </a:t>
            </a:r>
            <a:endParaRPr lang="en-US" sz="3600" dirty="0">
              <a:latin typeface="Arial" panose="020B0604020202020204" pitchFamily="34" charset="0"/>
              <a:cs typeface="Arial" panose="020B0604020202020204" pitchFamily="34" charset="0"/>
            </a:endParaRPr>
          </a:p>
        </p:txBody>
      </p:sp>
      <p:pic>
        <p:nvPicPr>
          <p:cNvPr id="1028" name="Picture 4" descr="Image result for animals talking to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568" y="3727520"/>
            <a:ext cx="4762500"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18226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1" y="667656"/>
            <a:ext cx="10595429" cy="4524315"/>
          </a:xfrm>
          <a:prstGeom prst="rect">
            <a:avLst/>
          </a:prstGeom>
        </p:spPr>
        <p:txBody>
          <a:bodyPr wrap="square">
            <a:spAutoFit/>
          </a:bodyPr>
          <a:lstStyle/>
          <a:p>
            <a:r>
              <a:rPr lang="en-US" sz="4800" b="1" u="sng" dirty="0" smtClean="0">
                <a:effectLst/>
                <a:latin typeface="Arial" panose="020B0604020202020204" pitchFamily="34" charset="0"/>
                <a:ea typeface="Calibri" panose="020F0502020204030204" pitchFamily="34" charset="0"/>
                <a:cs typeface="Arial" panose="020B0604020202020204" pitchFamily="34" charset="0"/>
              </a:rPr>
              <a:t>James 1:19, 20</a:t>
            </a:r>
          </a:p>
          <a:p>
            <a:endParaRPr lang="en-US" sz="4800" dirty="0">
              <a:latin typeface="Arial" panose="020B0604020202020204" pitchFamily="34" charset="0"/>
              <a:ea typeface="Calibri" panose="020F0502020204030204" pitchFamily="34" charset="0"/>
              <a:cs typeface="Arial" panose="020B0604020202020204" pitchFamily="34" charset="0"/>
            </a:endParaRPr>
          </a:p>
          <a:p>
            <a:r>
              <a:rPr lang="en-US" sz="4800" dirty="0" smtClean="0">
                <a:effectLst/>
                <a:latin typeface="Arial" panose="020B0604020202020204" pitchFamily="34" charset="0"/>
                <a:ea typeface="Calibri" panose="020F0502020204030204" pitchFamily="34" charset="0"/>
                <a:cs typeface="Arial" panose="020B0604020202020204" pitchFamily="34" charset="0"/>
              </a:rPr>
              <a:t>“</a:t>
            </a:r>
            <a:r>
              <a:rPr lang="en-US" sz="4800" i="1" dirty="0" smtClean="0">
                <a:effectLst/>
                <a:latin typeface="Arial" panose="020B0604020202020204" pitchFamily="34" charset="0"/>
                <a:ea typeface="Calibri" panose="020F0502020204030204" pitchFamily="34" charset="0"/>
                <a:cs typeface="Arial" panose="020B0604020202020204" pitchFamily="34" charset="0"/>
              </a:rPr>
              <a:t>Let every person be quick to hear, slow to speak, slow to anger; </a:t>
            </a:r>
            <a:r>
              <a:rPr lang="en-US" sz="4800" b="1" i="1" baseline="30000" dirty="0" smtClean="0">
                <a:effectLst/>
                <a:latin typeface="Arial" panose="020B0604020202020204" pitchFamily="34" charset="0"/>
                <a:ea typeface="Calibri" panose="020F0502020204030204" pitchFamily="34" charset="0"/>
                <a:cs typeface="Arial" panose="020B0604020202020204" pitchFamily="34" charset="0"/>
              </a:rPr>
              <a:t>20 </a:t>
            </a:r>
            <a:r>
              <a:rPr lang="en-US" sz="4800" i="1" dirty="0" smtClean="0">
                <a:effectLst/>
                <a:latin typeface="Arial" panose="020B0604020202020204" pitchFamily="34" charset="0"/>
                <a:ea typeface="Calibri" panose="020F0502020204030204" pitchFamily="34" charset="0"/>
                <a:cs typeface="Arial" panose="020B0604020202020204" pitchFamily="34" charset="0"/>
              </a:rPr>
              <a:t>for the anger of man does not produce the righteousness of God.”</a:t>
            </a:r>
            <a:r>
              <a:rPr lang="en-US" sz="4800" dirty="0" smtClean="0">
                <a:effectLst/>
                <a:latin typeface="Arial" panose="020B0604020202020204" pitchFamily="34" charset="0"/>
                <a:ea typeface="Calibri" panose="020F050202020403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371948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1" y="667656"/>
            <a:ext cx="10595429" cy="5509200"/>
          </a:xfrm>
          <a:prstGeom prst="rect">
            <a:avLst/>
          </a:prstGeom>
        </p:spPr>
        <p:txBody>
          <a:bodyPr wrap="square">
            <a:spAutoFit/>
          </a:bodyPr>
          <a:lstStyle/>
          <a:p>
            <a:pPr lvl="1"/>
            <a:r>
              <a:rPr lang="en-US" sz="4400" b="1" u="sng" dirty="0">
                <a:latin typeface="Arial" panose="020B0604020202020204" pitchFamily="34" charset="0"/>
                <a:cs typeface="Arial" panose="020B0604020202020204" pitchFamily="34" charset="0"/>
              </a:rPr>
              <a:t>Proverbs 14:29-</a:t>
            </a:r>
            <a:r>
              <a:rPr lang="en-US" sz="4400" dirty="0">
                <a:latin typeface="Arial" panose="020B0604020202020204" pitchFamily="34" charset="0"/>
                <a:cs typeface="Arial" panose="020B0604020202020204" pitchFamily="34" charset="0"/>
              </a:rPr>
              <a:t>-</a:t>
            </a:r>
            <a:r>
              <a:rPr lang="en-US" sz="4400" i="1" dirty="0">
                <a:latin typeface="Arial" panose="020B0604020202020204" pitchFamily="34" charset="0"/>
                <a:cs typeface="Arial" panose="020B0604020202020204" pitchFamily="34" charset="0"/>
              </a:rPr>
              <a:t>Whoever is slow to anger has great understanding, but he who has a hasty temper exalts folly.</a:t>
            </a:r>
            <a:endParaRPr lang="en-US" sz="4400" dirty="0">
              <a:latin typeface="Arial" panose="020B0604020202020204" pitchFamily="34" charset="0"/>
              <a:cs typeface="Arial" panose="020B0604020202020204" pitchFamily="34" charset="0"/>
            </a:endParaRPr>
          </a:p>
          <a:p>
            <a:pPr lvl="1"/>
            <a:endParaRPr lang="en-US" sz="4400" dirty="0" smtClean="0">
              <a:latin typeface="Arial" panose="020B0604020202020204" pitchFamily="34" charset="0"/>
              <a:cs typeface="Arial" panose="020B0604020202020204" pitchFamily="34" charset="0"/>
            </a:endParaRPr>
          </a:p>
          <a:p>
            <a:pPr lvl="1"/>
            <a:r>
              <a:rPr lang="en-US" sz="4400" b="1" u="sng" dirty="0" smtClean="0">
                <a:latin typeface="Arial" panose="020B0604020202020204" pitchFamily="34" charset="0"/>
                <a:cs typeface="Arial" panose="020B0604020202020204" pitchFamily="34" charset="0"/>
              </a:rPr>
              <a:t>Proverbs </a:t>
            </a:r>
            <a:r>
              <a:rPr lang="en-US" sz="4400" b="1" u="sng" dirty="0">
                <a:latin typeface="Arial" panose="020B0604020202020204" pitchFamily="34" charset="0"/>
                <a:cs typeface="Arial" panose="020B0604020202020204" pitchFamily="34" charset="0"/>
              </a:rPr>
              <a:t>16:32</a:t>
            </a:r>
            <a:r>
              <a:rPr lang="en-US" sz="44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Whoever is slow to anger is better than the mighty, and he who rules his spirit than he who takes a city</a:t>
            </a:r>
            <a:r>
              <a:rPr lang="en-US" sz="4400" i="1"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50484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8" y="1901370"/>
            <a:ext cx="10595429" cy="3477875"/>
          </a:xfrm>
          <a:prstGeom prst="rect">
            <a:avLst/>
          </a:prstGeom>
        </p:spPr>
        <p:txBody>
          <a:bodyPr wrap="square">
            <a:spAutoFit/>
          </a:bodyPr>
          <a:lstStyle/>
          <a:p>
            <a:pPr marL="1200150" lvl="1" indent="-742950">
              <a:buAutoNum type="arabicPeriod"/>
            </a:pPr>
            <a:r>
              <a:rPr lang="en-US" sz="4400" dirty="0" smtClean="0">
                <a:latin typeface="Arial" panose="020B0604020202020204" pitchFamily="34" charset="0"/>
                <a:cs typeface="Arial" panose="020B0604020202020204" pitchFamily="34" charset="0"/>
              </a:rPr>
              <a:t>Quote Scripture</a:t>
            </a:r>
          </a:p>
          <a:p>
            <a:pPr marL="1200150" lvl="1" indent="-742950">
              <a:buAutoNum type="arabicPeriod"/>
            </a:pPr>
            <a:r>
              <a:rPr lang="en-US" sz="4400" dirty="0" smtClean="0">
                <a:latin typeface="Arial" panose="020B0604020202020204" pitchFamily="34" charset="0"/>
                <a:cs typeface="Arial" panose="020B0604020202020204" pitchFamily="34" charset="0"/>
              </a:rPr>
              <a:t>Challenge assumptions</a:t>
            </a:r>
          </a:p>
          <a:p>
            <a:pPr marL="1200150" lvl="1" indent="-742950">
              <a:buAutoNum type="arabicPeriod"/>
            </a:pPr>
            <a:r>
              <a:rPr lang="en-US" sz="4400" dirty="0" smtClean="0">
                <a:latin typeface="Arial" panose="020B0604020202020204" pitchFamily="34" charset="0"/>
                <a:cs typeface="Arial" panose="020B0604020202020204" pitchFamily="34" charset="0"/>
              </a:rPr>
              <a:t>Examine disappointed expectations</a:t>
            </a:r>
          </a:p>
          <a:p>
            <a:pPr marL="1200150" lvl="1" indent="-742950">
              <a:buAutoNum type="arabicPeriod"/>
            </a:pPr>
            <a:r>
              <a:rPr lang="en-US" sz="4400" dirty="0" smtClean="0">
                <a:latin typeface="Arial" panose="020B0604020202020204" pitchFamily="34" charset="0"/>
                <a:cs typeface="Arial" panose="020B0604020202020204" pitchFamily="34" charset="0"/>
              </a:rPr>
              <a:t>Walk it off</a:t>
            </a:r>
          </a:p>
          <a:p>
            <a:pPr marL="1200150" lvl="1" indent="-742950">
              <a:buAutoNum type="arabicPeriod"/>
            </a:pPr>
            <a:r>
              <a:rPr lang="en-US" sz="4400" dirty="0" smtClean="0">
                <a:latin typeface="Arial" panose="020B0604020202020204" pitchFamily="34" charset="0"/>
                <a:cs typeface="Arial" panose="020B0604020202020204" pitchFamily="34" charset="0"/>
              </a:rPr>
              <a:t>Take constructive action</a:t>
            </a:r>
            <a:endParaRPr lang="en-US" sz="4400" dirty="0">
              <a:latin typeface="Arial" panose="020B0604020202020204" pitchFamily="34" charset="0"/>
              <a:cs typeface="Arial" panose="020B0604020202020204" pitchFamily="34" charset="0"/>
            </a:endParaRPr>
          </a:p>
        </p:txBody>
      </p:sp>
      <p:sp>
        <p:nvSpPr>
          <p:cNvPr id="3" name="Rectangle 2"/>
          <p:cNvSpPr/>
          <p:nvPr/>
        </p:nvSpPr>
        <p:spPr>
          <a:xfrm>
            <a:off x="0" y="544283"/>
            <a:ext cx="11742057" cy="769441"/>
          </a:xfrm>
          <a:prstGeom prst="rect">
            <a:avLst/>
          </a:prstGeom>
        </p:spPr>
        <p:txBody>
          <a:bodyPr wrap="square">
            <a:spAutoFit/>
          </a:bodyPr>
          <a:lstStyle/>
          <a:p>
            <a:pPr lvl="1"/>
            <a:r>
              <a:rPr lang="en-US" sz="4400" dirty="0" smtClean="0">
                <a:latin typeface="Arial" panose="020B0604020202020204" pitchFamily="34" charset="0"/>
                <a:cs typeface="Arial" panose="020B0604020202020204" pitchFamily="34" charset="0"/>
              </a:rPr>
              <a:t>What to DO when anger comes knocking:</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85695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1" y="667656"/>
            <a:ext cx="10595429" cy="3785652"/>
          </a:xfrm>
          <a:prstGeom prst="rect">
            <a:avLst/>
          </a:prstGeom>
        </p:spPr>
        <p:txBody>
          <a:bodyPr wrap="square">
            <a:spAutoFit/>
          </a:bodyPr>
          <a:lstStyle/>
          <a:p>
            <a:r>
              <a:rPr lang="en-US" sz="4800" b="1" u="sng" dirty="0" smtClean="0">
                <a:effectLst/>
                <a:latin typeface="Arial" panose="020B0604020202020204" pitchFamily="34" charset="0"/>
                <a:ea typeface="Calibri" panose="020F0502020204030204" pitchFamily="34" charset="0"/>
                <a:cs typeface="Arial" panose="020B0604020202020204" pitchFamily="34" charset="0"/>
              </a:rPr>
              <a:t>James 1:21</a:t>
            </a:r>
          </a:p>
          <a:p>
            <a:r>
              <a:rPr lang="en-US" sz="4800" i="1" dirty="0">
                <a:latin typeface="Arial" panose="020B0604020202020204" pitchFamily="34" charset="0"/>
                <a:cs typeface="Arial" panose="020B0604020202020204" pitchFamily="34" charset="0"/>
              </a:rPr>
              <a:t>“Therefore put away all filthiness and rampant wickedness and receive with meekness the implanted word, which is able to save your souls.”</a:t>
            </a:r>
            <a:r>
              <a:rPr lang="en-US" sz="4800" dirty="0">
                <a:latin typeface="Arial" panose="020B0604020202020204" pitchFamily="34" charset="0"/>
                <a:cs typeface="Arial" panose="020B0604020202020204" pitchFamily="34" charset="0"/>
              </a:rPr>
              <a:t> </a:t>
            </a:r>
            <a:endParaRPr lang="en-US" sz="4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012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4" y="275772"/>
            <a:ext cx="11727544" cy="6247864"/>
          </a:xfrm>
          <a:prstGeom prst="rect">
            <a:avLst/>
          </a:prstGeom>
        </p:spPr>
        <p:txBody>
          <a:bodyPr wrap="square">
            <a:spAutoFit/>
          </a:bodyPr>
          <a:lstStyle/>
          <a:p>
            <a:r>
              <a:rPr lang="en-US" sz="4000" b="1" u="sng" dirty="0" smtClean="0">
                <a:effectLst/>
                <a:latin typeface="Arial" panose="020B0604020202020204" pitchFamily="34" charset="0"/>
                <a:ea typeface="Calibri" panose="020F0502020204030204" pitchFamily="34" charset="0"/>
                <a:cs typeface="Arial" panose="020B0604020202020204" pitchFamily="34" charset="0"/>
              </a:rPr>
              <a:t>James 1:22-25</a:t>
            </a:r>
            <a:endParaRPr lang="en-US" sz="4000" b="1" i="1" baseline="30000" dirty="0">
              <a:latin typeface="Arial" panose="020B0604020202020204" pitchFamily="34" charset="0"/>
              <a:cs typeface="Arial" panose="020B0604020202020204" pitchFamily="34" charset="0"/>
            </a:endParaRPr>
          </a:p>
          <a:p>
            <a:r>
              <a:rPr lang="en-US" sz="4000" i="1" dirty="0" smtClean="0">
                <a:latin typeface="Arial" panose="020B0604020202020204" pitchFamily="34" charset="0"/>
                <a:cs typeface="Arial" panose="020B0604020202020204" pitchFamily="34" charset="0"/>
              </a:rPr>
              <a:t>But </a:t>
            </a:r>
            <a:r>
              <a:rPr lang="en-US" sz="4000" i="1" dirty="0">
                <a:latin typeface="Arial" panose="020B0604020202020204" pitchFamily="34" charset="0"/>
                <a:cs typeface="Arial" panose="020B0604020202020204" pitchFamily="34" charset="0"/>
              </a:rPr>
              <a:t>be doers of the word, and not hearers only, deceiving yourselves.</a:t>
            </a:r>
            <a:r>
              <a:rPr lang="en-US" sz="4000" b="1" i="1" baseline="30000" dirty="0">
                <a:latin typeface="Arial" panose="020B0604020202020204" pitchFamily="34" charset="0"/>
                <a:cs typeface="Arial" panose="020B0604020202020204" pitchFamily="34" charset="0"/>
              </a:rPr>
              <a:t>23 </a:t>
            </a:r>
            <a:r>
              <a:rPr lang="en-US" sz="4000" i="1" dirty="0">
                <a:latin typeface="Arial" panose="020B0604020202020204" pitchFamily="34" charset="0"/>
                <a:cs typeface="Arial" panose="020B0604020202020204" pitchFamily="34" charset="0"/>
              </a:rPr>
              <a:t>For if anyone is a hearer of the word and not a doer, he is like a man who looks intently at his natural face in a mirror. </a:t>
            </a:r>
            <a:r>
              <a:rPr lang="en-US" sz="4000" b="1" i="1" baseline="30000" dirty="0">
                <a:latin typeface="Arial" panose="020B0604020202020204" pitchFamily="34" charset="0"/>
                <a:cs typeface="Arial" panose="020B0604020202020204" pitchFamily="34" charset="0"/>
              </a:rPr>
              <a:t>24 </a:t>
            </a:r>
            <a:r>
              <a:rPr lang="en-US" sz="4000" i="1" dirty="0">
                <a:latin typeface="Arial" panose="020B0604020202020204" pitchFamily="34" charset="0"/>
                <a:cs typeface="Arial" panose="020B0604020202020204" pitchFamily="34" charset="0"/>
              </a:rPr>
              <a:t>For he looks at himself and goes away and at once forgets what he was like. </a:t>
            </a:r>
            <a:r>
              <a:rPr lang="en-US" sz="4000" b="1" i="1" baseline="30000" dirty="0">
                <a:latin typeface="Arial" panose="020B0604020202020204" pitchFamily="34" charset="0"/>
                <a:cs typeface="Arial" panose="020B0604020202020204" pitchFamily="34" charset="0"/>
              </a:rPr>
              <a:t>25 </a:t>
            </a:r>
            <a:r>
              <a:rPr lang="en-US" sz="4000" i="1" dirty="0">
                <a:latin typeface="Arial" panose="020B0604020202020204" pitchFamily="34" charset="0"/>
                <a:cs typeface="Arial" panose="020B0604020202020204" pitchFamily="34" charset="0"/>
              </a:rPr>
              <a:t>But the one who looks into the perfect law, the law of liberty, and perseveres, being no hearer who forgets but a doer who acts, he will be blessed in his doing</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8832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do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032" y="-638628"/>
            <a:ext cx="6999968" cy="52499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riveted metal pl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1026"/>
            <a:ext cx="9496425" cy="4229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4057" y="4402532"/>
            <a:ext cx="7736114" cy="1446550"/>
          </a:xfrm>
          <a:prstGeom prst="rect">
            <a:avLst/>
          </a:prstGeom>
          <a:noFill/>
        </p:spPr>
        <p:txBody>
          <a:bodyPr wrap="square" rtlCol="0">
            <a:spAutoFit/>
          </a:bodyPr>
          <a:lstStyle/>
          <a:p>
            <a:r>
              <a:rPr lang="en-US" sz="8800" b="1" dirty="0" smtClean="0">
                <a:solidFill>
                  <a:schemeClr val="bg1"/>
                </a:solidFill>
                <a:effectLst>
                  <a:outerShdw blurRad="38100" dist="38100" dir="2700000" algn="tl">
                    <a:srgbClr val="000000">
                      <a:alpha val="43137"/>
                    </a:srgbClr>
                  </a:outerShdw>
                </a:effectLst>
                <a:latin typeface="Arial Black" panose="020B0A04020102020204" pitchFamily="34" charset="0"/>
              </a:rPr>
              <a:t>DECEIVERS</a:t>
            </a:r>
            <a:endParaRPr lang="en-US" sz="8800"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108317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4" y="275772"/>
            <a:ext cx="11727544" cy="2554545"/>
          </a:xfrm>
          <a:prstGeom prst="rect">
            <a:avLst/>
          </a:prstGeom>
        </p:spPr>
        <p:txBody>
          <a:bodyPr wrap="square">
            <a:spAutoFit/>
          </a:bodyPr>
          <a:lstStyle/>
          <a:p>
            <a:r>
              <a:rPr lang="en-US" sz="4000" b="1" u="sng" dirty="0" smtClean="0">
                <a:effectLst/>
                <a:latin typeface="Arial" panose="020B0604020202020204" pitchFamily="34" charset="0"/>
                <a:ea typeface="Calibri" panose="020F0502020204030204" pitchFamily="34" charset="0"/>
                <a:cs typeface="Arial" panose="020B0604020202020204" pitchFamily="34" charset="0"/>
              </a:rPr>
              <a:t>James 1:22-25</a:t>
            </a:r>
            <a:endParaRPr lang="en-US" sz="4000" b="1" i="1" baseline="30000" dirty="0">
              <a:latin typeface="Arial" panose="020B0604020202020204" pitchFamily="34" charset="0"/>
              <a:cs typeface="Arial" panose="020B0604020202020204" pitchFamily="34" charset="0"/>
            </a:endParaRPr>
          </a:p>
          <a:p>
            <a:endParaRPr lang="en-US" sz="4000" i="1" dirty="0" smtClean="0">
              <a:latin typeface="Arial" panose="020B0604020202020204" pitchFamily="34" charset="0"/>
              <a:cs typeface="Arial" panose="020B0604020202020204" pitchFamily="34" charset="0"/>
            </a:endParaRPr>
          </a:p>
          <a:p>
            <a:r>
              <a:rPr lang="en-US" sz="4000" i="1" dirty="0" smtClean="0">
                <a:latin typeface="Arial" panose="020B0604020202020204" pitchFamily="34" charset="0"/>
                <a:cs typeface="Arial" panose="020B0604020202020204" pitchFamily="34" charset="0"/>
              </a:rPr>
              <a:t>“But </a:t>
            </a:r>
            <a:r>
              <a:rPr lang="en-US" sz="4000" i="1" dirty="0">
                <a:latin typeface="Arial" panose="020B0604020202020204" pitchFamily="34" charset="0"/>
                <a:cs typeface="Arial" panose="020B0604020202020204" pitchFamily="34" charset="0"/>
              </a:rPr>
              <a:t>be doers of the word, and </a:t>
            </a:r>
            <a:r>
              <a:rPr lang="en-US" sz="4000" i="1" u="sng" dirty="0">
                <a:latin typeface="Arial" panose="020B0604020202020204" pitchFamily="34" charset="0"/>
                <a:cs typeface="Arial" panose="020B0604020202020204" pitchFamily="34" charset="0"/>
              </a:rPr>
              <a:t>not hearers only</a:t>
            </a:r>
            <a:r>
              <a:rPr lang="en-US" sz="4000" i="1" dirty="0">
                <a:latin typeface="Arial" panose="020B0604020202020204" pitchFamily="34" charset="0"/>
                <a:cs typeface="Arial" panose="020B0604020202020204" pitchFamily="34" charset="0"/>
              </a:rPr>
              <a:t>, </a:t>
            </a:r>
            <a:r>
              <a:rPr lang="en-US" sz="4000" i="1" dirty="0" smtClean="0">
                <a:latin typeface="Arial" panose="020B0604020202020204" pitchFamily="34" charset="0"/>
                <a:cs typeface="Arial" panose="020B0604020202020204" pitchFamily="34" charset="0"/>
              </a:rPr>
              <a:t>deceiving yourselves.”</a:t>
            </a:r>
            <a:endParaRPr lang="en-US" sz="4000" dirty="0">
              <a:latin typeface="Arial" panose="020B0604020202020204" pitchFamily="34" charset="0"/>
              <a:cs typeface="Arial" panose="020B0604020202020204" pitchFamily="34" charset="0"/>
            </a:endParaRPr>
          </a:p>
        </p:txBody>
      </p:sp>
      <p:sp>
        <p:nvSpPr>
          <p:cNvPr id="3" name="Rectangle 2"/>
          <p:cNvSpPr/>
          <p:nvPr/>
        </p:nvSpPr>
        <p:spPr>
          <a:xfrm>
            <a:off x="665017" y="3493763"/>
            <a:ext cx="10889673" cy="2297438"/>
          </a:xfrm>
          <a:prstGeom prst="rect">
            <a:avLst/>
          </a:prstGeom>
        </p:spPr>
        <p:txBody>
          <a:bodyPr wrap="square">
            <a:spAutoFit/>
          </a:bodyPr>
          <a:lstStyle/>
          <a:p>
            <a:r>
              <a:rPr lang="en-US" sz="4800" dirty="0" smtClean="0">
                <a:solidFill>
                  <a:srgbClr val="FFFF00"/>
                </a:solidFill>
                <a:effectLst/>
                <a:latin typeface="Arial" panose="020B0604020202020204" pitchFamily="34" charset="0"/>
                <a:ea typeface="Calibri" panose="020F0502020204030204" pitchFamily="34" charset="0"/>
                <a:cs typeface="Arial" panose="020B0604020202020204" pitchFamily="34" charset="0"/>
              </a:rPr>
              <a:t>How are we deceiving ourselves when we listen to but do not ACT UPON the word of God?</a:t>
            </a:r>
            <a:endParaRPr lang="en-US" sz="4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31625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884" y="624113"/>
            <a:ext cx="5675087" cy="5016758"/>
          </a:xfrm>
          <a:prstGeom prst="rect">
            <a:avLst/>
          </a:prstGeom>
        </p:spPr>
        <p:txBody>
          <a:bodyPr wrap="square">
            <a:spAutoFit/>
          </a:bodyPr>
          <a:lstStyle/>
          <a:p>
            <a:r>
              <a:rPr lang="en-US" sz="4000" b="1" u="sng" dirty="0" smtClean="0">
                <a:effectLst/>
                <a:latin typeface="Arial" panose="020B0604020202020204" pitchFamily="34" charset="0"/>
                <a:ea typeface="Calibri" panose="020F0502020204030204" pitchFamily="34" charset="0"/>
                <a:cs typeface="Arial" panose="020B0604020202020204" pitchFamily="34" charset="0"/>
              </a:rPr>
              <a:t>James 1:23-24</a:t>
            </a:r>
            <a:endParaRPr lang="en-US" sz="4000" b="1" i="1" baseline="30000" dirty="0">
              <a:latin typeface="Arial" panose="020B0604020202020204" pitchFamily="34" charset="0"/>
              <a:cs typeface="Arial" panose="020B0604020202020204" pitchFamily="34" charset="0"/>
            </a:endParaRPr>
          </a:p>
          <a:p>
            <a:r>
              <a:rPr lang="en-US" sz="4000" i="1" dirty="0" smtClean="0">
                <a:latin typeface="Arial" panose="020B0604020202020204" pitchFamily="34" charset="0"/>
                <a:cs typeface="Arial" panose="020B0604020202020204" pitchFamily="34" charset="0"/>
              </a:rPr>
              <a:t>“…He </a:t>
            </a:r>
            <a:r>
              <a:rPr lang="en-US" sz="4000" i="1" dirty="0">
                <a:latin typeface="Arial" panose="020B0604020202020204" pitchFamily="34" charset="0"/>
                <a:cs typeface="Arial" panose="020B0604020202020204" pitchFamily="34" charset="0"/>
              </a:rPr>
              <a:t>is like a man who looks intently at his natural face in a mirror. </a:t>
            </a:r>
            <a:r>
              <a:rPr lang="en-US" sz="4000" b="1" i="1" baseline="30000" dirty="0">
                <a:latin typeface="Arial" panose="020B0604020202020204" pitchFamily="34" charset="0"/>
                <a:cs typeface="Arial" panose="020B0604020202020204" pitchFamily="34" charset="0"/>
              </a:rPr>
              <a:t>24 </a:t>
            </a:r>
            <a:r>
              <a:rPr lang="en-US" sz="4000" i="1" dirty="0">
                <a:latin typeface="Arial" panose="020B0604020202020204" pitchFamily="34" charset="0"/>
                <a:cs typeface="Arial" panose="020B0604020202020204" pitchFamily="34" charset="0"/>
              </a:rPr>
              <a:t>For he looks at himself and goes away and at once forgets what he was like</a:t>
            </a:r>
            <a:r>
              <a:rPr lang="en-US" sz="4000" i="1" dirty="0" smtClean="0">
                <a:latin typeface="Arial" panose="020B0604020202020204" pitchFamily="34" charset="0"/>
                <a:cs typeface="Arial" panose="020B0604020202020204" pitchFamily="34" charset="0"/>
              </a:rPr>
              <a:t>.”</a:t>
            </a:r>
            <a:r>
              <a:rPr lang="en-US" sz="4000" i="1" dirty="0">
                <a:latin typeface="Arial" panose="020B0604020202020204" pitchFamily="34" charset="0"/>
                <a:cs typeface="Arial" panose="020B0604020202020204" pitchFamily="34" charset="0"/>
              </a:rPr>
              <a:t> </a:t>
            </a:r>
            <a:endParaRPr lang="en-US" sz="4000" i="1" dirty="0" smtClean="0">
              <a:latin typeface="Arial" panose="020B0604020202020204" pitchFamily="34" charset="0"/>
              <a:cs typeface="Arial" panose="020B0604020202020204" pitchFamily="34" charset="0"/>
            </a:endParaRPr>
          </a:p>
        </p:txBody>
      </p:sp>
      <p:pic>
        <p:nvPicPr>
          <p:cNvPr id="18434" name="Picture 2" descr="Image result for ancient metal mirr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220" y="1"/>
            <a:ext cx="44302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056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fade">
                                      <p:cBhvr>
                                        <p:cTn id="10"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descr="Image result for mirror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23"/>
            <a:ext cx="6477000" cy="36250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rror hum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95300"/>
            <a:ext cx="5715000" cy="636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071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animEffect transition="in" filter="fade">
                                      <p:cBhvr>
                                        <p:cTn id="9" dur="1000"/>
                                        <p:tgtEl>
                                          <p:spTgt spid="2052"/>
                                        </p:tgtEl>
                                      </p:cBhvr>
                                    </p:animEffect>
                                    <p:anim calcmode="lin" valueType="num">
                                      <p:cBhvr>
                                        <p:cTn id="10" dur="1000" fill="hold"/>
                                        <p:tgtEl>
                                          <p:spTgt spid="2052"/>
                                        </p:tgtEl>
                                        <p:attrNameLst>
                                          <p:attrName>ppt_x</p:attrName>
                                        </p:attrNameLst>
                                      </p:cBhvr>
                                      <p:tavLst>
                                        <p:tav tm="0">
                                          <p:val>
                                            <p:strVal val="#ppt_x"/>
                                          </p:val>
                                        </p:tav>
                                        <p:tav tm="100000">
                                          <p:val>
                                            <p:strVal val="#ppt_x"/>
                                          </p:val>
                                        </p:tav>
                                      </p:tavLst>
                                    </p:anim>
                                    <p:anim calcmode="lin" valueType="num">
                                      <p:cBhvr>
                                        <p:cTn id="11"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484" name="Picture 4" descr="Image result for lecturing some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350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2493818" y="360218"/>
            <a:ext cx="6567055" cy="6289964"/>
          </a:xfrm>
          <a:prstGeom prst="noSmoking">
            <a:avLst/>
          </a:prstGeom>
          <a:solidFill>
            <a:srgbClr val="FF0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064762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0-#ppt_w/2"/>
                                          </p:val>
                                        </p:tav>
                                        <p:tav tm="100000">
                                          <p:val>
                                            <p:strVal val="#ppt_x"/>
                                          </p:val>
                                        </p:tav>
                                      </p:tavLst>
                                    </p:anim>
                                    <p:anim calcmode="lin" valueType="num">
                                      <p:cBhvr additive="base">
                                        <p:cTn id="8" dur="500" fill="hold"/>
                                        <p:tgtEl>
                                          <p:spTgt spid="20484"/>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376" y="300250"/>
            <a:ext cx="11559654" cy="6387153"/>
          </a:xfrm>
        </p:spPr>
        <p:txBody>
          <a:bodyPr>
            <a:noAutofit/>
          </a:bodyPr>
          <a:lstStyle/>
          <a:p>
            <a:pPr algn="l"/>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b="1" u="sng" dirty="0" smtClean="0">
                <a:latin typeface="Arial" panose="020B0604020202020204" pitchFamily="34" charset="0"/>
                <a:cs typeface="Arial" panose="020B0604020202020204" pitchFamily="34" charset="0"/>
              </a:rPr>
              <a:t>Rules for the Speaker</a:t>
            </a:r>
            <a:r>
              <a:rPr lang="en-US" sz="3600" dirty="0" smtClean="0">
                <a:latin typeface="Arial" panose="020B0604020202020204" pitchFamily="34" charset="0"/>
                <a:cs typeface="Arial" panose="020B0604020202020204" pitchFamily="34" charset="0"/>
              </a:rPr>
              <a:t>: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1. Speak for yourself. Express your feelings and 	thoughts, using "I“ statements.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2. Be brief. Don't go on and on each time.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3. Stop and let the listener paraphrase. </a:t>
            </a:r>
            <a:br>
              <a:rPr lang="en-US" sz="3600" dirty="0" smtClean="0">
                <a:latin typeface="Arial" panose="020B0604020202020204" pitchFamily="34" charset="0"/>
                <a:cs typeface="Arial" panose="020B0604020202020204" pitchFamily="34" charset="0"/>
              </a:rPr>
            </a:br>
            <a:r>
              <a:rPr lang="en-US" sz="3600" b="1" u="sng" dirty="0" smtClean="0">
                <a:latin typeface="Arial" panose="020B0604020202020204" pitchFamily="34" charset="0"/>
                <a:cs typeface="Arial" panose="020B0604020202020204" pitchFamily="34" charset="0"/>
              </a:rPr>
              <a:t>Rules for the Listener: </a:t>
            </a:r>
            <a:br>
              <a:rPr lang="en-US" sz="3600" b="1" u="sng"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1. Paraphrase what you heard in your own words to let 	your partner know you understand what they are 	saying. Wait till your turn as speaker to ask more 	questions.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2. Focus on the speaker's message. Don't rebut. 	Remember: your job is understand what your 	partner is saying.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7990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284" y="275772"/>
            <a:ext cx="11727544" cy="3580467"/>
          </a:xfrm>
          <a:prstGeom prst="rect">
            <a:avLst/>
          </a:prstGeom>
        </p:spPr>
        <p:txBody>
          <a:bodyPr wrap="square">
            <a:spAutoFit/>
          </a:bodyPr>
          <a:lstStyle/>
          <a:p>
            <a:r>
              <a:rPr lang="en-US" sz="4000" b="1" u="sng" dirty="0" smtClean="0">
                <a:effectLst/>
                <a:latin typeface="Arial" panose="020B0604020202020204" pitchFamily="34" charset="0"/>
                <a:ea typeface="Calibri" panose="020F0502020204030204" pitchFamily="34" charset="0"/>
                <a:cs typeface="Arial" panose="020B0604020202020204" pitchFamily="34" charset="0"/>
              </a:rPr>
              <a:t>James 1:25</a:t>
            </a:r>
            <a:endParaRPr lang="en-US" sz="4000" b="1" i="1" baseline="30000" dirty="0">
              <a:latin typeface="Arial" panose="020B0604020202020204" pitchFamily="34" charset="0"/>
              <a:cs typeface="Arial" panose="020B0604020202020204" pitchFamily="34" charset="0"/>
            </a:endParaRPr>
          </a:p>
          <a:p>
            <a:endParaRPr lang="en-US" sz="4000" b="1" i="1" baseline="30000" dirty="0">
              <a:latin typeface="Arial" panose="020B0604020202020204" pitchFamily="34" charset="0"/>
              <a:cs typeface="Arial" panose="020B0604020202020204" pitchFamily="34" charset="0"/>
            </a:endParaRPr>
          </a:p>
          <a:p>
            <a:r>
              <a:rPr lang="en-US" sz="4000" i="1" dirty="0" smtClean="0">
                <a:latin typeface="Arial" panose="020B0604020202020204" pitchFamily="34" charset="0"/>
                <a:cs typeface="Arial" panose="020B0604020202020204" pitchFamily="34" charset="0"/>
              </a:rPr>
              <a:t>But </a:t>
            </a:r>
            <a:r>
              <a:rPr lang="en-US" sz="4000" i="1" dirty="0">
                <a:latin typeface="Arial" panose="020B0604020202020204" pitchFamily="34" charset="0"/>
                <a:cs typeface="Arial" panose="020B0604020202020204" pitchFamily="34" charset="0"/>
              </a:rPr>
              <a:t>the one who looks into the perfect law, the law of liberty, and perseveres, being no hearer who forgets but a doer who acts, he will be blessed in his doing</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3" name="Picture 2" descr="Image result for mirror of God's wo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0775" y="3308207"/>
            <a:ext cx="4721225" cy="354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49106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someone reading God's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636" y="1219200"/>
            <a:ext cx="6303192" cy="41979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0284" y="1923925"/>
            <a:ext cx="5032531" cy="2554545"/>
          </a:xfrm>
          <a:prstGeom prst="rect">
            <a:avLst/>
          </a:prstGeom>
        </p:spPr>
        <p:txBody>
          <a:bodyPr wrap="square">
            <a:spAutoFit/>
          </a:bodyPr>
          <a:lstStyle/>
          <a:p>
            <a:r>
              <a:rPr lang="en-US" sz="4000" b="1" dirty="0" smtClean="0">
                <a:effectLst/>
                <a:latin typeface="Arial" panose="020B0604020202020204" pitchFamily="34" charset="0"/>
                <a:ea typeface="Calibri" panose="020F0502020204030204" pitchFamily="34" charset="0"/>
                <a:cs typeface="Arial" panose="020B0604020202020204" pitchFamily="34" charset="0"/>
              </a:rPr>
              <a:t>2. WHAT</a:t>
            </a:r>
            <a:r>
              <a:rPr lang="en-US" sz="4000" dirty="0" smtClean="0">
                <a:effectLst/>
                <a:latin typeface="Arial" panose="020B0604020202020204" pitchFamily="34" charset="0"/>
                <a:ea typeface="Calibri" panose="020F0502020204030204" pitchFamily="34" charset="0"/>
                <a:cs typeface="Arial" panose="020B0604020202020204" pitchFamily="34" charset="0"/>
              </a:rPr>
              <a:t> are you going to do to “persevere” </a:t>
            </a:r>
            <a:r>
              <a:rPr lang="en-US" sz="4000" i="1" dirty="0" smtClean="0">
                <a:effectLst/>
                <a:latin typeface="Arial" panose="020B0604020202020204" pitchFamily="34" charset="0"/>
                <a:ea typeface="Calibri" panose="020F0502020204030204" pitchFamily="34" charset="0"/>
                <a:cs typeface="Arial" panose="020B0604020202020204" pitchFamily="34" charset="0"/>
              </a:rPr>
              <a:t>in that look</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 name="Rectangle 1"/>
          <p:cNvSpPr/>
          <p:nvPr/>
        </p:nvSpPr>
        <p:spPr>
          <a:xfrm>
            <a:off x="290284" y="275772"/>
            <a:ext cx="11727544" cy="1323439"/>
          </a:xfrm>
          <a:prstGeom prst="rect">
            <a:avLst/>
          </a:prstGeom>
        </p:spPr>
        <p:txBody>
          <a:bodyPr wrap="square">
            <a:spAutoFit/>
          </a:bodyPr>
          <a:lstStyle/>
          <a:p>
            <a:r>
              <a:rPr lang="en-US" sz="4000" b="1" dirty="0" smtClean="0">
                <a:latin typeface="Arial" panose="020B0604020202020204" pitchFamily="34" charset="0"/>
                <a:cs typeface="Arial" panose="020B0604020202020204" pitchFamily="34" charset="0"/>
              </a:rPr>
              <a:t>1.  HOW </a:t>
            </a:r>
            <a:r>
              <a:rPr lang="en-US" sz="4000" b="1" dirty="0">
                <a:latin typeface="Arial" panose="020B0604020202020204" pitchFamily="34" charset="0"/>
                <a:cs typeface="Arial" panose="020B0604020202020204" pitchFamily="34" charset="0"/>
              </a:rPr>
              <a:t>&amp; WHEN </a:t>
            </a:r>
            <a:r>
              <a:rPr lang="en-US" sz="4000" dirty="0">
                <a:latin typeface="Arial" panose="020B0604020202020204" pitchFamily="34" charset="0"/>
                <a:cs typeface="Arial" panose="020B0604020202020204" pitchFamily="34" charset="0"/>
              </a:rPr>
              <a:t>are you going to “look” into God’s word </a:t>
            </a:r>
            <a:r>
              <a:rPr lang="en-US" sz="4000" i="1" dirty="0">
                <a:latin typeface="Arial" panose="020B0604020202020204" pitchFamily="34" charset="0"/>
                <a:cs typeface="Arial" panose="020B0604020202020204" pitchFamily="34" charset="0"/>
              </a:rPr>
              <a:t>this week</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43674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284" y="1923926"/>
            <a:ext cx="11430661" cy="1323439"/>
          </a:xfrm>
          <a:prstGeom prst="rect">
            <a:avLst/>
          </a:prstGeom>
        </p:spPr>
        <p:txBody>
          <a:bodyPr wrap="square">
            <a:spAutoFit/>
          </a:bodyPr>
          <a:lstStyle/>
          <a:p>
            <a:r>
              <a:rPr lang="en-US" sz="4000" b="1" dirty="0" smtClean="0">
                <a:effectLst/>
                <a:latin typeface="Arial" panose="020B0604020202020204" pitchFamily="34" charset="0"/>
                <a:ea typeface="Calibri" panose="020F0502020204030204" pitchFamily="34" charset="0"/>
                <a:cs typeface="Arial" panose="020B0604020202020204" pitchFamily="34" charset="0"/>
              </a:rPr>
              <a:t>2. WHAT</a:t>
            </a:r>
            <a:r>
              <a:rPr lang="en-US" sz="4000" dirty="0" smtClean="0">
                <a:effectLst/>
                <a:latin typeface="Arial" panose="020B0604020202020204" pitchFamily="34" charset="0"/>
                <a:ea typeface="Calibri" panose="020F0502020204030204" pitchFamily="34" charset="0"/>
                <a:cs typeface="Arial" panose="020B0604020202020204" pitchFamily="34" charset="0"/>
              </a:rPr>
              <a:t> are you going to do to “persevere” </a:t>
            </a:r>
            <a:r>
              <a:rPr lang="en-US" sz="4000" i="1" dirty="0" smtClean="0">
                <a:effectLst/>
                <a:latin typeface="Arial" panose="020B0604020202020204" pitchFamily="34" charset="0"/>
                <a:ea typeface="Calibri" panose="020F0502020204030204" pitchFamily="34" charset="0"/>
                <a:cs typeface="Arial" panose="020B0604020202020204" pitchFamily="34" charset="0"/>
              </a:rPr>
              <a:t>in that look</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 name="Rectangle 1"/>
          <p:cNvSpPr/>
          <p:nvPr/>
        </p:nvSpPr>
        <p:spPr>
          <a:xfrm>
            <a:off x="290284" y="275772"/>
            <a:ext cx="11727544" cy="1323439"/>
          </a:xfrm>
          <a:prstGeom prst="rect">
            <a:avLst/>
          </a:prstGeom>
        </p:spPr>
        <p:txBody>
          <a:bodyPr wrap="square">
            <a:spAutoFit/>
          </a:bodyPr>
          <a:lstStyle/>
          <a:p>
            <a:r>
              <a:rPr lang="en-US" sz="4000" b="1" dirty="0" smtClean="0">
                <a:latin typeface="Arial" panose="020B0604020202020204" pitchFamily="34" charset="0"/>
                <a:cs typeface="Arial" panose="020B0604020202020204" pitchFamily="34" charset="0"/>
              </a:rPr>
              <a:t>1.  HOW </a:t>
            </a:r>
            <a:r>
              <a:rPr lang="en-US" sz="4000" b="1" dirty="0">
                <a:latin typeface="Arial" panose="020B0604020202020204" pitchFamily="34" charset="0"/>
                <a:cs typeface="Arial" panose="020B0604020202020204" pitchFamily="34" charset="0"/>
              </a:rPr>
              <a:t>&amp; WHEN </a:t>
            </a:r>
            <a:r>
              <a:rPr lang="en-US" sz="4000" dirty="0">
                <a:latin typeface="Arial" panose="020B0604020202020204" pitchFamily="34" charset="0"/>
                <a:cs typeface="Arial" panose="020B0604020202020204" pitchFamily="34" charset="0"/>
              </a:rPr>
              <a:t>are you going to “look” into God’s word </a:t>
            </a:r>
            <a:r>
              <a:rPr lang="en-US" sz="4000" i="1" dirty="0">
                <a:latin typeface="Arial" panose="020B0604020202020204" pitchFamily="34" charset="0"/>
                <a:cs typeface="Arial" panose="020B0604020202020204" pitchFamily="34" charset="0"/>
              </a:rPr>
              <a:t>this week</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290284" y="3572080"/>
            <a:ext cx="11901715" cy="2554545"/>
          </a:xfrm>
          <a:prstGeom prst="rect">
            <a:avLst/>
          </a:prstGeom>
        </p:spPr>
        <p:txBody>
          <a:bodyPr wrap="square">
            <a:spAutoFit/>
          </a:bodyPr>
          <a:lstStyle/>
          <a:p>
            <a:pPr marL="742950" marR="0" lvl="1" indent="-285750">
              <a:spcBef>
                <a:spcPts val="0"/>
              </a:spcBef>
              <a:spcAft>
                <a:spcPts val="0"/>
              </a:spcAft>
              <a:buFont typeface="+mj-lt"/>
              <a:buAutoNum type="alphaLcPeriod"/>
            </a:pPr>
            <a:r>
              <a:rPr lang="en-US" sz="4000"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WHAT is this passage talking about? </a:t>
            </a:r>
          </a:p>
          <a:p>
            <a:pPr marL="742950" marR="0" lvl="1" indent="-285750">
              <a:spcBef>
                <a:spcPts val="0"/>
              </a:spcBef>
              <a:spcAft>
                <a:spcPts val="0"/>
              </a:spcAft>
              <a:buFont typeface="+mj-lt"/>
              <a:buAutoNum type="alphaLcPeriod"/>
            </a:pPr>
            <a:r>
              <a:rPr lang="en-US" sz="4000"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HOW does that relate to my life/experience/ world/family/etc.? </a:t>
            </a:r>
          </a:p>
          <a:p>
            <a:pPr marL="742950" marR="0" lvl="1" indent="-285750">
              <a:spcBef>
                <a:spcPts val="0"/>
              </a:spcBef>
              <a:spcAft>
                <a:spcPts val="0"/>
              </a:spcAft>
              <a:buFont typeface="+mj-lt"/>
              <a:buAutoNum type="alphaLcPeriod"/>
            </a:pPr>
            <a:r>
              <a:rPr lang="en-US" sz="4000" dirty="0" smtClean="0">
                <a:solidFill>
                  <a:srgbClr val="92D050"/>
                </a:solidFill>
                <a:effectLst/>
                <a:latin typeface="Arial" panose="020B0604020202020204" pitchFamily="34" charset="0"/>
                <a:ea typeface="Calibri" panose="020F0502020204030204" pitchFamily="34" charset="0"/>
                <a:cs typeface="Arial" panose="020B0604020202020204" pitchFamily="34" charset="0"/>
              </a:rPr>
              <a:t>WHAT does God want me to DO with that? </a:t>
            </a:r>
            <a:endParaRPr lang="en-US" sz="40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03210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someone reading God's w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636" y="1219200"/>
            <a:ext cx="6303192" cy="41979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0284" y="1923925"/>
            <a:ext cx="5032531" cy="2554545"/>
          </a:xfrm>
          <a:prstGeom prst="rect">
            <a:avLst/>
          </a:prstGeom>
        </p:spPr>
        <p:txBody>
          <a:bodyPr wrap="square">
            <a:spAutoFit/>
          </a:bodyPr>
          <a:lstStyle/>
          <a:p>
            <a:r>
              <a:rPr lang="en-US" sz="4000" b="1" dirty="0" smtClean="0">
                <a:effectLst/>
                <a:latin typeface="Arial" panose="020B0604020202020204" pitchFamily="34" charset="0"/>
                <a:ea typeface="Calibri" panose="020F0502020204030204" pitchFamily="34" charset="0"/>
                <a:cs typeface="Arial" panose="020B0604020202020204" pitchFamily="34" charset="0"/>
              </a:rPr>
              <a:t>2. WHAT</a:t>
            </a:r>
            <a:r>
              <a:rPr lang="en-US" sz="4000" dirty="0" smtClean="0">
                <a:effectLst/>
                <a:latin typeface="Arial" panose="020B0604020202020204" pitchFamily="34" charset="0"/>
                <a:ea typeface="Calibri" panose="020F0502020204030204" pitchFamily="34" charset="0"/>
                <a:cs typeface="Arial" panose="020B0604020202020204" pitchFamily="34" charset="0"/>
              </a:rPr>
              <a:t> are you going to do to “persevere” </a:t>
            </a:r>
            <a:r>
              <a:rPr lang="en-US" sz="4000" i="1" dirty="0" smtClean="0">
                <a:effectLst/>
                <a:latin typeface="Arial" panose="020B0604020202020204" pitchFamily="34" charset="0"/>
                <a:ea typeface="Calibri" panose="020F0502020204030204" pitchFamily="34" charset="0"/>
                <a:cs typeface="Arial" panose="020B0604020202020204" pitchFamily="34" charset="0"/>
              </a:rPr>
              <a:t>in that look</a:t>
            </a:r>
            <a:r>
              <a:rPr lang="en-US" sz="4000" dirty="0" smtClean="0">
                <a:effectLst/>
                <a:latin typeface="Arial" panose="020B0604020202020204" pitchFamily="34" charset="0"/>
                <a:ea typeface="Calibri" panose="020F050202020403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2" name="Rectangle 1"/>
          <p:cNvSpPr/>
          <p:nvPr/>
        </p:nvSpPr>
        <p:spPr>
          <a:xfrm>
            <a:off x="290284" y="275772"/>
            <a:ext cx="11727544" cy="1323439"/>
          </a:xfrm>
          <a:prstGeom prst="rect">
            <a:avLst/>
          </a:prstGeom>
        </p:spPr>
        <p:txBody>
          <a:bodyPr wrap="square">
            <a:spAutoFit/>
          </a:bodyPr>
          <a:lstStyle/>
          <a:p>
            <a:r>
              <a:rPr lang="en-US" sz="4000" b="1" dirty="0" smtClean="0">
                <a:latin typeface="Arial" panose="020B0604020202020204" pitchFamily="34" charset="0"/>
                <a:cs typeface="Arial" panose="020B0604020202020204" pitchFamily="34" charset="0"/>
              </a:rPr>
              <a:t>1.  HOW </a:t>
            </a:r>
            <a:r>
              <a:rPr lang="en-US" sz="4000" b="1" dirty="0">
                <a:latin typeface="Arial" panose="020B0604020202020204" pitchFamily="34" charset="0"/>
                <a:cs typeface="Arial" panose="020B0604020202020204" pitchFamily="34" charset="0"/>
              </a:rPr>
              <a:t>&amp; WHEN </a:t>
            </a:r>
            <a:r>
              <a:rPr lang="en-US" sz="4000" dirty="0">
                <a:latin typeface="Arial" panose="020B0604020202020204" pitchFamily="34" charset="0"/>
                <a:cs typeface="Arial" panose="020B0604020202020204" pitchFamily="34" charset="0"/>
              </a:rPr>
              <a:t>are you going to “look” into God’s word </a:t>
            </a:r>
            <a:r>
              <a:rPr lang="en-US" sz="4000" i="1" dirty="0">
                <a:latin typeface="Arial" panose="020B0604020202020204" pitchFamily="34" charset="0"/>
                <a:cs typeface="Arial" panose="020B0604020202020204" pitchFamily="34" charset="0"/>
              </a:rPr>
              <a:t>this week</a:t>
            </a:r>
            <a:r>
              <a:rPr lang="en-US" sz="4000" i="1"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290284" y="4478470"/>
            <a:ext cx="11727544" cy="1938992"/>
          </a:xfrm>
          <a:prstGeom prst="rect">
            <a:avLst/>
          </a:prstGeom>
        </p:spPr>
        <p:txBody>
          <a:bodyPr wrap="square">
            <a:spAutoFit/>
          </a:bodyPr>
          <a:lstStyle/>
          <a:p>
            <a:r>
              <a:rPr lang="en-US" sz="4000" b="1" dirty="0" smtClean="0">
                <a:effectLst/>
                <a:latin typeface="Arial" panose="020B0604020202020204" pitchFamily="34" charset="0"/>
                <a:ea typeface="Calibri" panose="020F0502020204030204" pitchFamily="34" charset="0"/>
                <a:cs typeface="Arial" panose="020B0604020202020204" pitchFamily="34" charset="0"/>
              </a:rPr>
              <a:t>3. </a:t>
            </a:r>
            <a:r>
              <a:rPr lang="en-US" sz="4000" dirty="0" smtClean="0">
                <a:effectLst/>
                <a:latin typeface="Arial" panose="020B0604020202020204" pitchFamily="34" charset="0"/>
                <a:ea typeface="Calibri" panose="020F0502020204030204" pitchFamily="34" charset="0"/>
                <a:cs typeface="Arial" panose="020B0604020202020204" pitchFamily="34" charset="0"/>
              </a:rPr>
              <a:t>What</a:t>
            </a:r>
            <a:r>
              <a:rPr lang="en-US" sz="4000" b="1" dirty="0" smtClean="0">
                <a:effectLst/>
                <a:latin typeface="Arial" panose="020B0604020202020204" pitchFamily="34" charset="0"/>
                <a:ea typeface="Calibri" panose="020F0502020204030204" pitchFamily="34" charset="0"/>
                <a:cs typeface="Arial" panose="020B0604020202020204" pitchFamily="34" charset="0"/>
              </a:rPr>
              <a:t> ACTION </a:t>
            </a:r>
            <a:r>
              <a:rPr lang="en-US" sz="4000" dirty="0" smtClean="0">
                <a:effectLst/>
                <a:latin typeface="Arial" panose="020B0604020202020204" pitchFamily="34" charset="0"/>
                <a:ea typeface="Calibri" panose="020F0502020204030204" pitchFamily="34" charset="0"/>
                <a:cs typeface="Arial" panose="020B0604020202020204" pitchFamily="34" charset="0"/>
              </a:rPr>
              <a:t>will you take this day/week with God’s help to obey God’s call on your life from this passage?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04099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661" y="313900"/>
            <a:ext cx="11668836" cy="6373504"/>
          </a:xfrm>
        </p:spPr>
        <p:txBody>
          <a:bodyPr>
            <a:noAutofit/>
          </a:bodyPr>
          <a:lstStyle/>
          <a:p>
            <a:pPr algn="l"/>
            <a:r>
              <a:rPr lang="en-US" sz="4400" b="1" u="sng" dirty="0" smtClean="0">
                <a:latin typeface="Arial" panose="020B0604020202020204" pitchFamily="34" charset="0"/>
                <a:cs typeface="Arial" panose="020B0604020202020204" pitchFamily="34" charset="0"/>
              </a:rPr>
              <a:t>James 1:19-22 (ESV)</a:t>
            </a:r>
            <a:br>
              <a:rPr lang="en-US" sz="4400" b="1" u="sng" dirty="0" smtClean="0">
                <a:latin typeface="Arial" panose="020B0604020202020204" pitchFamily="34" charset="0"/>
                <a:cs typeface="Arial" panose="020B0604020202020204" pitchFamily="34" charset="0"/>
              </a:rPr>
            </a:br>
            <a:r>
              <a:rPr lang="en-US" sz="4400" b="1" dirty="0" smtClean="0">
                <a:latin typeface="Arial" panose="020B0604020202020204" pitchFamily="34" charset="0"/>
                <a:cs typeface="Arial" panose="020B0604020202020204" pitchFamily="34" charset="0"/>
              </a:rPr>
              <a:t>“</a:t>
            </a:r>
            <a:r>
              <a:rPr lang="en-US" sz="4400" i="1" dirty="0" smtClean="0">
                <a:latin typeface="Arial" panose="020B0604020202020204" pitchFamily="34" charset="0"/>
                <a:cs typeface="Arial" panose="020B0604020202020204" pitchFamily="34" charset="0"/>
              </a:rPr>
              <a:t>Know </a:t>
            </a:r>
            <a:r>
              <a:rPr lang="en-US" sz="4400" i="1" dirty="0">
                <a:latin typeface="Arial" panose="020B0604020202020204" pitchFamily="34" charset="0"/>
                <a:cs typeface="Arial" panose="020B0604020202020204" pitchFamily="34" charset="0"/>
              </a:rPr>
              <a:t>this, my beloved brothers: let every person be quick to hear, slow to speak, slow to anger; </a:t>
            </a:r>
            <a:r>
              <a:rPr lang="en-US" sz="4400" b="1" i="1" baseline="30000" dirty="0">
                <a:latin typeface="Arial" panose="020B0604020202020204" pitchFamily="34" charset="0"/>
                <a:cs typeface="Arial" panose="020B0604020202020204" pitchFamily="34" charset="0"/>
              </a:rPr>
              <a:t>20 </a:t>
            </a:r>
            <a:r>
              <a:rPr lang="en-US" sz="4400" i="1" dirty="0">
                <a:latin typeface="Arial" panose="020B0604020202020204" pitchFamily="34" charset="0"/>
                <a:cs typeface="Arial" panose="020B0604020202020204" pitchFamily="34" charset="0"/>
              </a:rPr>
              <a:t>for the anger of man does not produce the righteousness of God. </a:t>
            </a:r>
            <a:r>
              <a:rPr lang="en-US" sz="4400" i="1" dirty="0" smtClean="0">
                <a:latin typeface="Arial" panose="020B0604020202020204" pitchFamily="34" charset="0"/>
                <a:cs typeface="Arial" panose="020B0604020202020204" pitchFamily="34" charset="0"/>
              </a:rPr>
              <a:t/>
            </a:r>
            <a:br>
              <a:rPr lang="en-US" sz="4400" i="1" dirty="0" smtClean="0">
                <a:latin typeface="Arial" panose="020B0604020202020204" pitchFamily="34" charset="0"/>
                <a:cs typeface="Arial" panose="020B0604020202020204" pitchFamily="34" charset="0"/>
              </a:rPr>
            </a:br>
            <a:r>
              <a:rPr lang="en-US" sz="4400" b="1" i="1" baseline="30000" dirty="0" smtClean="0">
                <a:latin typeface="Arial" panose="020B0604020202020204" pitchFamily="34" charset="0"/>
                <a:cs typeface="Arial" panose="020B0604020202020204" pitchFamily="34" charset="0"/>
              </a:rPr>
              <a:t>21</a:t>
            </a:r>
            <a:r>
              <a:rPr lang="en-US" sz="4400" b="1"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Therefore put away all filthiness and rampant wickedness and receive with </a:t>
            </a:r>
            <a:r>
              <a:rPr lang="en-US" sz="4400" i="1" dirty="0" smtClean="0">
                <a:latin typeface="Arial" panose="020B0604020202020204" pitchFamily="34" charset="0"/>
                <a:cs typeface="Arial" panose="020B0604020202020204" pitchFamily="34" charset="0"/>
              </a:rPr>
              <a:t/>
            </a:r>
            <a:br>
              <a:rPr lang="en-US" sz="4400" i="1" dirty="0" smtClean="0">
                <a:latin typeface="Arial" panose="020B0604020202020204" pitchFamily="34" charset="0"/>
                <a:cs typeface="Arial" panose="020B0604020202020204" pitchFamily="34" charset="0"/>
              </a:rPr>
            </a:br>
            <a:r>
              <a:rPr lang="en-US" sz="4400" i="1" dirty="0" smtClean="0">
                <a:latin typeface="Arial" panose="020B0604020202020204" pitchFamily="34" charset="0"/>
                <a:cs typeface="Arial" panose="020B0604020202020204" pitchFamily="34" charset="0"/>
              </a:rPr>
              <a:t>meekness the </a:t>
            </a:r>
            <a:r>
              <a:rPr lang="en-US" sz="4400" i="1" dirty="0">
                <a:latin typeface="Arial" panose="020B0604020202020204" pitchFamily="34" charset="0"/>
                <a:cs typeface="Arial" panose="020B0604020202020204" pitchFamily="34" charset="0"/>
              </a:rPr>
              <a:t>implanted </a:t>
            </a:r>
            <a:r>
              <a:rPr lang="en-US" sz="4400" i="1" u="sng" dirty="0">
                <a:latin typeface="Arial" panose="020B0604020202020204" pitchFamily="34" charset="0"/>
                <a:cs typeface="Arial" panose="020B0604020202020204" pitchFamily="34" charset="0"/>
              </a:rPr>
              <a:t>word</a:t>
            </a:r>
            <a:r>
              <a:rPr lang="en-US" sz="4400" i="1" dirty="0">
                <a:latin typeface="Arial" panose="020B0604020202020204" pitchFamily="34" charset="0"/>
                <a:cs typeface="Arial" panose="020B0604020202020204" pitchFamily="34" charset="0"/>
              </a:rPr>
              <a:t>, which is able to save your </a:t>
            </a:r>
            <a:r>
              <a:rPr lang="en-US" sz="4400" i="1" dirty="0" smtClean="0">
                <a:latin typeface="Arial" panose="020B0604020202020204" pitchFamily="34" charset="0"/>
                <a:cs typeface="Arial" panose="020B0604020202020204" pitchFamily="34" charset="0"/>
              </a:rPr>
              <a:t>souls.</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t>
            </a:r>
            <a:r>
              <a:rPr lang="en-US" sz="4400" b="1" i="1" baseline="30000" dirty="0" smtClean="0">
                <a:latin typeface="Arial" panose="020B0604020202020204" pitchFamily="34" charset="0"/>
                <a:cs typeface="Arial" panose="020B0604020202020204" pitchFamily="34" charset="0"/>
              </a:rPr>
              <a:t>22</a:t>
            </a:r>
            <a:r>
              <a:rPr lang="en-US" sz="4400" b="1" i="1" baseline="30000" dirty="0">
                <a:latin typeface="Arial" panose="020B0604020202020204" pitchFamily="34" charset="0"/>
                <a:cs typeface="Arial" panose="020B0604020202020204" pitchFamily="34" charset="0"/>
              </a:rPr>
              <a:t> </a:t>
            </a:r>
            <a:r>
              <a:rPr lang="en-US" sz="4400" i="1" dirty="0">
                <a:latin typeface="Arial" panose="020B0604020202020204" pitchFamily="34" charset="0"/>
                <a:cs typeface="Arial" panose="020B0604020202020204" pitchFamily="34" charset="0"/>
              </a:rPr>
              <a:t>But be doers of the </a:t>
            </a:r>
            <a:r>
              <a:rPr lang="en-US" sz="4400" i="1" u="sng" dirty="0">
                <a:latin typeface="Arial" panose="020B0604020202020204" pitchFamily="34" charset="0"/>
                <a:cs typeface="Arial" panose="020B0604020202020204" pitchFamily="34" charset="0"/>
              </a:rPr>
              <a:t>word</a:t>
            </a:r>
            <a:r>
              <a:rPr lang="en-US" sz="4400" i="1" dirty="0">
                <a:latin typeface="Arial" panose="020B0604020202020204" pitchFamily="34" charset="0"/>
                <a:cs typeface="Arial" panose="020B0604020202020204" pitchFamily="34" charset="0"/>
              </a:rPr>
              <a:t>, and not hearers only, deceiving yourselves.</a:t>
            </a:r>
            <a:r>
              <a:rPr lang="en-US" sz="4400"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0185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hearing God spe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946"/>
            <a:ext cx="12355080" cy="926631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the b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22" y="651163"/>
            <a:ext cx="3879273" cy="3879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59568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6150"/>
                                        </p:tgtEl>
                                        <p:attrNameLst>
                                          <p:attrName>style.visibility</p:attrName>
                                        </p:attrNameLst>
                                      </p:cBhvr>
                                      <p:to>
                                        <p:strVal val="visible"/>
                                      </p:to>
                                    </p:set>
                                    <p:animEffect transition="in" filter="fade">
                                      <p:cBhvr>
                                        <p:cTn id="9" dur="1000"/>
                                        <p:tgtEl>
                                          <p:spTgt spid="6150"/>
                                        </p:tgtEl>
                                      </p:cBhvr>
                                    </p:animEffect>
                                    <p:anim calcmode="lin" valueType="num">
                                      <p:cBhvr>
                                        <p:cTn id="10" dur="1000" fill="hold"/>
                                        <p:tgtEl>
                                          <p:spTgt spid="6150"/>
                                        </p:tgtEl>
                                        <p:attrNameLst>
                                          <p:attrName>ppt_x</p:attrName>
                                        </p:attrNameLst>
                                      </p:cBhvr>
                                      <p:tavLst>
                                        <p:tav tm="0">
                                          <p:val>
                                            <p:strVal val="#ppt_x"/>
                                          </p:val>
                                        </p:tav>
                                        <p:tav tm="100000">
                                          <p:val>
                                            <p:strVal val="#ppt_x"/>
                                          </p:val>
                                        </p:tav>
                                      </p:tavLst>
                                    </p:anim>
                                    <p:anim calcmode="lin" valueType="num">
                                      <p:cBhvr>
                                        <p:cTn id="11"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Quaker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557" y="415202"/>
            <a:ext cx="8903060" cy="5985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8951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earing from God in chu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73344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1" y="667656"/>
            <a:ext cx="10595429" cy="4524315"/>
          </a:xfrm>
          <a:prstGeom prst="rect">
            <a:avLst/>
          </a:prstGeom>
        </p:spPr>
        <p:txBody>
          <a:bodyPr wrap="square">
            <a:spAutoFit/>
          </a:bodyPr>
          <a:lstStyle/>
          <a:p>
            <a:r>
              <a:rPr lang="en-US" sz="4800" b="1" u="sng" dirty="0" smtClean="0">
                <a:effectLst/>
                <a:latin typeface="Arial" panose="020B0604020202020204" pitchFamily="34" charset="0"/>
                <a:ea typeface="Calibri" panose="020F0502020204030204" pitchFamily="34" charset="0"/>
                <a:cs typeface="Arial" panose="020B0604020202020204" pitchFamily="34" charset="0"/>
              </a:rPr>
              <a:t>James 1:19, 20</a:t>
            </a:r>
          </a:p>
          <a:p>
            <a:endParaRPr lang="en-US" sz="4800" dirty="0">
              <a:latin typeface="Arial" panose="020B0604020202020204" pitchFamily="34" charset="0"/>
              <a:ea typeface="Calibri" panose="020F0502020204030204" pitchFamily="34" charset="0"/>
              <a:cs typeface="Arial" panose="020B0604020202020204" pitchFamily="34" charset="0"/>
            </a:endParaRPr>
          </a:p>
          <a:p>
            <a:r>
              <a:rPr lang="en-US" sz="4800" dirty="0" smtClean="0">
                <a:effectLst/>
                <a:latin typeface="Arial" panose="020B0604020202020204" pitchFamily="34" charset="0"/>
                <a:ea typeface="Calibri" panose="020F0502020204030204" pitchFamily="34" charset="0"/>
                <a:cs typeface="Arial" panose="020B0604020202020204" pitchFamily="34" charset="0"/>
              </a:rPr>
              <a:t>“</a:t>
            </a:r>
            <a:r>
              <a:rPr lang="en-US" sz="4800" i="1" dirty="0" smtClean="0">
                <a:effectLst/>
                <a:latin typeface="Arial" panose="020B0604020202020204" pitchFamily="34" charset="0"/>
                <a:ea typeface="Calibri" panose="020F0502020204030204" pitchFamily="34" charset="0"/>
                <a:cs typeface="Arial" panose="020B0604020202020204" pitchFamily="34" charset="0"/>
              </a:rPr>
              <a:t>Let every person be quick to hear, slow to speak, slow to anger; </a:t>
            </a:r>
            <a:r>
              <a:rPr lang="en-US" sz="4800" b="1" i="1" baseline="30000" dirty="0" smtClean="0">
                <a:effectLst/>
                <a:latin typeface="Arial" panose="020B0604020202020204" pitchFamily="34" charset="0"/>
                <a:ea typeface="Calibri" panose="020F0502020204030204" pitchFamily="34" charset="0"/>
                <a:cs typeface="Arial" panose="020B0604020202020204" pitchFamily="34" charset="0"/>
              </a:rPr>
              <a:t>20 </a:t>
            </a:r>
            <a:r>
              <a:rPr lang="en-US" sz="4800" i="1" dirty="0" smtClean="0">
                <a:effectLst/>
                <a:latin typeface="Arial" panose="020B0604020202020204" pitchFamily="34" charset="0"/>
                <a:ea typeface="Calibri" panose="020F0502020204030204" pitchFamily="34" charset="0"/>
                <a:cs typeface="Arial" panose="020B0604020202020204" pitchFamily="34" charset="0"/>
              </a:rPr>
              <a:t>for the anger of man does not produce the righteousness of God.”</a:t>
            </a:r>
            <a:r>
              <a:rPr lang="en-US" sz="4800" dirty="0" smtClean="0">
                <a:effectLst/>
                <a:latin typeface="Arial" panose="020B0604020202020204" pitchFamily="34" charset="0"/>
                <a:ea typeface="Calibri" panose="020F050202020403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32330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an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088" y="-21771"/>
            <a:ext cx="9173029" cy="687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69475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1+#ppt_w/2"/>
                                          </p:val>
                                        </p:tav>
                                        <p:tav tm="100000">
                                          <p:val>
                                            <p:strVal val="#ppt_x"/>
                                          </p:val>
                                        </p:tav>
                                      </p:tavLst>
                                    </p:anim>
                                    <p:anim calcmode="lin" valueType="num">
                                      <p:cBhvr additive="base">
                                        <p:cTn id="8" dur="5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1" y="667656"/>
            <a:ext cx="10595429" cy="3046988"/>
          </a:xfrm>
          <a:prstGeom prst="rect">
            <a:avLst/>
          </a:prstGeom>
        </p:spPr>
        <p:txBody>
          <a:bodyPr wrap="square">
            <a:spAutoFit/>
          </a:bodyPr>
          <a:lstStyle/>
          <a:p>
            <a:r>
              <a:rPr lang="en-US" sz="4800" b="1" u="sng" dirty="0" smtClean="0">
                <a:effectLst/>
                <a:latin typeface="Arial" panose="020B0604020202020204" pitchFamily="34" charset="0"/>
                <a:ea typeface="Calibri" panose="020F0502020204030204" pitchFamily="34" charset="0"/>
                <a:cs typeface="Arial" panose="020B0604020202020204" pitchFamily="34" charset="0"/>
              </a:rPr>
              <a:t>James 1:20</a:t>
            </a:r>
          </a:p>
          <a:p>
            <a:endParaRPr lang="en-US" sz="4800" dirty="0">
              <a:latin typeface="Arial" panose="020B0604020202020204" pitchFamily="34" charset="0"/>
              <a:ea typeface="Calibri" panose="020F0502020204030204" pitchFamily="34" charset="0"/>
              <a:cs typeface="Arial" panose="020B0604020202020204" pitchFamily="34" charset="0"/>
            </a:endParaRPr>
          </a:p>
          <a:p>
            <a:r>
              <a:rPr lang="en-US" sz="4800" dirty="0" smtClean="0">
                <a:effectLst/>
                <a:latin typeface="Arial" panose="020B0604020202020204" pitchFamily="34" charset="0"/>
                <a:ea typeface="Calibri" panose="020F0502020204030204" pitchFamily="34" charset="0"/>
                <a:cs typeface="Arial" panose="020B0604020202020204" pitchFamily="34" charset="0"/>
              </a:rPr>
              <a:t>“</a:t>
            </a:r>
            <a:r>
              <a:rPr lang="en-US" sz="4800" i="1" dirty="0" smtClean="0">
                <a:effectLst/>
                <a:latin typeface="Arial" panose="020B0604020202020204" pitchFamily="34" charset="0"/>
                <a:ea typeface="Calibri" panose="020F0502020204030204" pitchFamily="34" charset="0"/>
                <a:cs typeface="Arial" panose="020B0604020202020204" pitchFamily="34" charset="0"/>
              </a:rPr>
              <a:t>…the anger of man does not produce the righteousness of God.”</a:t>
            </a:r>
            <a:r>
              <a:rPr lang="en-US" sz="4800" dirty="0" smtClean="0">
                <a:effectLst/>
                <a:latin typeface="Arial" panose="020B0604020202020204" pitchFamily="34" charset="0"/>
                <a:ea typeface="Calibri" panose="020F0502020204030204" pitchFamily="34" charset="0"/>
                <a:cs typeface="Arial" panose="020B0604020202020204" pitchFamily="34" charset="0"/>
              </a:rPr>
              <a:t>  </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028605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2496</TotalTime>
  <Words>282</Words>
  <Application>Microsoft Office PowerPoint</Application>
  <PresentationFormat>Widescreen</PresentationFormat>
  <Paragraphs>45</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Black</vt:lpstr>
      <vt:lpstr>Calibri</vt:lpstr>
      <vt:lpstr>Calibri Light</vt:lpstr>
      <vt:lpstr>Office Theme</vt:lpstr>
      <vt:lpstr>Speaker-Listener Technique Each person takes turns speaking while his or her partner listens and paraphrases what the speaker said.   General Rules:  1. The speaker has the floor (indicated by the object  used). 2. Share the floor. Take turns letting   each person be the speaker.  3. Don't problem-solve. Focus on   having a good discussion, not   finding a solution. </vt:lpstr>
      <vt:lpstr>  Rules for the Speaker:  1. Speak for yourself. Express your feelings and  thoughts, using "I“ statements.  2. Be brief. Don't go on and on each time.  3. Stop and let the listener paraphrase.  Rules for the Listener:  1. Paraphrase what you heard in your own words to let  your partner know you understand what they are  saying. Wait till your turn as speaker to ask more  questions.  2. Focus on the speaker's message. Don't rebut.  Remember: your job is understand what your  partner is saying. </vt:lpstr>
      <vt:lpstr>James 1:19-22 (ESV) “Know this, my beloved brothers: let every person be quick to hear, slow to speak, slow to anger; 20 for the anger of man does not produce the righteousness of God.  21 Therefore put away all filthiness and rampant wickedness and receive with  meekness the implanted word, which is able to save your souls.  22 But be doers of the word, and not hearers only, deceiving yourselves.”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24</cp:revision>
  <dcterms:created xsi:type="dcterms:W3CDTF">2016-10-07T21:39:43Z</dcterms:created>
  <dcterms:modified xsi:type="dcterms:W3CDTF">2016-10-09T15:16:01Z</dcterms:modified>
</cp:coreProperties>
</file>