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75"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3" d="100"/>
          <a:sy n="53" d="100"/>
        </p:scale>
        <p:origin x="141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A3864B-DDE0-49FF-8341-89B8BE4051AB}" type="datetimeFigureOut">
              <a:rPr lang="en-US" smtClean="0"/>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356499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3864B-DDE0-49FF-8341-89B8BE4051AB}" type="datetimeFigureOut">
              <a:rPr lang="en-US" smtClean="0"/>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248586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3864B-DDE0-49FF-8341-89B8BE4051AB}" type="datetimeFigureOut">
              <a:rPr lang="en-US" smtClean="0"/>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371882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A3864B-DDE0-49FF-8341-89B8BE4051AB}" type="datetimeFigureOut">
              <a:rPr lang="en-US" smtClean="0"/>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333086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3864B-DDE0-49FF-8341-89B8BE4051AB}" type="datetimeFigureOut">
              <a:rPr lang="en-US" smtClean="0"/>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230441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A3864B-DDE0-49FF-8341-89B8BE4051AB}" type="datetimeFigureOut">
              <a:rPr lang="en-US" smtClean="0"/>
              <a:t>4/30/2016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29909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A3864B-DDE0-49FF-8341-89B8BE4051AB}" type="datetimeFigureOut">
              <a:rPr lang="en-US" smtClean="0"/>
              <a:t>4/30/2016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275253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A3864B-DDE0-49FF-8341-89B8BE4051AB}" type="datetimeFigureOut">
              <a:rPr lang="en-US" smtClean="0"/>
              <a:t>4/30/2016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359039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3864B-DDE0-49FF-8341-89B8BE4051AB}" type="datetimeFigureOut">
              <a:rPr lang="en-US" smtClean="0"/>
              <a:t>4/30/2016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256884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3864B-DDE0-49FF-8341-89B8BE4051AB}" type="datetimeFigureOut">
              <a:rPr lang="en-US" smtClean="0"/>
              <a:t>4/30/2016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83530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3864B-DDE0-49FF-8341-89B8BE4051AB}" type="datetimeFigureOut">
              <a:rPr lang="en-US" smtClean="0"/>
              <a:t>4/30/2016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CF775-8A17-470E-8ACC-36FD62AEE976}" type="slidenum">
              <a:rPr lang="en-US" smtClean="0"/>
              <a:t>‹#›</a:t>
            </a:fld>
            <a:endParaRPr lang="en-US"/>
          </a:p>
        </p:txBody>
      </p:sp>
    </p:spTree>
    <p:extLst>
      <p:ext uri="{BB962C8B-B14F-4D97-AF65-F5344CB8AC3E}">
        <p14:creationId xmlns:p14="http://schemas.microsoft.com/office/powerpoint/2010/main" val="275921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3864B-DDE0-49FF-8341-89B8BE4051AB}" type="datetimeFigureOut">
              <a:rPr lang="en-US" smtClean="0"/>
              <a:t>4/30/2016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CF775-8A17-470E-8ACC-36FD62AEE976}" type="slidenum">
              <a:rPr lang="en-US" smtClean="0"/>
              <a:t>‹#›</a:t>
            </a:fld>
            <a:endParaRPr lang="en-US"/>
          </a:p>
        </p:txBody>
      </p:sp>
    </p:spTree>
    <p:extLst>
      <p:ext uri="{BB962C8B-B14F-4D97-AF65-F5344CB8AC3E}">
        <p14:creationId xmlns:p14="http://schemas.microsoft.com/office/powerpoint/2010/main" val="34695472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445924"/>
          </a:xfrm>
        </p:spPr>
        <p:txBody>
          <a:bodyPr>
            <a:noAutofit/>
          </a:bodyPr>
          <a:lstStyle/>
          <a:p>
            <a:r>
              <a:rPr lang="en-US" sz="4000" b="1" dirty="0" smtClean="0"/>
              <a:t>HEBREWS 12:1-2</a:t>
            </a:r>
            <a:br>
              <a:rPr lang="en-US" sz="4000" b="1" dirty="0" smtClean="0"/>
            </a:br>
            <a:r>
              <a:rPr lang="en-US" sz="4000" b="1" dirty="0" smtClean="0"/>
              <a:t>Therefore</a:t>
            </a:r>
            <a:r>
              <a:rPr lang="en-US" sz="4000" b="1" i="1" dirty="0"/>
              <a:t>, since we are surrounded by such a great cloud of witnesses, let us throw off everything that hinders and the sin that so easily entangles. And let us run with perseverance the race marked out for us, </a:t>
            </a:r>
            <a:r>
              <a:rPr lang="en-US" sz="4000" b="1" i="1" baseline="30000" dirty="0"/>
              <a:t>2 </a:t>
            </a:r>
            <a:r>
              <a:rPr lang="en-US" sz="4000" b="1" i="1" dirty="0"/>
              <a:t>fixing our eyes on Jesus, the pioneer and </a:t>
            </a:r>
            <a:r>
              <a:rPr lang="en-US" sz="4000" b="1" i="1" dirty="0" err="1"/>
              <a:t>perfecter</a:t>
            </a:r>
            <a:r>
              <a:rPr lang="en-US" sz="4000" b="1" i="1" dirty="0"/>
              <a:t> of faith</a:t>
            </a:r>
            <a:r>
              <a:rPr lang="en-US" sz="4000" b="1" i="1" dirty="0" smtClean="0"/>
              <a:t>.</a:t>
            </a:r>
            <a:endParaRPr lang="en-US" sz="4000" b="1" dirty="0"/>
          </a:p>
        </p:txBody>
      </p:sp>
      <p:pic>
        <p:nvPicPr>
          <p:cNvPr id="1030" name="Picture 6" descr="https://ksnapped.files.wordpress.com/2013/05/shirts-in-tre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6892"/>
            <a:ext cx="7031567" cy="5273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embed.ly/1/display/resize?key=1e6a1a1efdb011df84894040444cdc60&amp;url=http%3A%2F%2Fpbs.twimg.com%2Fmedia%2FCEGSiKyUIAA9AX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988" y="0"/>
            <a:ext cx="7061012" cy="529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864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1+#ppt_w/2"/>
                                          </p:val>
                                        </p:tav>
                                        <p:tav tm="100000">
                                          <p:val>
                                            <p:strVal val="#ppt_x"/>
                                          </p:val>
                                        </p:tav>
                                      </p:tavLst>
                                    </p:anim>
                                    <p:anim calcmode="lin" valueType="num">
                                      <p:cBhvr additive="base">
                                        <p:cTn id="16"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3541" y="0"/>
            <a:ext cx="10486930" cy="1521701"/>
          </a:xfrm>
        </p:spPr>
        <p:txBody>
          <a:bodyPr>
            <a:noAutofit/>
          </a:bodyPr>
          <a:lstStyle/>
          <a:p>
            <a:r>
              <a:rPr lang="en-US" sz="4000" i="1" dirty="0" smtClean="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Your kingdom come, your will be done, on earth as it is in heaven.”</a:t>
            </a:r>
            <a:endParaRPr lang="en-US" sz="4000" b="1" dirty="0">
              <a:solidFill>
                <a:schemeClr val="bg1"/>
              </a:solidFill>
              <a:latin typeface="Arial" panose="020B0604020202020204" pitchFamily="34" charset="0"/>
              <a:cs typeface="Arial" panose="020B0604020202020204" pitchFamily="34" charset="0"/>
            </a:endParaRPr>
          </a:p>
        </p:txBody>
      </p:sp>
      <p:pic>
        <p:nvPicPr>
          <p:cNvPr id="9218" name="Picture 2" descr="https://whatshotn.files.wordpress.com/2013/03/283796_345556092190190_1105779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233" y="1679094"/>
            <a:ext cx="7287905" cy="517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9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8985" y="0"/>
            <a:ext cx="8311486" cy="1992573"/>
          </a:xfrm>
        </p:spPr>
        <p:txBody>
          <a:bodyPr>
            <a:noAutofit/>
          </a:bodyPr>
          <a:lstStyle/>
          <a:p>
            <a:r>
              <a:rPr lang="en-US" sz="4000" i="1" dirty="0" smtClean="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Your kingdom come, your will be done, on earth as it is in heaven.”</a:t>
            </a:r>
            <a:endParaRPr lang="en-US" sz="4000" b="1" dirty="0">
              <a:solidFill>
                <a:schemeClr val="bg1"/>
              </a:solidFill>
              <a:latin typeface="Arial" panose="020B0604020202020204" pitchFamily="34" charset="0"/>
              <a:cs typeface="Arial" panose="020B0604020202020204" pitchFamily="34" charset="0"/>
            </a:endParaRPr>
          </a:p>
        </p:txBody>
      </p:sp>
      <p:pic>
        <p:nvPicPr>
          <p:cNvPr id="10242" name="Picture 2" descr="http://www.draftsperson.net/images/9/9c/North_P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9" y="126195"/>
            <a:ext cx="31432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zerohedge.com/sites/default/files/images/user5/imageroot/2014/12/north%20korea%20night%20photo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735" y="3014154"/>
            <a:ext cx="5715000" cy="36004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i2.cdn.turner.com/cnnnext/dam/assets/160303180511-north-korea-missiles-un-sanctions-todd-dnt-tsr-00000915-large-1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583" y="4096816"/>
            <a:ext cx="4381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97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500"/>
                                        <p:tgtEl>
                                          <p:spTgt spid="10244"/>
                                        </p:tgtEl>
                                      </p:cBhvr>
                                    </p:animEffect>
                                  </p:childTnLst>
                                </p:cTn>
                              </p:par>
                              <p:par>
                                <p:cTn id="12" presetID="10" presetClass="entr" presetSubtype="0" fill="hold" nodeType="withEffect">
                                  <p:stCondLst>
                                    <p:cond delay="0"/>
                                  </p:stCondLst>
                                  <p:childTnLst>
                                    <p:set>
                                      <p:cBhvr>
                                        <p:cTn id="13" dur="1" fill="hold">
                                          <p:stCondLst>
                                            <p:cond delay="0"/>
                                          </p:stCondLst>
                                        </p:cTn>
                                        <p:tgtEl>
                                          <p:spTgt spid="10246"/>
                                        </p:tgtEl>
                                        <p:attrNameLst>
                                          <p:attrName>style.visibility</p:attrName>
                                        </p:attrNameLst>
                                      </p:cBhvr>
                                      <p:to>
                                        <p:strVal val="visible"/>
                                      </p:to>
                                    </p:set>
                                    <p:animEffect transition="in" filter="fade">
                                      <p:cBhvr>
                                        <p:cTn id="14"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8985" y="0"/>
            <a:ext cx="8311486" cy="1992573"/>
          </a:xfrm>
        </p:spPr>
        <p:txBody>
          <a:bodyPr>
            <a:noAutofit/>
          </a:bodyPr>
          <a:lstStyle/>
          <a:p>
            <a:r>
              <a:rPr lang="en-US" sz="4000" i="1" dirty="0" smtClean="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Your kingdom come, your will be done, on earth as it is in heaven.”</a:t>
            </a:r>
            <a:endParaRPr lang="en-US" sz="4000" b="1" dirty="0">
              <a:solidFill>
                <a:schemeClr val="bg1"/>
              </a:solidFill>
              <a:latin typeface="Arial" panose="020B0604020202020204" pitchFamily="34" charset="0"/>
              <a:cs typeface="Arial" panose="020B0604020202020204" pitchFamily="34" charset="0"/>
            </a:endParaRPr>
          </a:p>
        </p:txBody>
      </p:sp>
      <p:pic>
        <p:nvPicPr>
          <p:cNvPr id="10242" name="Picture 2" descr="http://www.draftsperson.net/images/9/9c/North_Poi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9" y="126195"/>
            <a:ext cx="31432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hatshotn.files.wordpress.com/2013/03/283796_345556092190190_1105779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850" y="2376621"/>
            <a:ext cx="5816200" cy="413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50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0220" y="0"/>
            <a:ext cx="8311486" cy="1992573"/>
          </a:xfrm>
        </p:spPr>
        <p:txBody>
          <a:bodyPr>
            <a:noAutofit/>
          </a:bodyPr>
          <a:lstStyle/>
          <a:p>
            <a:r>
              <a:rPr lang="en-US" sz="4000" i="1" dirty="0" smtClean="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And lead us not into temptation, but deliver us from the evil one</a:t>
            </a:r>
            <a:r>
              <a:rPr lang="en-US" sz="4000" i="1" dirty="0" smtClean="0">
                <a:latin typeface="Arial" panose="020B0604020202020204" pitchFamily="34" charset="0"/>
                <a:cs typeface="Arial" panose="020B0604020202020204" pitchFamily="34" charset="0"/>
              </a:rPr>
              <a:t>.”</a:t>
            </a:r>
            <a:br>
              <a:rPr lang="en-US" sz="4000" i="1"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(Matthew 6:13)</a:t>
            </a:r>
            <a:endParaRPr lang="en-US" sz="4000" b="1" dirty="0">
              <a:solidFill>
                <a:schemeClr val="bg1"/>
              </a:solidFill>
              <a:latin typeface="Arial" panose="020B0604020202020204" pitchFamily="34" charset="0"/>
              <a:cs typeface="Arial" panose="020B0604020202020204" pitchFamily="34" charset="0"/>
            </a:endParaRPr>
          </a:p>
        </p:txBody>
      </p:sp>
      <p:pic>
        <p:nvPicPr>
          <p:cNvPr id="11266" name="Picture 2" descr="https://d13yacurqjgara.cloudfront.net/users/10888/screenshots/897909/updated__dead__compa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8" y="122830"/>
            <a:ext cx="3398292" cy="2548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4526" y="3540540"/>
            <a:ext cx="10413242" cy="1938992"/>
          </a:xfrm>
          <a:prstGeom prst="rect">
            <a:avLst/>
          </a:prstGeom>
        </p:spPr>
        <p:txBody>
          <a:bodyPr wrap="square">
            <a:spAutoFit/>
          </a:bodyPr>
          <a:lstStyle/>
          <a:p>
            <a:r>
              <a:rPr lang="en-US" sz="4000" i="1" dirty="0">
                <a:latin typeface="Arial" panose="020B0604020202020204" pitchFamily="34" charset="0"/>
                <a:ea typeface="Calibri" panose="020F0502020204030204" pitchFamily="34" charset="0"/>
                <a:cs typeface="Arial" panose="020B0604020202020204" pitchFamily="34" charset="0"/>
              </a:rPr>
              <a:t>“Watch and </a:t>
            </a:r>
            <a:r>
              <a:rPr lang="en-US" sz="4000" i="1" dirty="0" smtClean="0">
                <a:latin typeface="Arial" panose="020B0604020202020204" pitchFamily="34" charset="0"/>
                <a:ea typeface="Calibri" panose="020F0502020204030204" pitchFamily="34" charset="0"/>
                <a:cs typeface="Arial" panose="020B0604020202020204" pitchFamily="34" charset="0"/>
              </a:rPr>
              <a:t>pray</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smtClean="0">
                <a:latin typeface="Arial" panose="020B0604020202020204" pitchFamily="34" charset="0"/>
                <a:ea typeface="Calibri" panose="020F0502020204030204" pitchFamily="34" charset="0"/>
                <a:cs typeface="Arial" panose="020B0604020202020204" pitchFamily="34" charset="0"/>
              </a:rPr>
              <a:t>so </a:t>
            </a:r>
            <a:r>
              <a:rPr lang="en-US" sz="4000" i="1" dirty="0">
                <a:latin typeface="Arial" panose="020B0604020202020204" pitchFamily="34" charset="0"/>
                <a:ea typeface="Calibri" panose="020F0502020204030204" pitchFamily="34" charset="0"/>
                <a:cs typeface="Arial" panose="020B0604020202020204" pitchFamily="34" charset="0"/>
              </a:rPr>
              <a:t>that you will not fall into temptation.  The spirit is willing, but the flesh is weak” </a:t>
            </a:r>
            <a:r>
              <a:rPr lang="en-US" sz="4000" dirty="0">
                <a:latin typeface="Arial" panose="020B0604020202020204" pitchFamily="34" charset="0"/>
                <a:ea typeface="Calibri" panose="020F0502020204030204" pitchFamily="34" charset="0"/>
                <a:cs typeface="Arial" panose="020B0604020202020204" pitchFamily="34" charset="0"/>
              </a:rPr>
              <a:t>(Mt. 26:41).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13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0220" y="0"/>
            <a:ext cx="8319684" cy="2538484"/>
          </a:xfrm>
        </p:spPr>
        <p:txBody>
          <a:bodyPr>
            <a:noAutofit/>
          </a:bodyPr>
          <a:lstStyle/>
          <a:p>
            <a:r>
              <a:rPr lang="en-US" sz="4000" b="1" dirty="0" smtClean="0">
                <a:latin typeface="Arial" panose="020B0604020202020204" pitchFamily="34" charset="0"/>
                <a:cs typeface="Arial" panose="020B0604020202020204" pitchFamily="34" charset="0"/>
              </a:rPr>
              <a:t>EAST—EVERY DAY </a:t>
            </a:r>
            <a:r>
              <a:rPr lang="en-US" sz="4000" b="1" dirty="0">
                <a:latin typeface="Arial" panose="020B0604020202020204" pitchFamily="34" charset="0"/>
                <a:cs typeface="Arial" panose="020B0604020202020204" pitchFamily="34" charset="0"/>
              </a:rPr>
              <a:t>NEEDS.</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i="1" dirty="0">
                <a:latin typeface="Arial" panose="020B0604020202020204" pitchFamily="34" charset="0"/>
                <a:cs typeface="Arial" panose="020B0604020202020204" pitchFamily="34" charset="0"/>
              </a:rPr>
              <a:t>“Give us today our daily </a:t>
            </a:r>
            <a:r>
              <a:rPr lang="en-US" sz="4000" i="1" dirty="0" smtClean="0">
                <a:latin typeface="Arial" panose="020B0604020202020204" pitchFamily="34" charset="0"/>
                <a:cs typeface="Arial" panose="020B0604020202020204" pitchFamily="34" charset="0"/>
              </a:rPr>
              <a:t>bread”</a:t>
            </a:r>
            <a:br>
              <a:rPr lang="en-US" sz="4000" i="1"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(Matthew 6:11) </a:t>
            </a:r>
            <a:endParaRPr lang="en-US" sz="4000" b="1" dirty="0">
              <a:solidFill>
                <a:schemeClr val="bg1"/>
              </a:solidFill>
              <a:latin typeface="Arial" panose="020B0604020202020204" pitchFamily="34" charset="0"/>
              <a:cs typeface="Arial" panose="020B0604020202020204" pitchFamily="34" charset="0"/>
            </a:endParaRPr>
          </a:p>
        </p:txBody>
      </p:sp>
      <p:pic>
        <p:nvPicPr>
          <p:cNvPr id="12290" name="Picture 2" descr="http://www.clker.com/cliparts/h/G/b/V/1/Y/east-west-compass-final-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53" y="259805"/>
            <a:ext cx="2838450" cy="2743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38062" y="969685"/>
            <a:ext cx="692441" cy="1323439"/>
          </a:xfrm>
          <a:prstGeom prst="rect">
            <a:avLst/>
          </a:prstGeom>
        </p:spPr>
        <p:txBody>
          <a:bodyPr wrap="square">
            <a:spAutoFit/>
          </a:bodyPr>
          <a:lstStyle/>
          <a:p>
            <a:r>
              <a:rPr lang="en-US" sz="8000" b="1" dirty="0">
                <a:latin typeface="Batang" panose="02030600000101010101" pitchFamily="18" charset="-127"/>
                <a:ea typeface="Batang" panose="02030600000101010101" pitchFamily="18" charset="-127"/>
                <a:cs typeface="Arial" panose="020B0604020202020204" pitchFamily="34" charset="0"/>
              </a:rPr>
              <a:t>E</a:t>
            </a:r>
            <a:endParaRPr lang="en-US" sz="8000" dirty="0">
              <a:latin typeface="Batang" panose="02030600000101010101" pitchFamily="18" charset="-127"/>
              <a:ea typeface="Batang" panose="02030600000101010101" pitchFamily="18" charset="-127"/>
              <a:cs typeface="Arial" panose="020B0604020202020204" pitchFamily="34" charset="0"/>
            </a:endParaRPr>
          </a:p>
        </p:txBody>
      </p:sp>
      <p:pic>
        <p:nvPicPr>
          <p:cNvPr id="12292" name="Picture 4" descr="http://preventyourpanic.com/wp-content/uploads/2012/09/living-in-the-pres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282" y="2734101"/>
            <a:ext cx="6905605" cy="384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489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376" y="0"/>
            <a:ext cx="11409528" cy="1555845"/>
          </a:xfrm>
        </p:spPr>
        <p:txBody>
          <a:bodyPr>
            <a:noAutofit/>
          </a:bodyPr>
          <a:lstStyle/>
          <a:p>
            <a:r>
              <a:rPr lang="en-US" sz="6600" b="1" dirty="0" smtClean="0">
                <a:latin typeface="Arial" panose="020B0604020202020204" pitchFamily="34" charset="0"/>
                <a:cs typeface="Arial" panose="020B0604020202020204" pitchFamily="34" charset="0"/>
              </a:rPr>
              <a:t>Organizing Your Prayer Life</a:t>
            </a:r>
            <a:endParaRPr lang="en-US" sz="6600" b="1" dirty="0">
              <a:solidFill>
                <a:schemeClr val="bg1"/>
              </a:solidFill>
              <a:latin typeface="Arial" panose="020B0604020202020204" pitchFamily="34" charset="0"/>
              <a:cs typeface="Arial" panose="020B0604020202020204" pitchFamily="34" charset="0"/>
            </a:endParaRPr>
          </a:p>
        </p:txBody>
      </p:sp>
      <p:pic>
        <p:nvPicPr>
          <p:cNvPr id="13314" name="Picture 2" descr="http://mogujatosama.rs/sites/default/files/images/frontdoorn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53001">
            <a:off x="141926" y="3184476"/>
            <a:ext cx="6695601" cy="375853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s-media-cache-ak0.pinimg.com/736x/bf/7a/61/bf7a6185a2d9ffd6fa94ac6a5aa6ee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8196" y="2088378"/>
            <a:ext cx="3623054" cy="543211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nsbcreallife.files.wordpress.com/2014/01/sticky-no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9990">
            <a:off x="2224906" y="1818709"/>
            <a:ext cx="3225240" cy="225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06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14338" name="Picture 2" descr="https://scontent.fsnc1-1.fna.fbcdn.net/v/t1.0-9/12932986_1143198019032692_2394033088399793500_n.jpg?oh=e045c2a645f0f7c81429fce9ac849394&amp;oe=57AAC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61" y="288285"/>
            <a:ext cx="11103828" cy="624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7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out)">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3073" y="262553"/>
            <a:ext cx="9321423" cy="2808193"/>
          </a:xfrm>
        </p:spPr>
        <p:txBody>
          <a:bodyPr>
            <a:normAutofit/>
          </a:bodyPr>
          <a:lstStyle/>
          <a:p>
            <a:pPr algn="l"/>
            <a:r>
              <a:rPr lang="en-US" b="1" dirty="0" smtClean="0"/>
              <a:t>WEST:  WILLING </a:t>
            </a:r>
            <a:r>
              <a:rPr lang="en-US" b="1" dirty="0"/>
              <a:t>REPENTANCE, FORGIVENESS &amp; RELEASE of offenses.  </a:t>
            </a:r>
            <a:endParaRPr lang="en-US" dirty="0"/>
          </a:p>
        </p:txBody>
      </p:sp>
      <p:pic>
        <p:nvPicPr>
          <p:cNvPr id="15362" name="Picture 2" descr="http://cindyhumphrey.com/wp-content/uploads/2012/10/compass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21" y="646799"/>
            <a:ext cx="2290081" cy="20396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0810" y="3596643"/>
            <a:ext cx="8127404" cy="1938992"/>
          </a:xfrm>
          <a:prstGeom prst="rect">
            <a:avLst/>
          </a:prstGeom>
        </p:spPr>
        <p:txBody>
          <a:bodyPr wrap="square">
            <a:spAutoFit/>
          </a:bodyPr>
          <a:lstStyle/>
          <a:p>
            <a:r>
              <a:rPr lang="en-US" sz="4000" i="1" dirty="0" smtClean="0">
                <a:latin typeface="Arial" panose="020B0604020202020204" pitchFamily="34" charset="0"/>
                <a:ea typeface="Calibri" panose="020F0502020204030204" pitchFamily="34" charset="0"/>
                <a:cs typeface="Arial" panose="020B0604020202020204" pitchFamily="34" charset="0"/>
              </a:rPr>
              <a:t>“And </a:t>
            </a:r>
            <a:r>
              <a:rPr lang="en-US" sz="4000" i="1" dirty="0">
                <a:latin typeface="Arial" panose="020B0604020202020204" pitchFamily="34" charset="0"/>
                <a:ea typeface="Calibri" panose="020F0502020204030204" pitchFamily="34" charset="0"/>
                <a:cs typeface="Arial" panose="020B0604020202020204" pitchFamily="34" charset="0"/>
              </a:rPr>
              <a:t>forgive us our debts, as we also have forgiven our debtors.” </a:t>
            </a:r>
            <a:endParaRPr lang="en-US" sz="4000" i="1" dirty="0" smtClean="0">
              <a:latin typeface="Arial" panose="020B0604020202020204" pitchFamily="34" charset="0"/>
              <a:ea typeface="Calibri" panose="020F0502020204030204" pitchFamily="34" charset="0"/>
              <a:cs typeface="Arial" panose="020B0604020202020204" pitchFamily="34" charset="0"/>
            </a:endParaRPr>
          </a:p>
          <a:p>
            <a:r>
              <a:rPr lang="en-US" sz="4000" i="1" dirty="0">
                <a:latin typeface="Arial" panose="020B0604020202020204" pitchFamily="34" charset="0"/>
                <a:cs typeface="Arial" panose="020B0604020202020204" pitchFamily="34" charset="0"/>
              </a:rPr>
              <a:t>	</a:t>
            </a:r>
            <a:r>
              <a:rPr lang="en-US" sz="4000" i="1"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Matthew 6:12</a:t>
            </a:r>
            <a:endParaRPr lang="en-US" sz="4000" dirty="0">
              <a:latin typeface="Arial" panose="020B0604020202020204" pitchFamily="34" charset="0"/>
              <a:cs typeface="Arial" panose="020B0604020202020204" pitchFamily="34" charset="0"/>
            </a:endParaRPr>
          </a:p>
        </p:txBody>
      </p:sp>
      <p:pic>
        <p:nvPicPr>
          <p:cNvPr id="15364" name="Picture 4" descr="http://sd.keepcalm-o-matic.co.uk/i/i-am-sorry-please-forgive-m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7748" y="3049706"/>
            <a:ext cx="3264252" cy="380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664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fade">
                                      <p:cBhvr>
                                        <p:cTn id="15"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3073" y="262553"/>
            <a:ext cx="9321423" cy="2808193"/>
          </a:xfrm>
        </p:spPr>
        <p:txBody>
          <a:bodyPr>
            <a:normAutofit/>
          </a:bodyPr>
          <a:lstStyle/>
          <a:p>
            <a:pPr algn="l"/>
            <a:r>
              <a:rPr lang="en-US" b="1" dirty="0" smtClean="0"/>
              <a:t>WEST:  WILLING </a:t>
            </a:r>
            <a:r>
              <a:rPr lang="en-US" b="1" dirty="0"/>
              <a:t>REPENTANCE, FORGIVENESS &amp; RELEASE of offenses.  </a:t>
            </a:r>
            <a:endParaRPr lang="en-US" dirty="0"/>
          </a:p>
        </p:txBody>
      </p:sp>
      <p:pic>
        <p:nvPicPr>
          <p:cNvPr id="15362" name="Picture 2" descr="http://cindyhumphrey.com/wp-content/uploads/2012/10/compass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21" y="646799"/>
            <a:ext cx="2290081" cy="20396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784" y="2954172"/>
            <a:ext cx="8366077" cy="3785652"/>
          </a:xfrm>
          <a:prstGeom prst="rect">
            <a:avLst/>
          </a:prstGeom>
        </p:spPr>
        <p:txBody>
          <a:bodyPr wrap="square">
            <a:spAutoFit/>
          </a:bodyPr>
          <a:lstStyle/>
          <a:p>
            <a:r>
              <a:rPr lang="en-US" sz="4000" b="1" i="1" baseline="30000" dirty="0">
                <a:latin typeface="Arial" panose="020B0604020202020204" pitchFamily="34" charset="0"/>
                <a:cs typeface="Arial" panose="020B0604020202020204" pitchFamily="34" charset="0"/>
              </a:rPr>
              <a:t>14 </a:t>
            </a:r>
            <a:r>
              <a:rPr lang="en-US" sz="4000" i="1" dirty="0">
                <a:latin typeface="Arial" panose="020B0604020202020204" pitchFamily="34" charset="0"/>
                <a:cs typeface="Arial" panose="020B0604020202020204" pitchFamily="34" charset="0"/>
              </a:rPr>
              <a:t>For if you forgive other people when they sin against you, your heavenly Father will also forgive you. </a:t>
            </a:r>
            <a:r>
              <a:rPr lang="en-US" sz="4000" b="1" i="1" baseline="30000" dirty="0">
                <a:latin typeface="Arial" panose="020B0604020202020204" pitchFamily="34" charset="0"/>
                <a:cs typeface="Arial" panose="020B0604020202020204" pitchFamily="34" charset="0"/>
              </a:rPr>
              <a:t> 15 </a:t>
            </a:r>
            <a:r>
              <a:rPr lang="en-US" sz="4000" i="1" dirty="0">
                <a:latin typeface="Arial" panose="020B0604020202020204" pitchFamily="34" charset="0"/>
                <a:cs typeface="Arial" panose="020B0604020202020204" pitchFamily="34" charset="0"/>
              </a:rPr>
              <a:t>But if you do not forgive others their sins, your Father will not forgive your sins. </a:t>
            </a:r>
            <a:r>
              <a:rPr lang="en-US" sz="4000" i="1"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Matthew 6:14, 15)</a:t>
            </a:r>
            <a:endParaRPr lang="en-US" sz="3200" dirty="0">
              <a:latin typeface="Arial" panose="020B0604020202020204" pitchFamily="34" charset="0"/>
              <a:cs typeface="Arial" panose="020B0604020202020204" pitchFamily="34" charset="0"/>
            </a:endParaRPr>
          </a:p>
        </p:txBody>
      </p:sp>
      <p:pic>
        <p:nvPicPr>
          <p:cNvPr id="15364" name="Picture 4" descr="http://sd.keepcalm-o-matic.co.uk/i/i-am-sorry-please-forgive-m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7748" y="3049706"/>
            <a:ext cx="3264252" cy="380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85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animEffect transition="in" filter="fade">
                                      <p:cBhvr>
                                        <p:cTn id="13"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37zhmt29h51c2b5wl6vqk2dt.wpengine.netdna-cdn.com/wp-content/uploads/2013/08/prayer-warri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7729" cy="77316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3843" y="1622091"/>
            <a:ext cx="11125061" cy="4460658"/>
          </a:xfrm>
        </p:spPr>
        <p:txBody>
          <a:bodyPr>
            <a:normAutofit fontScale="90000"/>
          </a:bodyPr>
          <a:lstStyle/>
          <a:p>
            <a:r>
              <a:rPr lang="en-US" dirty="0" smtClean="0">
                <a:latin typeface="Arial" panose="020B0604020202020204" pitchFamily="34" charset="0"/>
                <a:cs typeface="Arial" panose="020B0604020202020204" pitchFamily="34" charset="0"/>
              </a:rPr>
              <a:t>“This</a:t>
            </a:r>
            <a:r>
              <a:rPr lang="en-US" dirty="0">
                <a:latin typeface="Arial" panose="020B0604020202020204" pitchFamily="34" charset="0"/>
                <a:cs typeface="Arial" panose="020B0604020202020204" pitchFamily="34" charset="0"/>
              </a:rPr>
              <a:t>, then, is how you should pray: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“‘Our Father in heaven,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hallowed be your name,</a:t>
            </a:r>
            <a:br>
              <a:rPr lang="en-US" dirty="0">
                <a:latin typeface="Arial" panose="020B0604020202020204" pitchFamily="34" charset="0"/>
                <a:cs typeface="Arial" panose="020B0604020202020204" pitchFamily="34" charset="0"/>
              </a:rPr>
            </a:br>
            <a:r>
              <a:rPr lang="en-US" b="1" baseline="30000" dirty="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your kingdom come,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your will be done,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on earth as it is in heaven.</a:t>
            </a:r>
            <a:br>
              <a:rPr lang="en-US" dirty="0">
                <a:latin typeface="Arial" panose="020B0604020202020204" pitchFamily="34" charset="0"/>
                <a:cs typeface="Arial" panose="020B0604020202020204" pitchFamily="34" charset="0"/>
              </a:rPr>
            </a:br>
            <a:r>
              <a:rPr lang="en-US" b="1" baseline="30000" dirty="0">
                <a:latin typeface="Arial" panose="020B0604020202020204" pitchFamily="34" charset="0"/>
                <a:cs typeface="Arial" panose="020B0604020202020204" pitchFamily="34" charset="0"/>
              </a:rPr>
              <a:t>11 </a:t>
            </a:r>
            <a:r>
              <a:rPr lang="en-US" dirty="0">
                <a:latin typeface="Arial" panose="020B0604020202020204" pitchFamily="34" charset="0"/>
                <a:cs typeface="Arial" panose="020B0604020202020204" pitchFamily="34" charset="0"/>
              </a:rPr>
              <a:t>Give us today our daily bread.</a:t>
            </a:r>
            <a:br>
              <a:rPr lang="en-US" dirty="0">
                <a:latin typeface="Arial" panose="020B0604020202020204" pitchFamily="34" charset="0"/>
                <a:cs typeface="Arial" panose="020B0604020202020204" pitchFamily="34" charset="0"/>
              </a:rPr>
            </a:br>
            <a:r>
              <a:rPr lang="en-US" b="1" baseline="30000" dirty="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And forgive us our debts,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as we also have forgiven our debtors.</a:t>
            </a:r>
            <a:br>
              <a:rPr lang="en-US" dirty="0">
                <a:latin typeface="Arial" panose="020B0604020202020204" pitchFamily="34" charset="0"/>
                <a:cs typeface="Arial" panose="020B0604020202020204" pitchFamily="34" charset="0"/>
              </a:rPr>
            </a:br>
            <a:r>
              <a:rPr lang="en-US" b="1" baseline="30000" dirty="0">
                <a:latin typeface="Arial" panose="020B0604020202020204" pitchFamily="34" charset="0"/>
                <a:cs typeface="Arial" panose="020B0604020202020204" pitchFamily="34" charset="0"/>
              </a:rPr>
              <a:t>13 </a:t>
            </a:r>
            <a:r>
              <a:rPr lang="en-US" dirty="0">
                <a:latin typeface="Arial" panose="020B0604020202020204" pitchFamily="34" charset="0"/>
                <a:cs typeface="Arial" panose="020B0604020202020204" pitchFamily="34" charset="0"/>
              </a:rPr>
              <a:t>And lead us not into temptation,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but deliver us from the evil one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53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352" y="453623"/>
            <a:ext cx="9144000" cy="842915"/>
          </a:xfrm>
        </p:spPr>
        <p:txBody>
          <a:bodyPr>
            <a:noAutofit/>
          </a:bodyPr>
          <a:lstStyle/>
          <a:p>
            <a:endParaRPr lang="en-US" sz="4000" b="1" dirty="0"/>
          </a:p>
        </p:txBody>
      </p:sp>
      <p:pic>
        <p:nvPicPr>
          <p:cNvPr id="1026" name="Picture 2" descr="https://cdn.evbuc.com/eventlogos/11227095/masterclassfinal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757" y="1296538"/>
            <a:ext cx="5755190" cy="42564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rtcreationforever.com/images/yo-yo-ma/yo-yo-ma-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6" y="-8481"/>
            <a:ext cx="3232053" cy="47011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news.gonzaga.edu/wp-content/uploads/2012/10/spokane-symphon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1180"/>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i.ytimg.com/vi/dKLX5D4Aq5g/hq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2056" y="3933041"/>
            <a:ext cx="3899944" cy="292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76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fade">
                                      <p:cBhvr>
                                        <p:cTn id="18" dur="5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14338" name="Picture 2" descr="https://scontent.fsnc1-1.fna.fbcdn.net/v/t1.0-9/12932986_1143198019032692_2394033088399793500_n.jpg?oh=e045c2a645f0f7c81429fce9ac849394&amp;oe=57AAC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61" y="288285"/>
            <a:ext cx="11103828" cy="624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12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out)">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352" y="453623"/>
            <a:ext cx="9144000" cy="842915"/>
          </a:xfrm>
        </p:spPr>
        <p:txBody>
          <a:bodyPr>
            <a:noAutofit/>
          </a:bodyPr>
          <a:lstStyle/>
          <a:p>
            <a:endParaRPr lang="en-US" sz="4000" b="1" dirty="0"/>
          </a:p>
        </p:txBody>
      </p:sp>
      <p:pic>
        <p:nvPicPr>
          <p:cNvPr id="3074" name="Picture 2" descr="http://www.thinkingfaith.org/sites/default/files/styles/article_full_687/public/field/image/20100218_TheTemptation.jpg?itok=dW25PbF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4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0352" y="453623"/>
            <a:ext cx="9144000" cy="842915"/>
          </a:xfrm>
        </p:spPr>
        <p:txBody>
          <a:bodyPr>
            <a:noAutofit/>
          </a:bodyPr>
          <a:lstStyle/>
          <a:p>
            <a:endParaRPr lang="en-US" sz="4000" b="1" dirty="0"/>
          </a:p>
        </p:txBody>
      </p:sp>
      <p:pic>
        <p:nvPicPr>
          <p:cNvPr id="2052" name="Picture 4" descr="http://www.marturia.net/blog/wp-content/uploads/20150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66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ransformingtruth.org/assets/remembrance-and-prayer_wide_t_nt-300x1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64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64776" y="248906"/>
            <a:ext cx="9808191" cy="2016622"/>
          </a:xfrm>
        </p:spPr>
        <p:txBody>
          <a:bodyPr>
            <a:noAutofit/>
          </a:bodyPr>
          <a:lstStyle/>
          <a:p>
            <a:r>
              <a:rPr lang="en-US" sz="4000" i="1" dirty="0" smtClean="0">
                <a:solidFill>
                  <a:schemeClr val="bg1"/>
                </a:solidFill>
                <a:latin typeface="Arial" panose="020B0604020202020204" pitchFamily="34" charset="0"/>
                <a:cs typeface="Arial" panose="020B0604020202020204" pitchFamily="34" charset="0"/>
              </a:rPr>
              <a:t>“Be </a:t>
            </a:r>
            <a:r>
              <a:rPr lang="en-US" sz="4000" i="1" dirty="0">
                <a:solidFill>
                  <a:schemeClr val="bg1"/>
                </a:solidFill>
                <a:latin typeface="Arial" panose="020B0604020202020204" pitchFamily="34" charset="0"/>
                <a:cs typeface="Arial" panose="020B0604020202020204" pitchFamily="34" charset="0"/>
              </a:rPr>
              <a:t>careful not to practice </a:t>
            </a:r>
            <a:r>
              <a:rPr lang="en-US" sz="4000" i="1" dirty="0" smtClean="0">
                <a:solidFill>
                  <a:schemeClr val="bg1"/>
                </a:solidFill>
                <a:latin typeface="Arial" panose="020B0604020202020204" pitchFamily="34" charset="0"/>
                <a:cs typeface="Arial" panose="020B0604020202020204" pitchFamily="34" charset="0"/>
              </a:rPr>
              <a:t>your </a:t>
            </a:r>
            <a:r>
              <a:rPr lang="en-US" sz="4000" i="1" dirty="0">
                <a:solidFill>
                  <a:schemeClr val="bg1"/>
                </a:solidFill>
                <a:latin typeface="Arial" panose="020B0604020202020204" pitchFamily="34" charset="0"/>
                <a:cs typeface="Arial" panose="020B0604020202020204" pitchFamily="34" charset="0"/>
              </a:rPr>
              <a:t>righteousness in front of others </a:t>
            </a:r>
            <a:r>
              <a:rPr lang="en-US" sz="4000" i="1" dirty="0" smtClean="0">
                <a:solidFill>
                  <a:schemeClr val="bg1"/>
                </a:solidFill>
                <a:latin typeface="Arial" panose="020B0604020202020204" pitchFamily="34" charset="0"/>
                <a:cs typeface="Arial" panose="020B0604020202020204" pitchFamily="34" charset="0"/>
              </a:rPr>
              <a:t>to be seen </a:t>
            </a:r>
            <a:r>
              <a:rPr lang="en-US" sz="4000" i="1" dirty="0">
                <a:solidFill>
                  <a:schemeClr val="bg1"/>
                </a:solidFill>
                <a:latin typeface="Arial" panose="020B0604020202020204" pitchFamily="34" charset="0"/>
                <a:cs typeface="Arial" panose="020B0604020202020204" pitchFamily="34" charset="0"/>
              </a:rPr>
              <a:t>by them</a:t>
            </a:r>
            <a:r>
              <a:rPr lang="en-US" sz="4000" i="1" dirty="0" smtClean="0">
                <a:solidFill>
                  <a:schemeClr val="bg1"/>
                </a:solidFill>
                <a:latin typeface="Arial" panose="020B0604020202020204" pitchFamily="34" charset="0"/>
                <a:cs typeface="Arial" panose="020B0604020202020204" pitchFamily="34" charset="0"/>
              </a:rPr>
              <a:t>”</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Matthew </a:t>
            </a:r>
            <a:r>
              <a:rPr lang="en-US" sz="4000" dirty="0">
                <a:solidFill>
                  <a:schemeClr val="bg1"/>
                </a:solidFill>
                <a:latin typeface="Arial" panose="020B0604020202020204" pitchFamily="34" charset="0"/>
                <a:cs typeface="Arial" panose="020B0604020202020204" pitchFamily="34" charset="0"/>
              </a:rPr>
              <a:t>6:1)</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664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202" y="3309606"/>
            <a:ext cx="5761946" cy="1484934"/>
          </a:xfrm>
        </p:spPr>
        <p:txBody>
          <a:bodyPr>
            <a:noAutofit/>
          </a:bodyPr>
          <a:lstStyle/>
          <a:p>
            <a:endParaRPr lang="en-US" sz="4000" b="1" dirty="0">
              <a:solidFill>
                <a:schemeClr val="bg1"/>
              </a:solidFill>
              <a:latin typeface="Arial" panose="020B0604020202020204" pitchFamily="34" charset="0"/>
              <a:cs typeface="Arial" panose="020B0604020202020204" pitchFamily="34" charset="0"/>
            </a:endParaRPr>
          </a:p>
        </p:txBody>
      </p:sp>
      <p:pic>
        <p:nvPicPr>
          <p:cNvPr id="5122" name="Picture 2" descr="http://fc04.deviantart.net/fs4/i/2005/142/e/9/Praying_on_Market_Street_by_photo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563"/>
            <a:ext cx="7013709" cy="47903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slamicsunrays.com/wp-content/uploads/2013/08/man-praying-in-the-street-being-photograp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153" y="2411245"/>
            <a:ext cx="6686847" cy="444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52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0" presetClass="entr" presetSubtype="0" fill="hold" nodeType="withEffect">
                                  <p:stCondLst>
                                    <p:cond delay="100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202" y="3309606"/>
            <a:ext cx="5761946" cy="1484934"/>
          </a:xfrm>
        </p:spPr>
        <p:txBody>
          <a:bodyPr>
            <a:noAutofit/>
          </a:bodyPr>
          <a:lstStyle/>
          <a:p>
            <a:endParaRPr lang="en-US" sz="4000" b="1" dirty="0">
              <a:solidFill>
                <a:schemeClr val="bg1"/>
              </a:solidFill>
              <a:latin typeface="Arial" panose="020B0604020202020204" pitchFamily="34" charset="0"/>
              <a:cs typeface="Arial" panose="020B0604020202020204" pitchFamily="34" charset="0"/>
            </a:endParaRPr>
          </a:p>
        </p:txBody>
      </p:sp>
      <p:pic>
        <p:nvPicPr>
          <p:cNvPr id="6146" name="Picture 2" descr="http://photos1.blogger.com/blogger/3198/1204/1600/misc%200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159"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59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media.salemwebnetwork.com/cms/CW/faith/14458-woman-praying-lake-water-sun-light-silhouette-wide.1200w.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6666" cy="6357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89993" y="-1255591"/>
            <a:ext cx="10841772" cy="3589358"/>
          </a:xfrm>
        </p:spPr>
        <p:txBody>
          <a:bodyPr>
            <a:noAutofit/>
          </a:bodyPr>
          <a:lstStyle/>
          <a:p>
            <a:r>
              <a:rPr lang="en-US" sz="4000" b="1" dirty="0">
                <a:solidFill>
                  <a:schemeClr val="bg1"/>
                </a:solidFill>
                <a:effectLst>
                  <a:outerShdw blurRad="38100" dist="38100" dir="2700000" algn="tl">
                    <a:srgbClr val="000000">
                      <a:alpha val="43137"/>
                    </a:srgbClr>
                  </a:outerShdw>
                </a:effectLst>
              </a:rPr>
              <a:t>If the only prayers God answered in your world were the ones you made in secret…in your own private </a:t>
            </a:r>
            <a:r>
              <a:rPr lang="en-US" sz="4000" b="1" dirty="0" smtClean="0">
                <a:solidFill>
                  <a:schemeClr val="bg1"/>
                </a:solidFill>
                <a:effectLst>
                  <a:outerShdw blurRad="38100" dist="38100" dir="2700000" algn="tl">
                    <a:srgbClr val="000000">
                      <a:alpha val="43137"/>
                    </a:srgbClr>
                  </a:outerShdw>
                </a:effectLst>
              </a:rPr>
              <a:t>	prayer </a:t>
            </a:r>
            <a:r>
              <a:rPr lang="en-US" sz="4000" b="1" dirty="0">
                <a:solidFill>
                  <a:schemeClr val="bg1"/>
                </a:solidFill>
                <a:effectLst>
                  <a:outerShdw blurRad="38100" dist="38100" dir="2700000" algn="tl">
                    <a:srgbClr val="000000">
                      <a:alpha val="43137"/>
                    </a:srgbClr>
                  </a:outerShdw>
                </a:effectLst>
              </a:rPr>
              <a:t>life with God…what would the world look like?</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213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9202" y="3309606"/>
            <a:ext cx="5761946" cy="1484934"/>
          </a:xfrm>
        </p:spPr>
        <p:txBody>
          <a:bodyPr>
            <a:noAutofit/>
          </a:bodyPr>
          <a:lstStyle/>
          <a:p>
            <a:endParaRPr lang="en-US" sz="4000" b="1" dirty="0">
              <a:solidFill>
                <a:schemeClr val="bg1"/>
              </a:solidFill>
              <a:latin typeface="Arial" panose="020B0604020202020204" pitchFamily="34" charset="0"/>
              <a:cs typeface="Arial" panose="020B0604020202020204" pitchFamily="34" charset="0"/>
            </a:endParaRPr>
          </a:p>
        </p:txBody>
      </p:sp>
      <p:pic>
        <p:nvPicPr>
          <p:cNvPr id="8194" name="Picture 2" descr="http://www.merredinunitingchurch.org/wp-content/uploads/2013/03/Our-F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72" y="279778"/>
            <a:ext cx="10680748" cy="640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26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1161</TotalTime>
  <Words>200</Words>
  <Application>Microsoft Office PowerPoint</Application>
  <PresentationFormat>Widescreen</PresentationFormat>
  <Paragraphs>17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Batang</vt:lpstr>
      <vt:lpstr>Arial</vt:lpstr>
      <vt:lpstr>Calibri</vt:lpstr>
      <vt:lpstr>Calibri Light</vt:lpstr>
      <vt:lpstr>Office Theme</vt:lpstr>
      <vt:lpstr>HEBREWS 12:1-2 Therefore, since we are surrounded by such a great cloud of witnesses, let us throw off everything that hinders and the sin that so easily entangles. And let us run with perseverance the race marked out for us, 2 fixing our eyes on Jesus, the pioneer and perfecter of faith.</vt:lpstr>
      <vt:lpstr>PowerPoint Presentation</vt:lpstr>
      <vt:lpstr>PowerPoint Presentation</vt:lpstr>
      <vt:lpstr>PowerPoint Presentation</vt:lpstr>
      <vt:lpstr>“Be careful not to practice your righteousness in front of others to be seen by them” (Matthew 6:1)</vt:lpstr>
      <vt:lpstr>PowerPoint Presentation</vt:lpstr>
      <vt:lpstr>PowerPoint Presentation</vt:lpstr>
      <vt:lpstr>If the only prayers God answered in your world were the ones you made in secret…in your own private  prayer life with God…what would the world look like?</vt:lpstr>
      <vt:lpstr>PowerPoint Presentation</vt:lpstr>
      <vt:lpstr>“Your kingdom come, your will be done, on earth as it is in heaven.”</vt:lpstr>
      <vt:lpstr>“Your kingdom come, your will be done, on earth as it is in heaven.”</vt:lpstr>
      <vt:lpstr>“Your kingdom come, your will be done, on earth as it is in heaven.”</vt:lpstr>
      <vt:lpstr>“And lead us not into temptation, but deliver us from the evil one.” (Matthew 6:13)</vt:lpstr>
      <vt:lpstr>EAST—EVERY DAY NEEDS. “Give us today our daily bread” (Matthew 6:11) </vt:lpstr>
      <vt:lpstr>Organizing Your Prayer Life</vt:lpstr>
      <vt:lpstr>PowerPoint Presentation</vt:lpstr>
      <vt:lpstr>WEST:  WILLING REPENTANCE, FORGIVENESS &amp; RELEASE of offenses.  </vt:lpstr>
      <vt:lpstr>WEST:  WILLING REPENTANCE, FORGIVENESS &amp; RELEASE of offenses.  </vt:lpstr>
      <vt:lpstr>“This, then, is how you should pray: “‘Our Father in heaven, hallowed be your name, 10 your kingdom come, your will be done,     on earth as it is in heaven. 11 Give us today our daily bread. 12 And forgive us our debts,     as we also have forgiven our debtors. 13 And lead us not into temptation,     but deliver us from the evil one.’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created xsi:type="dcterms:W3CDTF">2016-04-28T18:05:09Z</dcterms:created>
  <dcterms:modified xsi:type="dcterms:W3CDTF">2016-05-01T15:10:11Z</dcterms:modified>
</cp:coreProperties>
</file>