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92" r:id="rId2"/>
    <p:sldId id="494" r:id="rId3"/>
    <p:sldId id="275" r:id="rId4"/>
    <p:sldId id="256" r:id="rId5"/>
    <p:sldId id="257" r:id="rId6"/>
    <p:sldId id="495" r:id="rId7"/>
    <p:sldId id="259" r:id="rId8"/>
    <p:sldId id="262" r:id="rId9"/>
    <p:sldId id="496" r:id="rId10"/>
    <p:sldId id="497" r:id="rId11"/>
    <p:sldId id="260" r:id="rId12"/>
    <p:sldId id="261" r:id="rId13"/>
    <p:sldId id="263" r:id="rId14"/>
    <p:sldId id="498" r:id="rId15"/>
    <p:sldId id="499" r:id="rId16"/>
    <p:sldId id="500" r:id="rId17"/>
    <p:sldId id="265" r:id="rId18"/>
    <p:sldId id="266" r:id="rId19"/>
    <p:sldId id="501" r:id="rId20"/>
    <p:sldId id="502" r:id="rId21"/>
    <p:sldId id="264" r:id="rId22"/>
    <p:sldId id="503" r:id="rId23"/>
    <p:sldId id="267" r:id="rId24"/>
    <p:sldId id="504" r:id="rId25"/>
    <p:sldId id="268" r:id="rId26"/>
    <p:sldId id="270" r:id="rId27"/>
    <p:sldId id="271" r:id="rId28"/>
    <p:sldId id="27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2" autoAdjust="0"/>
  </p:normalViewPr>
  <p:slideViewPr>
    <p:cSldViewPr snapToGrid="0">
      <p:cViewPr>
        <p:scale>
          <a:sx n="75" d="100"/>
          <a:sy n="75" d="100"/>
        </p:scale>
        <p:origin x="974"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FC4923-BF46-429B-B1CA-55299FB41DD0}"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230691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C4923-BF46-429B-B1CA-55299FB41DD0}"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324817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C4923-BF46-429B-B1CA-55299FB41DD0}"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71651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C4923-BF46-429B-B1CA-55299FB41DD0}"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372805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FC4923-BF46-429B-B1CA-55299FB41DD0}"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243290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FC4923-BF46-429B-B1CA-55299FB41DD0}"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103914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FC4923-BF46-429B-B1CA-55299FB41DD0}" type="datetimeFigureOut">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402411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FC4923-BF46-429B-B1CA-55299FB41DD0}" type="datetimeFigureOut">
              <a:rPr lang="en-US" smtClean="0"/>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162241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C4923-BF46-429B-B1CA-55299FB41DD0}" type="datetimeFigureOut">
              <a:rPr lang="en-US" smtClean="0"/>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241423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FC4923-BF46-429B-B1CA-55299FB41DD0}"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209251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FC4923-BF46-429B-B1CA-55299FB41DD0}"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ED820-223A-413E-A1AC-A9C83A86897B}" type="slidenum">
              <a:rPr lang="en-US" smtClean="0"/>
              <a:t>‹#›</a:t>
            </a:fld>
            <a:endParaRPr lang="en-US"/>
          </a:p>
        </p:txBody>
      </p:sp>
    </p:spTree>
    <p:extLst>
      <p:ext uri="{BB962C8B-B14F-4D97-AF65-F5344CB8AC3E}">
        <p14:creationId xmlns:p14="http://schemas.microsoft.com/office/powerpoint/2010/main" val="64750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C4923-BF46-429B-B1CA-55299FB41DD0}" type="datetimeFigureOut">
              <a:rPr lang="en-US" smtClean="0"/>
              <a:t>2/12/2022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ED820-223A-413E-A1AC-A9C83A86897B}" type="slidenum">
              <a:rPr lang="en-US" smtClean="0"/>
              <a:t>‹#›</a:t>
            </a:fld>
            <a:endParaRPr lang="en-US"/>
          </a:p>
        </p:txBody>
      </p:sp>
    </p:spTree>
    <p:extLst>
      <p:ext uri="{BB962C8B-B14F-4D97-AF65-F5344CB8AC3E}">
        <p14:creationId xmlns:p14="http://schemas.microsoft.com/office/powerpoint/2010/main" val="40757708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A912-49F8-43C2-B5E6-CAF92E2D7D9B}"/>
              </a:ext>
            </a:extLst>
          </p:cNvPr>
          <p:cNvSpPr>
            <a:spLocks noGrp="1"/>
          </p:cNvSpPr>
          <p:nvPr>
            <p:ph type="title"/>
          </p:nvPr>
        </p:nvSpPr>
        <p:spPr>
          <a:xfrm>
            <a:off x="363985" y="363985"/>
            <a:ext cx="11478827" cy="5655076"/>
          </a:xfrm>
        </p:spPr>
        <p:txBody>
          <a:bodyPr>
            <a:noAutofit/>
          </a:bodyPr>
          <a:lstStyle/>
          <a:p>
            <a:pPr algn="ctr"/>
            <a:r>
              <a:rPr lang="en-US" sz="5400" b="0" i="0" u="sng" dirty="0">
                <a:effectLst/>
                <a:latin typeface="+mn-lt"/>
              </a:rPr>
              <a:t>THE LORD’S PRAYER</a:t>
            </a:r>
            <a:br>
              <a:rPr lang="en-US" sz="5400" b="0" i="0" u="sng" dirty="0">
                <a:effectLst/>
                <a:latin typeface="+mn-lt"/>
              </a:rPr>
            </a:br>
            <a:r>
              <a:rPr lang="en-US" sz="5400" b="0" i="0" dirty="0">
                <a:effectLst/>
                <a:latin typeface="+mn-lt"/>
              </a:rPr>
              <a:t>Our Father, who art in heaven,</a:t>
            </a:r>
            <a:br>
              <a:rPr lang="en-US" sz="5400" dirty="0">
                <a:latin typeface="+mn-lt"/>
              </a:rPr>
            </a:br>
            <a:r>
              <a:rPr lang="en-US" sz="5400" b="0" i="0" dirty="0">
                <a:effectLst/>
                <a:latin typeface="+mn-lt"/>
              </a:rPr>
              <a:t>hallowed be thy name;</a:t>
            </a:r>
            <a:br>
              <a:rPr lang="en-US" sz="5400" dirty="0">
                <a:latin typeface="+mn-lt"/>
              </a:rPr>
            </a:br>
            <a:r>
              <a:rPr lang="en-US" sz="5400" b="0" i="0" dirty="0">
                <a:effectLst/>
                <a:latin typeface="+mn-lt"/>
              </a:rPr>
              <a:t>thy kingdom come;</a:t>
            </a:r>
            <a:br>
              <a:rPr lang="en-US" sz="5400" dirty="0">
                <a:latin typeface="+mn-lt"/>
              </a:rPr>
            </a:br>
            <a:r>
              <a:rPr lang="en-US" sz="5400" b="0" i="0" dirty="0">
                <a:effectLst/>
                <a:latin typeface="+mn-lt"/>
              </a:rPr>
              <a:t>thy will be done;</a:t>
            </a:r>
            <a:br>
              <a:rPr lang="en-US" sz="5400" dirty="0">
                <a:latin typeface="+mn-lt"/>
              </a:rPr>
            </a:br>
            <a:r>
              <a:rPr lang="en-US" sz="5400" b="0" i="0" dirty="0">
                <a:effectLst/>
                <a:latin typeface="+mn-lt"/>
              </a:rPr>
              <a:t>on earth as it is in heaven.</a:t>
            </a:r>
            <a:br>
              <a:rPr lang="en-US" sz="5400" dirty="0">
                <a:latin typeface="+mn-lt"/>
              </a:rPr>
            </a:br>
            <a:r>
              <a:rPr lang="en-US" sz="5400" b="0" i="0" dirty="0">
                <a:effectLst/>
                <a:latin typeface="+mn-lt"/>
              </a:rPr>
              <a:t>Give us this day our daily bread.</a:t>
            </a:r>
            <a:br>
              <a:rPr lang="en-US" sz="5400" dirty="0">
                <a:latin typeface="+mn-lt"/>
              </a:rPr>
            </a:br>
            <a:r>
              <a:rPr lang="en-US" sz="5400" b="0" i="0" dirty="0">
                <a:effectLst/>
                <a:latin typeface="+mn-lt"/>
              </a:rPr>
              <a:t>And forgive us our trespasses,</a:t>
            </a:r>
            <a:endParaRPr lang="en-US" sz="5400" dirty="0">
              <a:latin typeface="+mn-lt"/>
            </a:endParaRPr>
          </a:p>
        </p:txBody>
      </p:sp>
    </p:spTree>
    <p:extLst>
      <p:ext uri="{BB962C8B-B14F-4D97-AF65-F5344CB8AC3E}">
        <p14:creationId xmlns:p14="http://schemas.microsoft.com/office/powerpoint/2010/main" val="196681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6" y="2278433"/>
            <a:ext cx="3946864" cy="1773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God loves</a:t>
            </a:r>
          </a:p>
          <a:p>
            <a:pPr marL="0" indent="0" algn="r">
              <a:buFont typeface="Arial" panose="020B0604020202020204" pitchFamily="34" charset="0"/>
              <a:buNone/>
            </a:pPr>
            <a:r>
              <a:rPr lang="en-US" sz="5400" dirty="0">
                <a:latin typeface="Calibri" panose="020F0502020204030204" pitchFamily="34" charset="0"/>
                <a:cs typeface="Times New Roman" panose="02020603050405020304" pitchFamily="18" charset="0"/>
              </a:rPr>
              <a:t>God chooses</a:t>
            </a:r>
            <a:endParaRPr lang="en-US" sz="5400" dirty="0"/>
          </a:p>
        </p:txBody>
      </p:sp>
    </p:spTree>
    <p:extLst>
      <p:ext uri="{BB962C8B-B14F-4D97-AF65-F5344CB8AC3E}">
        <p14:creationId xmlns:p14="http://schemas.microsoft.com/office/powerpoint/2010/main" val="361092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F256-4D9D-4C92-AAEB-4946D268C5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BE1462-1E02-4128-A731-B0C1EDADDAB6}"/>
              </a:ext>
            </a:extLst>
          </p:cNvPr>
          <p:cNvSpPr>
            <a:spLocks noGrp="1"/>
          </p:cNvSpPr>
          <p:nvPr>
            <p:ph idx="1"/>
          </p:nvPr>
        </p:nvSpPr>
        <p:spPr/>
        <p:txBody>
          <a:bodyPr/>
          <a:lstStyle/>
          <a:p>
            <a:endParaRPr lang="en-US"/>
          </a:p>
        </p:txBody>
      </p:sp>
      <p:pic>
        <p:nvPicPr>
          <p:cNvPr id="2052" name="Picture 4" descr="If God Is Calling You, Here&amp;#39;s Where to Start — Charisma Magazine">
            <a:extLst>
              <a:ext uri="{FF2B5EF4-FFF2-40B4-BE49-F238E27FC236}">
                <a16:creationId xmlns:a16="http://schemas.microsoft.com/office/drawing/2014/main" id="{51131522-BE67-4FF7-9DA5-CBE0947BC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5993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82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a:xfrm>
            <a:off x="838200" y="199748"/>
            <a:ext cx="10515600" cy="966525"/>
          </a:xfrm>
        </p:spPr>
        <p:txBody>
          <a:bodyPr>
            <a:normAutofit/>
          </a:bodyPr>
          <a:lstStyle/>
          <a:p>
            <a:pPr algn="ctr"/>
            <a:r>
              <a:rPr lang="en-US" sz="4800" b="1" u="sng" dirty="0">
                <a:latin typeface="+mn-lt"/>
              </a:rPr>
              <a:t>1 Thessalonians 1:5</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355107" y="1201784"/>
            <a:ext cx="11656380" cy="5424256"/>
          </a:xfrm>
        </p:spPr>
        <p:txBody>
          <a:bodyPr>
            <a:noAutofit/>
          </a:bodyPr>
          <a:lstStyle/>
          <a:p>
            <a:pPr marL="0" indent="0" algn="ctr">
              <a:spcBef>
                <a:spcPts val="0"/>
              </a:spcBef>
              <a:buNone/>
            </a:pPr>
            <a:r>
              <a:rPr lang="en-US" sz="4800" i="1" baseline="30000" dirty="0">
                <a:effectLst/>
                <a:ea typeface="Calibri" panose="020F0502020204030204" pitchFamily="34" charset="0"/>
                <a:cs typeface="Times New Roman" panose="02020603050405020304" pitchFamily="18" charset="0"/>
              </a:rPr>
              <a:t>“</a:t>
            </a:r>
            <a:r>
              <a:rPr lang="en-US" sz="4800" i="1" dirty="0">
                <a:effectLst/>
                <a:ea typeface="Calibri" panose="020F0502020204030204" pitchFamily="34" charset="0"/>
                <a:cs typeface="Times New Roman" panose="02020603050405020304" pitchFamily="18" charset="0"/>
              </a:rPr>
              <a:t>…because our gospel came to you not only in word, but also in power and in the Holy Spirit and with full conviction.” </a:t>
            </a:r>
            <a:endParaRPr lang="en-US" sz="48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800" b="1" dirty="0">
                <a:solidFill>
                  <a:srgbClr val="FFC000"/>
                </a:solidFill>
                <a:effectLst/>
                <a:ea typeface="Calibri" panose="020F0502020204030204" pitchFamily="34" charset="0"/>
                <a:cs typeface="Times New Roman" panose="02020603050405020304" pitchFamily="18" charset="0"/>
              </a:rPr>
              <a:t>1.  The truth/word of the Gospel settles in.</a:t>
            </a:r>
            <a:endParaRPr lang="en-US" sz="4800" dirty="0">
              <a:solidFill>
                <a:srgbClr val="FFC000"/>
              </a:solidFill>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800" b="1" dirty="0">
                <a:solidFill>
                  <a:srgbClr val="FFC000"/>
                </a:solidFill>
                <a:effectLst/>
                <a:ea typeface="Calibri" panose="020F0502020204030204" pitchFamily="34" charset="0"/>
                <a:cs typeface="Times New Roman" panose="02020603050405020304" pitchFamily="18" charset="0"/>
              </a:rPr>
              <a:t>2.  The power of God impacts us.</a:t>
            </a:r>
            <a:endParaRPr lang="en-US" sz="4800" dirty="0">
              <a:solidFill>
                <a:srgbClr val="FFC000"/>
              </a:solidFill>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800" b="1" dirty="0">
                <a:solidFill>
                  <a:srgbClr val="FFC000"/>
                </a:solidFill>
                <a:effectLst/>
                <a:ea typeface="Calibri" panose="020F0502020204030204" pitchFamily="34" charset="0"/>
                <a:cs typeface="Times New Roman" panose="02020603050405020304" pitchFamily="18" charset="0"/>
              </a:rPr>
              <a:t>3.  The life of the Holy Spirit affects us.</a:t>
            </a:r>
            <a:endParaRPr lang="en-US" sz="4800" dirty="0">
              <a:solidFill>
                <a:srgbClr val="FFC000"/>
              </a:solidFill>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800" b="1" dirty="0">
                <a:solidFill>
                  <a:srgbClr val="FFC000"/>
                </a:solidFill>
                <a:effectLst/>
                <a:ea typeface="Calibri" panose="020F0502020204030204" pitchFamily="34" charset="0"/>
                <a:cs typeface="Times New Roman" panose="02020603050405020304" pitchFamily="18" charset="0"/>
              </a:rPr>
              <a:t>4.  The conviction/assurance of our soul changes.</a:t>
            </a:r>
            <a:endParaRPr lang="en-US" sz="4800" dirty="0">
              <a:solidFill>
                <a:srgbClr val="FFC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347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1. His word</a:t>
            </a:r>
          </a:p>
        </p:txBody>
      </p:sp>
    </p:spTree>
    <p:extLst>
      <p:ext uri="{BB962C8B-B14F-4D97-AF65-F5344CB8AC3E}">
        <p14:creationId xmlns:p14="http://schemas.microsoft.com/office/powerpoint/2010/main" val="2886988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1. His word</a:t>
            </a:r>
          </a:p>
          <a:p>
            <a:pPr marL="0" indent="0">
              <a:buFont typeface="Arial" panose="020B0604020202020204" pitchFamily="34" charset="0"/>
              <a:buNone/>
            </a:pPr>
            <a:r>
              <a:rPr lang="en-US" sz="5400" dirty="0">
                <a:latin typeface="Calibri" panose="020F0502020204030204" pitchFamily="34" charset="0"/>
                <a:cs typeface="Times New Roman" panose="02020603050405020304" pitchFamily="18" charset="0"/>
              </a:rPr>
              <a:t>2. His power</a:t>
            </a:r>
          </a:p>
        </p:txBody>
      </p:sp>
    </p:spTree>
    <p:extLst>
      <p:ext uri="{BB962C8B-B14F-4D97-AF65-F5344CB8AC3E}">
        <p14:creationId xmlns:p14="http://schemas.microsoft.com/office/powerpoint/2010/main" val="157474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1. His word</a:t>
            </a:r>
          </a:p>
          <a:p>
            <a:pPr marL="0" indent="0">
              <a:buFont typeface="Arial" panose="020B0604020202020204" pitchFamily="34" charset="0"/>
              <a:buNone/>
            </a:pPr>
            <a:r>
              <a:rPr lang="en-US" sz="5400" dirty="0">
                <a:latin typeface="Calibri" panose="020F0502020204030204" pitchFamily="34" charset="0"/>
                <a:cs typeface="Times New Roman" panose="02020603050405020304" pitchFamily="18" charset="0"/>
              </a:rPr>
              <a:t>2. His power</a:t>
            </a:r>
          </a:p>
          <a:p>
            <a:pPr marL="0" indent="0">
              <a:buFont typeface="Arial" panose="020B0604020202020204" pitchFamily="34" charset="0"/>
              <a:buNone/>
            </a:pPr>
            <a:r>
              <a:rPr lang="en-US" sz="5400" dirty="0">
                <a:latin typeface="Calibri" panose="020F0502020204030204" pitchFamily="34" charset="0"/>
                <a:cs typeface="Times New Roman" panose="02020603050405020304" pitchFamily="18" charset="0"/>
              </a:rPr>
              <a:t>3. His Holy Spirit</a:t>
            </a:r>
          </a:p>
        </p:txBody>
      </p:sp>
    </p:spTree>
    <p:extLst>
      <p:ext uri="{BB962C8B-B14F-4D97-AF65-F5344CB8AC3E}">
        <p14:creationId xmlns:p14="http://schemas.microsoft.com/office/powerpoint/2010/main" val="2725567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1. His word</a:t>
            </a:r>
          </a:p>
          <a:p>
            <a:pPr marL="0" indent="0">
              <a:buFont typeface="Arial" panose="020B0604020202020204" pitchFamily="34" charset="0"/>
              <a:buNone/>
            </a:pPr>
            <a:r>
              <a:rPr lang="en-US" sz="5400" dirty="0">
                <a:latin typeface="Calibri" panose="020F0502020204030204" pitchFamily="34" charset="0"/>
                <a:cs typeface="Times New Roman" panose="02020603050405020304" pitchFamily="18" charset="0"/>
              </a:rPr>
              <a:t>2. His power</a:t>
            </a:r>
          </a:p>
          <a:p>
            <a:pPr marL="0" indent="0">
              <a:buFont typeface="Arial" panose="020B0604020202020204" pitchFamily="34" charset="0"/>
              <a:buNone/>
            </a:pPr>
            <a:r>
              <a:rPr lang="en-US" sz="5400" dirty="0">
                <a:latin typeface="Calibri" panose="020F0502020204030204" pitchFamily="34" charset="0"/>
                <a:cs typeface="Times New Roman" panose="02020603050405020304" pitchFamily="18" charset="0"/>
              </a:rPr>
              <a:t>3. His Holy Spirit</a:t>
            </a:r>
          </a:p>
          <a:p>
            <a:pPr marL="0" indent="0">
              <a:buFont typeface="Arial" panose="020B0604020202020204" pitchFamily="34" charset="0"/>
              <a:buNone/>
            </a:pPr>
            <a:r>
              <a:rPr lang="en-US" sz="5400" dirty="0">
                <a:latin typeface="Calibri" panose="020F0502020204030204" pitchFamily="34" charset="0"/>
                <a:cs typeface="Times New Roman" panose="02020603050405020304" pitchFamily="18" charset="0"/>
              </a:rPr>
              <a:t>4. His assurance</a:t>
            </a:r>
            <a:endParaRPr lang="en-US" sz="5400" dirty="0"/>
          </a:p>
        </p:txBody>
      </p:sp>
    </p:spTree>
    <p:extLst>
      <p:ext uri="{BB962C8B-B14F-4D97-AF65-F5344CB8AC3E}">
        <p14:creationId xmlns:p14="http://schemas.microsoft.com/office/powerpoint/2010/main" val="147070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a:xfrm>
            <a:off x="838200" y="199748"/>
            <a:ext cx="10515600" cy="966525"/>
          </a:xfrm>
        </p:spPr>
        <p:txBody>
          <a:bodyPr>
            <a:normAutofit/>
          </a:bodyPr>
          <a:lstStyle/>
          <a:p>
            <a:pPr algn="ctr"/>
            <a:r>
              <a:rPr lang="en-US" sz="4800" b="1" u="sng" dirty="0">
                <a:latin typeface="+mn-lt"/>
              </a:rPr>
              <a:t>1 Thessalonians 1:5-6</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355107" y="1201784"/>
            <a:ext cx="11656380" cy="5424256"/>
          </a:xfrm>
        </p:spPr>
        <p:txBody>
          <a:bodyPr>
            <a:noAutofit/>
          </a:bodyPr>
          <a:lstStyle/>
          <a:p>
            <a:pPr marL="0" indent="0" algn="ctr">
              <a:spcBef>
                <a:spcPts val="0"/>
              </a:spcBef>
              <a:buNone/>
            </a:pPr>
            <a:r>
              <a:rPr lang="en-US" sz="4800" i="1" dirty="0">
                <a:effectLst/>
                <a:ea typeface="Calibri" panose="020F0502020204030204" pitchFamily="34" charset="0"/>
                <a:cs typeface="Times New Roman" panose="02020603050405020304" pitchFamily="18" charset="0"/>
              </a:rPr>
              <a:t>“You know what kind of men we proved to be among you for your sake. </a:t>
            </a:r>
            <a:r>
              <a:rPr lang="en-US" sz="4800" i="1" baseline="30000" dirty="0">
                <a:effectLst/>
                <a:ea typeface="Calibri" panose="020F0502020204030204" pitchFamily="34" charset="0"/>
                <a:cs typeface="Times New Roman" panose="02020603050405020304" pitchFamily="18" charset="0"/>
              </a:rPr>
              <a:t>6 </a:t>
            </a:r>
            <a:r>
              <a:rPr lang="en-US" sz="4800" i="1" dirty="0">
                <a:effectLst/>
                <a:ea typeface="Calibri" panose="020F0502020204030204" pitchFamily="34" charset="0"/>
                <a:cs typeface="Times New Roman" panose="02020603050405020304" pitchFamily="18" charset="0"/>
              </a:rPr>
              <a:t>And you became imitators of us and of the Lord….”</a:t>
            </a:r>
            <a:endParaRPr lang="en-US" sz="4800" dirty="0">
              <a:effectLst/>
              <a:ea typeface="Calibri" panose="020F0502020204030204" pitchFamily="34" charset="0"/>
              <a:cs typeface="Times New Roman" panose="02020603050405020304" pitchFamily="18" charset="0"/>
            </a:endParaRPr>
          </a:p>
          <a:p>
            <a:pPr marL="0" indent="0" algn="ctr">
              <a:spcBef>
                <a:spcPts val="0"/>
              </a:spcBef>
              <a:buNone/>
            </a:pPr>
            <a:endParaRPr lang="en-US" sz="4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3477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0CF20-FA5D-4A26-B0B7-85BDF6EB70D8}"/>
              </a:ext>
            </a:extLst>
          </p:cNvPr>
          <p:cNvSpPr>
            <a:spLocks noGrp="1"/>
          </p:cNvSpPr>
          <p:nvPr>
            <p:ph type="title"/>
          </p:nvPr>
        </p:nvSpPr>
        <p:spPr/>
        <p:txBody>
          <a:bodyPr/>
          <a:lstStyle/>
          <a:p>
            <a:endParaRPr lang="en-US"/>
          </a:p>
        </p:txBody>
      </p:sp>
      <p:pic>
        <p:nvPicPr>
          <p:cNvPr id="2050" name="Picture 2" descr="Antoine Francois">
            <a:extLst>
              <a:ext uri="{FF2B5EF4-FFF2-40B4-BE49-F238E27FC236}">
                <a16:creationId xmlns:a16="http://schemas.microsoft.com/office/drawing/2014/main" id="{4E050BEA-902B-42E7-BBE9-E234A6E9E3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0314"/>
            <a:ext cx="5948039" cy="395969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mma Ralph">
            <a:extLst>
              <a:ext uri="{FF2B5EF4-FFF2-40B4-BE49-F238E27FC236}">
                <a16:creationId xmlns:a16="http://schemas.microsoft.com/office/drawing/2014/main" id="{C488E672-2D02-42EF-BE34-41A796ED5F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8039" y="3329381"/>
            <a:ext cx="6243961" cy="415669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ophie Percy">
            <a:extLst>
              <a:ext uri="{FF2B5EF4-FFF2-40B4-BE49-F238E27FC236}">
                <a16:creationId xmlns:a16="http://schemas.microsoft.com/office/drawing/2014/main" id="{EBC4E32E-34E1-4AEC-BA31-4EE09D4AD1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8039" y="-808238"/>
            <a:ext cx="6243961" cy="41566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enk Horst">
            <a:extLst>
              <a:ext uri="{FF2B5EF4-FFF2-40B4-BE49-F238E27FC236}">
                <a16:creationId xmlns:a16="http://schemas.microsoft.com/office/drawing/2014/main" id="{112A0D8C-FA30-493B-B551-4A6E077032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48456"/>
            <a:ext cx="5948041" cy="3959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36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D4FC-2CDC-4202-B674-62E71AEC65FB}"/>
              </a:ext>
            </a:extLst>
          </p:cNvPr>
          <p:cNvSpPr>
            <a:spLocks noGrp="1"/>
          </p:cNvSpPr>
          <p:nvPr>
            <p:ph type="title"/>
          </p:nvPr>
        </p:nvSpPr>
        <p:spPr/>
        <p:txBody>
          <a:bodyPr/>
          <a:lstStyle/>
          <a:p>
            <a:endParaRPr lang="en-US"/>
          </a:p>
        </p:txBody>
      </p:sp>
      <p:pic>
        <p:nvPicPr>
          <p:cNvPr id="5122" name="Picture 2" descr="Turn Your Supervisors into Safety Role Models - EHS Daily Advisor">
            <a:extLst>
              <a:ext uri="{FF2B5EF4-FFF2-40B4-BE49-F238E27FC236}">
                <a16:creationId xmlns:a16="http://schemas.microsoft.com/office/drawing/2014/main" id="{0B33927D-A6BE-4191-BE8C-B25DC62BAE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4680" y="365125"/>
            <a:ext cx="8072120" cy="6054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6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A912-49F8-43C2-B5E6-CAF92E2D7D9B}"/>
              </a:ext>
            </a:extLst>
          </p:cNvPr>
          <p:cNvSpPr>
            <a:spLocks noGrp="1"/>
          </p:cNvSpPr>
          <p:nvPr>
            <p:ph type="title"/>
          </p:nvPr>
        </p:nvSpPr>
        <p:spPr>
          <a:xfrm>
            <a:off x="0" y="363984"/>
            <a:ext cx="12192000" cy="6320901"/>
          </a:xfrm>
        </p:spPr>
        <p:txBody>
          <a:bodyPr>
            <a:noAutofit/>
          </a:bodyPr>
          <a:lstStyle/>
          <a:p>
            <a:pPr algn="ctr"/>
            <a:r>
              <a:rPr lang="en-US" sz="5400" b="0" i="0" dirty="0">
                <a:effectLst/>
                <a:latin typeface="+mn-lt"/>
              </a:rPr>
              <a:t>as we forgive </a:t>
            </a:r>
            <a:r>
              <a:rPr lang="en-US" sz="5400" b="0" i="0">
                <a:effectLst/>
                <a:latin typeface="+mn-lt"/>
              </a:rPr>
              <a:t>those </a:t>
            </a:r>
            <a:br>
              <a:rPr lang="en-US" sz="5400" b="0" i="0">
                <a:effectLst/>
                <a:latin typeface="+mn-lt"/>
              </a:rPr>
            </a:br>
            <a:r>
              <a:rPr lang="en-US" sz="5400" b="0" i="0">
                <a:effectLst/>
                <a:latin typeface="+mn-lt"/>
              </a:rPr>
              <a:t>who </a:t>
            </a:r>
            <a:r>
              <a:rPr lang="en-US" sz="5400" b="0" i="0" dirty="0">
                <a:effectLst/>
                <a:latin typeface="+mn-lt"/>
              </a:rPr>
              <a:t>trespass against us.</a:t>
            </a:r>
            <a:br>
              <a:rPr lang="en-US" sz="5400" dirty="0">
                <a:latin typeface="+mn-lt"/>
              </a:rPr>
            </a:br>
            <a:r>
              <a:rPr lang="en-US" sz="5400" b="0" i="0" dirty="0">
                <a:effectLst/>
                <a:latin typeface="+mn-lt"/>
              </a:rPr>
              <a:t>And lead us not into temptation;</a:t>
            </a:r>
            <a:br>
              <a:rPr lang="en-US" sz="5400" dirty="0">
                <a:latin typeface="+mn-lt"/>
              </a:rPr>
            </a:br>
            <a:r>
              <a:rPr lang="en-US" sz="5400" b="0" i="0" dirty="0">
                <a:effectLst/>
                <a:latin typeface="+mn-lt"/>
              </a:rPr>
              <a:t>but deliver us from evil.</a:t>
            </a:r>
            <a:br>
              <a:rPr lang="en-US" sz="5400" dirty="0">
                <a:latin typeface="+mn-lt"/>
              </a:rPr>
            </a:br>
            <a:r>
              <a:rPr lang="en-US" sz="5400" b="0" i="0" dirty="0">
                <a:effectLst/>
                <a:latin typeface="+mn-lt"/>
              </a:rPr>
              <a:t>For thine is the kingdom,</a:t>
            </a:r>
            <a:br>
              <a:rPr lang="en-US" sz="5400" dirty="0">
                <a:latin typeface="+mn-lt"/>
              </a:rPr>
            </a:br>
            <a:r>
              <a:rPr lang="en-US" sz="5400" b="0" i="0" dirty="0">
                <a:effectLst/>
                <a:latin typeface="+mn-lt"/>
              </a:rPr>
              <a:t>the power and the glory,</a:t>
            </a:r>
            <a:br>
              <a:rPr lang="en-US" sz="5400" dirty="0">
                <a:latin typeface="+mn-lt"/>
              </a:rPr>
            </a:br>
            <a:r>
              <a:rPr lang="en-US" sz="5400" b="0" i="0" dirty="0">
                <a:effectLst/>
                <a:latin typeface="+mn-lt"/>
              </a:rPr>
              <a:t>for ever and ever.</a:t>
            </a:r>
            <a:br>
              <a:rPr lang="en-US" sz="5400" dirty="0">
                <a:latin typeface="+mn-lt"/>
              </a:rPr>
            </a:br>
            <a:r>
              <a:rPr lang="en-US" sz="5400" b="0" i="0" dirty="0">
                <a:effectLst/>
                <a:latin typeface="+mn-lt"/>
              </a:rPr>
              <a:t>Amen.</a:t>
            </a:r>
            <a:endParaRPr lang="en-US" sz="5400" dirty="0">
              <a:latin typeface="+mn-lt"/>
            </a:endParaRPr>
          </a:p>
        </p:txBody>
      </p:sp>
    </p:spTree>
    <p:extLst>
      <p:ext uri="{BB962C8B-B14F-4D97-AF65-F5344CB8AC3E}">
        <p14:creationId xmlns:p14="http://schemas.microsoft.com/office/powerpoint/2010/main" val="3225852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a:xfrm>
            <a:off x="838200" y="199748"/>
            <a:ext cx="10515600" cy="966525"/>
          </a:xfrm>
        </p:spPr>
        <p:txBody>
          <a:bodyPr>
            <a:normAutofit/>
          </a:bodyPr>
          <a:lstStyle/>
          <a:p>
            <a:pPr algn="ctr"/>
            <a:r>
              <a:rPr lang="en-US" sz="4800" b="1" u="sng" dirty="0">
                <a:latin typeface="+mn-lt"/>
              </a:rPr>
              <a:t>1 Thessalonians 1:6</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355107" y="1201784"/>
            <a:ext cx="11656380" cy="5424256"/>
          </a:xfrm>
        </p:spPr>
        <p:txBody>
          <a:bodyPr>
            <a:noAutofit/>
          </a:bodyPr>
          <a:lstStyle/>
          <a:p>
            <a:pPr marL="0" indent="0" algn="ctr">
              <a:spcBef>
                <a:spcPts val="0"/>
              </a:spcBef>
              <a:buNone/>
            </a:pPr>
            <a:r>
              <a:rPr lang="en-US" sz="4800" i="1" dirty="0">
                <a:effectLst/>
                <a:ea typeface="Calibri" panose="020F0502020204030204" pitchFamily="34" charset="0"/>
                <a:cs typeface="Times New Roman" panose="02020603050405020304" pitchFamily="18" charset="0"/>
              </a:rPr>
              <a:t>“And you became imitators of us and of the Lord,</a:t>
            </a:r>
            <a:r>
              <a:rPr lang="en-US" sz="4800" i="1" dirty="0">
                <a:ea typeface="Calibri" panose="020F0502020204030204" pitchFamily="34" charset="0"/>
                <a:cs typeface="Times New Roman" panose="02020603050405020304" pitchFamily="18" charset="0"/>
              </a:rPr>
              <a:t> </a:t>
            </a:r>
            <a:r>
              <a:rPr lang="en-US" sz="4800" i="1" dirty="0">
                <a:effectLst/>
                <a:ea typeface="Calibri" panose="020F0502020204030204" pitchFamily="34" charset="0"/>
                <a:cs typeface="Times New Roman" panose="02020603050405020304" pitchFamily="18" charset="0"/>
              </a:rPr>
              <a:t>for you received the word in much affliction, with the joy of the Holy Spirit.…”</a:t>
            </a:r>
            <a:r>
              <a:rPr lang="en-US" sz="4800" dirty="0">
                <a:effectLst/>
                <a:ea typeface="Calibri" panose="020F0502020204030204" pitchFamily="34" charset="0"/>
                <a:cs typeface="Times New Roman" panose="02020603050405020304" pitchFamily="18" charset="0"/>
              </a:rPr>
              <a:t>  </a:t>
            </a:r>
          </a:p>
          <a:p>
            <a:pPr marL="0" indent="0" algn="ctr">
              <a:spcBef>
                <a:spcPts val="0"/>
              </a:spcBef>
              <a:buNone/>
            </a:pPr>
            <a:endParaRPr lang="en-US" sz="4800" dirty="0">
              <a:effectLst/>
              <a:ea typeface="Calibri" panose="020F0502020204030204" pitchFamily="34" charset="0"/>
              <a:cs typeface="Times New Roman" panose="02020603050405020304" pitchFamily="18" charset="0"/>
            </a:endParaRPr>
          </a:p>
          <a:p>
            <a:pPr marL="0" indent="0" algn="ctr">
              <a:spcBef>
                <a:spcPts val="0"/>
              </a:spcBef>
              <a:buNone/>
            </a:pPr>
            <a:endParaRPr lang="en-US" sz="4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8891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solidFill>
                  <a:schemeClr val="bg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solidFill>
                <a:schemeClr val="bg2">
                  <a:lumMod val="60000"/>
                  <a:lumOff val="40000"/>
                </a:schemeClr>
              </a:solidFill>
            </a:endParaRPr>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4000" i="1" dirty="0">
                <a:effectLst/>
                <a:ea typeface="Calibri" panose="020F0502020204030204" pitchFamily="34" charset="0"/>
                <a:cs typeface="Times New Roman" panose="02020603050405020304" pitchFamily="18" charset="0"/>
              </a:rPr>
              <a:t>“And you became imitators of us and of the Lord,</a:t>
            </a:r>
            <a:r>
              <a:rPr lang="en-US" sz="4000" i="1" dirty="0">
                <a:ea typeface="Calibri" panose="020F0502020204030204" pitchFamily="34" charset="0"/>
                <a:cs typeface="Times New Roman" panose="02020603050405020304" pitchFamily="18" charset="0"/>
              </a:rPr>
              <a:t> </a:t>
            </a:r>
            <a:r>
              <a:rPr lang="en-US" sz="4000" i="1" dirty="0">
                <a:effectLst/>
                <a:ea typeface="Calibri" panose="020F0502020204030204" pitchFamily="34" charset="0"/>
                <a:cs typeface="Times New Roman" panose="02020603050405020304" pitchFamily="18" charset="0"/>
              </a:rPr>
              <a:t>for you received the word in much affliction, with the joy of the Holy Spirit.…”</a:t>
            </a:r>
            <a:r>
              <a:rPr lang="en-US" sz="4000" dirty="0">
                <a:effectLst/>
                <a:ea typeface="Calibri" panose="020F0502020204030204" pitchFamily="34" charset="0"/>
                <a:cs typeface="Times New Roman" panose="02020603050405020304" pitchFamily="18" charset="0"/>
              </a:rPr>
              <a:t> </a:t>
            </a:r>
          </a:p>
          <a:p>
            <a:pPr marL="0" indent="0" algn="ctr">
              <a:spcBef>
                <a:spcPts val="0"/>
              </a:spcBef>
              <a:buNone/>
            </a:pPr>
            <a:r>
              <a:rPr lang="en-US" sz="4000" dirty="0">
                <a:effectLst/>
                <a:ea typeface="Calibri" panose="020F0502020204030204" pitchFamily="34" charset="0"/>
                <a:cs typeface="Times New Roman" panose="02020603050405020304" pitchFamily="18" charset="0"/>
              </a:rPr>
              <a:t>1 Thess. 1:6</a:t>
            </a:r>
          </a:p>
        </p:txBody>
      </p:sp>
      <p:sp>
        <p:nvSpPr>
          <p:cNvPr id="8" name="Content Placeholder 2">
            <a:extLst>
              <a:ext uri="{FF2B5EF4-FFF2-40B4-BE49-F238E27FC236}">
                <a16:creationId xmlns:a16="http://schemas.microsoft.com/office/drawing/2014/main" id="{D792CB73-4626-46D0-8F9F-F132EFE19C68}"/>
              </a:ext>
            </a:extLst>
          </p:cNvPr>
          <p:cNvSpPr txBox="1">
            <a:spLocks/>
          </p:cNvSpPr>
          <p:nvPr/>
        </p:nvSpPr>
        <p:spPr>
          <a:xfrm>
            <a:off x="7109164" y="1285212"/>
            <a:ext cx="4282736" cy="9932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u="sng" dirty="0">
                <a:latin typeface="Calibri" panose="020F0502020204030204" pitchFamily="34" charset="0"/>
                <a:ea typeface="Calibri" panose="020F0502020204030204" pitchFamily="34" charset="0"/>
                <a:cs typeface="Times New Roman" panose="02020603050405020304" pitchFamily="18" charset="0"/>
              </a:rPr>
              <a:t>OUR WORKS</a:t>
            </a:r>
            <a:endParaRPr lang="en-US" sz="5400" u="sng" dirty="0"/>
          </a:p>
        </p:txBody>
      </p:sp>
      <p:sp>
        <p:nvSpPr>
          <p:cNvPr id="9" name="Content Placeholder 2">
            <a:extLst>
              <a:ext uri="{FF2B5EF4-FFF2-40B4-BE49-F238E27FC236}">
                <a16:creationId xmlns:a16="http://schemas.microsoft.com/office/drawing/2014/main" id="{36E15D4B-9F78-4322-BFE4-773EFB0FAFF5}"/>
              </a:ext>
            </a:extLst>
          </p:cNvPr>
          <p:cNvSpPr txBox="1">
            <a:spLocks/>
          </p:cNvSpPr>
          <p:nvPr/>
        </p:nvSpPr>
        <p:spPr>
          <a:xfrm>
            <a:off x="6754056" y="2246991"/>
            <a:ext cx="5333169"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1. Joy in the Word</a:t>
            </a:r>
          </a:p>
        </p:txBody>
      </p:sp>
    </p:spTree>
    <p:extLst>
      <p:ext uri="{BB962C8B-B14F-4D97-AF65-F5344CB8AC3E}">
        <p14:creationId xmlns:p14="http://schemas.microsoft.com/office/powerpoint/2010/main" val="1675207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a:xfrm>
            <a:off x="838200" y="199748"/>
            <a:ext cx="10515600" cy="966525"/>
          </a:xfrm>
        </p:spPr>
        <p:txBody>
          <a:bodyPr>
            <a:normAutofit/>
          </a:bodyPr>
          <a:lstStyle/>
          <a:p>
            <a:pPr algn="ctr"/>
            <a:r>
              <a:rPr lang="en-US" sz="4800" b="1" u="sng" dirty="0">
                <a:latin typeface="+mn-lt"/>
              </a:rPr>
              <a:t>1 Thessalonians 1:7-8</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355107" y="1201784"/>
            <a:ext cx="11656380" cy="5424256"/>
          </a:xfrm>
        </p:spPr>
        <p:txBody>
          <a:bodyPr>
            <a:noAutofit/>
          </a:bodyPr>
          <a:lstStyle/>
          <a:p>
            <a:pPr marL="0" indent="0" algn="ctr">
              <a:spcBef>
                <a:spcPts val="0"/>
              </a:spcBef>
              <a:buNone/>
            </a:pPr>
            <a:r>
              <a:rPr lang="en-US" sz="4800" b="1" i="1" baseline="30000" dirty="0">
                <a:effectLst/>
              </a:rPr>
              <a:t> </a:t>
            </a:r>
            <a:r>
              <a:rPr lang="en-US" sz="4800" i="1" baseline="30000" dirty="0"/>
              <a:t>”</a:t>
            </a:r>
            <a:r>
              <a:rPr lang="en-US" sz="4800" b="0" i="1" dirty="0">
                <a:effectLst/>
              </a:rPr>
              <a:t>…so that you became an example to all the believers in Macedonia and in Achaia. </a:t>
            </a:r>
            <a:r>
              <a:rPr lang="en-US" sz="4800" b="1" i="1" baseline="30000" dirty="0">
                <a:effectLst/>
              </a:rPr>
              <a:t>8 </a:t>
            </a:r>
            <a:r>
              <a:rPr lang="en-US" sz="4800" b="0" i="1" dirty="0">
                <a:effectLst/>
              </a:rPr>
              <a:t>For not only has the word of the Lord sounded forth from you in Macedonia and Achaia, but your faith in God has gone forth everywhere, so that we need not say anything.” </a:t>
            </a:r>
            <a:endParaRPr lang="en-US" sz="48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186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solidFill>
                  <a:schemeClr val="bg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solidFill>
                <a:schemeClr val="bg2">
                  <a:lumMod val="60000"/>
                  <a:lumOff val="40000"/>
                </a:schemeClr>
              </a:solidFill>
            </a:endParaRPr>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8" name="Content Placeholder 2">
            <a:extLst>
              <a:ext uri="{FF2B5EF4-FFF2-40B4-BE49-F238E27FC236}">
                <a16:creationId xmlns:a16="http://schemas.microsoft.com/office/drawing/2014/main" id="{D792CB73-4626-46D0-8F9F-F132EFE19C68}"/>
              </a:ext>
            </a:extLst>
          </p:cNvPr>
          <p:cNvSpPr txBox="1">
            <a:spLocks/>
          </p:cNvSpPr>
          <p:nvPr/>
        </p:nvSpPr>
        <p:spPr>
          <a:xfrm>
            <a:off x="7109164" y="1285212"/>
            <a:ext cx="4282736" cy="9932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b="1" u="sng" dirty="0">
                <a:latin typeface="Calibri" panose="020F0502020204030204" pitchFamily="34" charset="0"/>
                <a:ea typeface="Calibri" panose="020F0502020204030204" pitchFamily="34" charset="0"/>
                <a:cs typeface="Times New Roman" panose="02020603050405020304" pitchFamily="18" charset="0"/>
              </a:rPr>
              <a:t>OUR WORKS</a:t>
            </a:r>
            <a:endParaRPr lang="en-US" sz="5400" b="1" u="sng" dirty="0"/>
          </a:p>
        </p:txBody>
      </p:sp>
      <p:sp>
        <p:nvSpPr>
          <p:cNvPr id="9" name="Content Placeholder 2">
            <a:extLst>
              <a:ext uri="{FF2B5EF4-FFF2-40B4-BE49-F238E27FC236}">
                <a16:creationId xmlns:a16="http://schemas.microsoft.com/office/drawing/2014/main" id="{36E15D4B-9F78-4322-BFE4-773EFB0FAFF5}"/>
              </a:ext>
            </a:extLst>
          </p:cNvPr>
          <p:cNvSpPr txBox="1">
            <a:spLocks/>
          </p:cNvSpPr>
          <p:nvPr/>
        </p:nvSpPr>
        <p:spPr>
          <a:xfrm>
            <a:off x="6343650" y="2246991"/>
            <a:ext cx="5743575"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indent="-914400">
              <a:buFont typeface="Arial" panose="020B0604020202020204" pitchFamily="34" charset="0"/>
              <a:buAutoNum type="arabicPeriod"/>
            </a:pPr>
            <a:r>
              <a:rPr lang="en-US" sz="5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Joy in the Word</a:t>
            </a:r>
          </a:p>
          <a:p>
            <a:pPr marL="914400" indent="-914400">
              <a:buFont typeface="Arial" panose="020B0604020202020204" pitchFamily="34" charset="0"/>
              <a:buAutoNum type="arabicPeriod"/>
            </a:pPr>
            <a:r>
              <a:rPr lang="en-US" sz="5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Expanding witness</a:t>
            </a:r>
          </a:p>
          <a:p>
            <a:pPr marL="0" indent="0">
              <a:buNone/>
            </a:pPr>
            <a:endParaRPr lang="en-US" sz="5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ontent Placeholder 2">
            <a:extLst>
              <a:ext uri="{FF2B5EF4-FFF2-40B4-BE49-F238E27FC236}">
                <a16:creationId xmlns:a16="http://schemas.microsoft.com/office/drawing/2014/main" id="{F89E47B2-99DB-4CC9-BF52-E1EC409EF601}"/>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4000" i="1" dirty="0">
                <a:effectLst/>
                <a:ea typeface="Calibri" panose="020F0502020204030204" pitchFamily="34" charset="0"/>
                <a:cs typeface="Times New Roman" panose="02020603050405020304" pitchFamily="18" charset="0"/>
              </a:rPr>
              <a:t>“…the word of the Lord sounded forth from you….”</a:t>
            </a:r>
          </a:p>
          <a:p>
            <a:pPr marL="0" indent="0" algn="ctr">
              <a:spcBef>
                <a:spcPts val="0"/>
              </a:spcBef>
              <a:buNone/>
            </a:pPr>
            <a:r>
              <a:rPr lang="en-US" sz="4000" dirty="0">
                <a:ea typeface="Calibri" panose="020F0502020204030204" pitchFamily="34" charset="0"/>
                <a:cs typeface="Times New Roman" panose="02020603050405020304" pitchFamily="18" charset="0"/>
              </a:rPr>
              <a:t>1 Thess. 1:8</a:t>
            </a:r>
            <a:endParaRPr lang="en-US" sz="4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678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a:xfrm>
            <a:off x="838200" y="199748"/>
            <a:ext cx="10515600" cy="966525"/>
          </a:xfrm>
        </p:spPr>
        <p:txBody>
          <a:bodyPr>
            <a:normAutofit/>
          </a:bodyPr>
          <a:lstStyle/>
          <a:p>
            <a:pPr algn="ctr"/>
            <a:r>
              <a:rPr lang="en-US" sz="4800" b="1" u="sng" dirty="0">
                <a:latin typeface="+mn-lt"/>
              </a:rPr>
              <a:t>1 Thessalonians 1:9-10</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355107" y="1201784"/>
            <a:ext cx="11656380" cy="5424256"/>
          </a:xfrm>
        </p:spPr>
        <p:txBody>
          <a:bodyPr>
            <a:noAutofit/>
          </a:bodyPr>
          <a:lstStyle/>
          <a:p>
            <a:pPr marL="0" indent="0" algn="ctr">
              <a:spcBef>
                <a:spcPts val="0"/>
              </a:spcBef>
              <a:buNone/>
            </a:pPr>
            <a:r>
              <a:rPr lang="en-US" sz="4800" b="0" i="1" dirty="0">
                <a:effectLst/>
              </a:rPr>
              <a:t>For they themselves report concerning us the kind of reception we had among you, and how you turned to God from idols to serve the living and true God, </a:t>
            </a:r>
            <a:r>
              <a:rPr lang="en-US" sz="4800" b="1" i="1" baseline="30000" dirty="0">
                <a:effectLst/>
              </a:rPr>
              <a:t>10 </a:t>
            </a:r>
            <a:r>
              <a:rPr lang="en-US" sz="4800" b="0" i="1" dirty="0">
                <a:effectLst/>
              </a:rPr>
              <a:t>and to wait for his Son from heaven, whom he raised from the dead, Jesus who delivers us from the wrath to come.</a:t>
            </a:r>
            <a:endParaRPr lang="en-US" sz="48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0328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solidFill>
                  <a:schemeClr val="bg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solidFill>
                <a:schemeClr val="bg2">
                  <a:lumMod val="60000"/>
                  <a:lumOff val="40000"/>
                </a:schemeClr>
              </a:solidFill>
            </a:endParaRPr>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8" name="Content Placeholder 2">
            <a:extLst>
              <a:ext uri="{FF2B5EF4-FFF2-40B4-BE49-F238E27FC236}">
                <a16:creationId xmlns:a16="http://schemas.microsoft.com/office/drawing/2014/main" id="{D792CB73-4626-46D0-8F9F-F132EFE19C68}"/>
              </a:ext>
            </a:extLst>
          </p:cNvPr>
          <p:cNvSpPr txBox="1">
            <a:spLocks/>
          </p:cNvSpPr>
          <p:nvPr/>
        </p:nvSpPr>
        <p:spPr>
          <a:xfrm>
            <a:off x="7109164" y="1285212"/>
            <a:ext cx="4282736" cy="9932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b="1" u="sng" dirty="0">
                <a:latin typeface="Calibri" panose="020F0502020204030204" pitchFamily="34" charset="0"/>
                <a:ea typeface="Calibri" panose="020F0502020204030204" pitchFamily="34" charset="0"/>
                <a:cs typeface="Times New Roman" panose="02020603050405020304" pitchFamily="18" charset="0"/>
              </a:rPr>
              <a:t>OUR WORKS</a:t>
            </a:r>
            <a:endParaRPr lang="en-US" sz="5400" b="1" u="sng" dirty="0"/>
          </a:p>
        </p:txBody>
      </p:sp>
      <p:sp>
        <p:nvSpPr>
          <p:cNvPr id="9" name="Content Placeholder 2">
            <a:extLst>
              <a:ext uri="{FF2B5EF4-FFF2-40B4-BE49-F238E27FC236}">
                <a16:creationId xmlns:a16="http://schemas.microsoft.com/office/drawing/2014/main" id="{36E15D4B-9F78-4322-BFE4-773EFB0FAFF5}"/>
              </a:ext>
            </a:extLst>
          </p:cNvPr>
          <p:cNvSpPr txBox="1">
            <a:spLocks/>
          </p:cNvSpPr>
          <p:nvPr/>
        </p:nvSpPr>
        <p:spPr>
          <a:xfrm>
            <a:off x="6343650" y="2246991"/>
            <a:ext cx="5743575"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5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3. Replacing competing gods with God alone.</a:t>
            </a:r>
          </a:p>
        </p:txBody>
      </p:sp>
      <p:sp>
        <p:nvSpPr>
          <p:cNvPr id="10" name="Content Placeholder 2">
            <a:extLst>
              <a:ext uri="{FF2B5EF4-FFF2-40B4-BE49-F238E27FC236}">
                <a16:creationId xmlns:a16="http://schemas.microsoft.com/office/drawing/2014/main" id="{99FBFD10-E17E-46C4-823C-C9BB4F37A9D3}"/>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4000" i="1" dirty="0">
                <a:effectLst/>
                <a:ea typeface="Calibri" panose="020F0502020204030204" pitchFamily="34" charset="0"/>
                <a:cs typeface="Times New Roman" panose="02020603050405020304" pitchFamily="18" charset="0"/>
              </a:rPr>
              <a:t>“And you became imitators of us and of the Lord,</a:t>
            </a:r>
            <a:r>
              <a:rPr lang="en-US" sz="4000" i="1" dirty="0">
                <a:ea typeface="Calibri" panose="020F0502020204030204" pitchFamily="34" charset="0"/>
                <a:cs typeface="Times New Roman" panose="02020603050405020304" pitchFamily="18" charset="0"/>
              </a:rPr>
              <a:t> </a:t>
            </a:r>
            <a:r>
              <a:rPr lang="en-US" sz="4000" i="1" dirty="0">
                <a:effectLst/>
                <a:ea typeface="Calibri" panose="020F0502020204030204" pitchFamily="34" charset="0"/>
                <a:cs typeface="Times New Roman" panose="02020603050405020304" pitchFamily="18" charset="0"/>
              </a:rPr>
              <a:t>for you received the word in much affliction, with the joy of the Holy Spirit.…”</a:t>
            </a:r>
            <a:r>
              <a:rPr lang="en-US" sz="4000" dirty="0">
                <a:effectLst/>
                <a:ea typeface="Calibri" panose="020F0502020204030204" pitchFamily="34" charset="0"/>
                <a:cs typeface="Times New Roman" panose="02020603050405020304" pitchFamily="18" charset="0"/>
              </a:rPr>
              <a:t> </a:t>
            </a:r>
          </a:p>
          <a:p>
            <a:pPr marL="0" indent="0" algn="ctr">
              <a:spcBef>
                <a:spcPts val="0"/>
              </a:spcBef>
              <a:buNone/>
            </a:pPr>
            <a:r>
              <a:rPr lang="en-US" sz="4000" dirty="0">
                <a:effectLst/>
                <a:ea typeface="Calibri" panose="020F0502020204030204" pitchFamily="34" charset="0"/>
                <a:cs typeface="Times New Roman" panose="02020603050405020304" pitchFamily="18" charset="0"/>
              </a:rPr>
              <a:t>1 Thess. 1:6</a:t>
            </a:r>
          </a:p>
        </p:txBody>
      </p:sp>
    </p:spTree>
    <p:extLst>
      <p:ext uri="{BB962C8B-B14F-4D97-AF65-F5344CB8AC3E}">
        <p14:creationId xmlns:p14="http://schemas.microsoft.com/office/powerpoint/2010/main" val="234297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a:xfrm>
            <a:off x="838200" y="199748"/>
            <a:ext cx="10515600" cy="966525"/>
          </a:xfrm>
        </p:spPr>
        <p:txBody>
          <a:bodyPr>
            <a:normAutofit/>
          </a:bodyPr>
          <a:lstStyle/>
          <a:p>
            <a:pPr algn="ctr"/>
            <a:r>
              <a:rPr lang="en-US" sz="4800" b="1" u="sng" dirty="0">
                <a:latin typeface="+mn-lt"/>
              </a:rPr>
              <a:t>1 Thessalonians 1:9-10</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355107" y="1201784"/>
            <a:ext cx="11656380" cy="5424256"/>
          </a:xfrm>
        </p:spPr>
        <p:txBody>
          <a:bodyPr>
            <a:noAutofit/>
          </a:bodyPr>
          <a:lstStyle/>
          <a:p>
            <a:pPr marL="0" indent="0">
              <a:spcBef>
                <a:spcPts val="0"/>
              </a:spcBef>
              <a:buNone/>
            </a:pPr>
            <a:r>
              <a:rPr lang="en-US" sz="4800" i="1" dirty="0">
                <a:effectLst/>
                <a:ea typeface="Calibri" panose="020F0502020204030204" pitchFamily="34" charset="0"/>
                <a:cs typeface="Times New Roman" panose="02020603050405020304" pitchFamily="18" charset="0"/>
              </a:rPr>
              <a:t>For they themselves report concerning us the kind of reception we had among you, and how you turned to God from idols </a:t>
            </a:r>
            <a:r>
              <a:rPr lang="en-US" sz="4800" i="1" u="sng" dirty="0">
                <a:effectLst/>
                <a:ea typeface="Calibri" panose="020F0502020204030204" pitchFamily="34" charset="0"/>
                <a:cs typeface="Times New Roman" panose="02020603050405020304" pitchFamily="18" charset="0"/>
              </a:rPr>
              <a:t>to serve the living and true God</a:t>
            </a:r>
            <a:r>
              <a:rPr lang="en-US" sz="4800" i="1" dirty="0">
                <a:effectLst/>
                <a:ea typeface="Calibri" panose="020F0502020204030204" pitchFamily="34" charset="0"/>
                <a:cs typeface="Times New Roman" panose="02020603050405020304" pitchFamily="18" charset="0"/>
              </a:rPr>
              <a:t>, </a:t>
            </a:r>
            <a:r>
              <a:rPr lang="en-US" sz="4800" i="1" baseline="30000" dirty="0">
                <a:effectLst/>
                <a:ea typeface="Calibri" panose="020F0502020204030204" pitchFamily="34" charset="0"/>
                <a:cs typeface="Times New Roman" panose="02020603050405020304" pitchFamily="18" charset="0"/>
              </a:rPr>
              <a:t>10 </a:t>
            </a:r>
            <a:r>
              <a:rPr lang="en-US" sz="4800" i="1" dirty="0">
                <a:effectLst/>
                <a:ea typeface="Calibri" panose="020F0502020204030204" pitchFamily="34" charset="0"/>
                <a:cs typeface="Times New Roman" panose="02020603050405020304" pitchFamily="18" charset="0"/>
              </a:rPr>
              <a:t>and to wait for his Son from heaven, whom he raised from the dead, Jesus who delivers us from the wrath to come</a:t>
            </a:r>
            <a:r>
              <a:rPr lang="en-US" sz="4800" dirty="0">
                <a:effectLst/>
                <a:ea typeface="Calibri" panose="020F0502020204030204" pitchFamily="34" charset="0"/>
                <a:cs typeface="Times New Roman" panose="02020603050405020304" pitchFamily="18" charset="0"/>
              </a:rPr>
              <a:t>.</a:t>
            </a:r>
            <a:r>
              <a:rPr lang="en-US" sz="4800" dirty="0">
                <a:effectLst/>
                <a:ea typeface="Segoe UI Emoji" panose="020B0502040204020203" pitchFamily="34" charset="0"/>
                <a:cs typeface="Times New Roman" panose="02020603050405020304" pitchFamily="18" charset="0"/>
              </a:rPr>
              <a:t>  </a:t>
            </a:r>
            <a:endParaRPr lang="en-US" sz="4800" dirty="0">
              <a:effectLst/>
              <a:ea typeface="Calibri" panose="020F0502020204030204" pitchFamily="34" charset="0"/>
              <a:cs typeface="Times New Roman" panose="02020603050405020304" pitchFamily="18" charset="0"/>
            </a:endParaRPr>
          </a:p>
          <a:p>
            <a:pPr marL="0" indent="0">
              <a:spcBef>
                <a:spcPts val="0"/>
              </a:spcBef>
              <a:buNone/>
            </a:pPr>
            <a:endParaRPr lang="en-US" sz="4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9465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solidFill>
                  <a:schemeClr val="bg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solidFill>
                <a:schemeClr val="bg2">
                  <a:lumMod val="60000"/>
                  <a:lumOff val="40000"/>
                </a:schemeClr>
              </a:solidFill>
            </a:endParaRPr>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27843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1. His word</a:t>
            </a:r>
          </a:p>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cs typeface="Times New Roman" panose="02020603050405020304" pitchFamily="18" charset="0"/>
              </a:rPr>
              <a:t>2. His power</a:t>
            </a:r>
          </a:p>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cs typeface="Times New Roman" panose="02020603050405020304" pitchFamily="18" charset="0"/>
              </a:rPr>
              <a:t>3. His Holy Spirit</a:t>
            </a:r>
          </a:p>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cs typeface="Times New Roman" panose="02020603050405020304" pitchFamily="18" charset="0"/>
              </a:rPr>
              <a:t>4. His assurance</a:t>
            </a:r>
            <a:endParaRPr lang="en-US" sz="5400" dirty="0">
              <a:solidFill>
                <a:schemeClr val="bg2">
                  <a:lumMod val="60000"/>
                  <a:lumOff val="40000"/>
                </a:schemeClr>
              </a:solidFill>
            </a:endParaRPr>
          </a:p>
        </p:txBody>
      </p:sp>
      <p:sp>
        <p:nvSpPr>
          <p:cNvPr id="8" name="Content Placeholder 2">
            <a:extLst>
              <a:ext uri="{FF2B5EF4-FFF2-40B4-BE49-F238E27FC236}">
                <a16:creationId xmlns:a16="http://schemas.microsoft.com/office/drawing/2014/main" id="{D792CB73-4626-46D0-8F9F-F132EFE19C68}"/>
              </a:ext>
            </a:extLst>
          </p:cNvPr>
          <p:cNvSpPr txBox="1">
            <a:spLocks/>
          </p:cNvSpPr>
          <p:nvPr/>
        </p:nvSpPr>
        <p:spPr>
          <a:xfrm>
            <a:off x="7109164" y="1285212"/>
            <a:ext cx="4282736" cy="9932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b="1" u="sng" dirty="0">
                <a:latin typeface="Calibri" panose="020F0502020204030204" pitchFamily="34" charset="0"/>
                <a:ea typeface="Calibri" panose="020F0502020204030204" pitchFamily="34" charset="0"/>
                <a:cs typeface="Times New Roman" panose="02020603050405020304" pitchFamily="18" charset="0"/>
              </a:rPr>
              <a:t>OUR WORKS</a:t>
            </a:r>
            <a:endParaRPr lang="en-US" sz="5400" b="1" u="sng" dirty="0"/>
          </a:p>
        </p:txBody>
      </p:sp>
      <p:sp>
        <p:nvSpPr>
          <p:cNvPr id="9" name="Content Placeholder 2">
            <a:extLst>
              <a:ext uri="{FF2B5EF4-FFF2-40B4-BE49-F238E27FC236}">
                <a16:creationId xmlns:a16="http://schemas.microsoft.com/office/drawing/2014/main" id="{36E15D4B-9F78-4322-BFE4-773EFB0FAFF5}"/>
              </a:ext>
            </a:extLst>
          </p:cNvPr>
          <p:cNvSpPr txBox="1">
            <a:spLocks/>
          </p:cNvSpPr>
          <p:nvPr/>
        </p:nvSpPr>
        <p:spPr>
          <a:xfrm>
            <a:off x="6343650" y="2246991"/>
            <a:ext cx="5743575"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5400" dirty="0">
                <a:solidFill>
                  <a:schemeClr val="bg2">
                    <a:lumMod val="60000"/>
                    <a:lumOff val="4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3. Replacing competing gods with God-serving</a:t>
            </a:r>
          </a:p>
          <a:p>
            <a:pPr marL="0" indent="0">
              <a:buNone/>
            </a:pPr>
            <a:r>
              <a:rPr lang="en-US" sz="5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4. Longing to serve God</a:t>
            </a:r>
          </a:p>
        </p:txBody>
      </p:sp>
    </p:spTree>
    <p:extLst>
      <p:ext uri="{BB962C8B-B14F-4D97-AF65-F5344CB8AC3E}">
        <p14:creationId xmlns:p14="http://schemas.microsoft.com/office/powerpoint/2010/main" val="1359830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41104" y="1122651"/>
            <a:ext cx="3946864" cy="993221"/>
          </a:xfrm>
        </p:spPr>
        <p:txBody>
          <a:bodyPr>
            <a:noAutofit/>
          </a:bodyPr>
          <a:lstStyle/>
          <a:p>
            <a:pPr marL="0" indent="0" algn="r">
              <a:buNone/>
            </a:pPr>
            <a:r>
              <a:rPr lang="en-US" sz="5400" u="sng" dirty="0">
                <a:solidFill>
                  <a:schemeClr val="bg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solidFill>
                <a:schemeClr val="bg2">
                  <a:lumMod val="60000"/>
                  <a:lumOff val="40000"/>
                </a:schemeClr>
              </a:solidFill>
            </a:endParaRPr>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5" y="2127663"/>
            <a:ext cx="4992951"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1. His word</a:t>
            </a:r>
          </a:p>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cs typeface="Times New Roman" panose="02020603050405020304" pitchFamily="18" charset="0"/>
              </a:rPr>
              <a:t>2. His power</a:t>
            </a:r>
          </a:p>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cs typeface="Times New Roman" panose="02020603050405020304" pitchFamily="18" charset="0"/>
              </a:rPr>
              <a:t>3. His Holy Spirit</a:t>
            </a:r>
          </a:p>
          <a:p>
            <a:pPr marL="0" indent="0">
              <a:buFont typeface="Arial" panose="020B0604020202020204" pitchFamily="34" charset="0"/>
              <a:buNone/>
            </a:pPr>
            <a:r>
              <a:rPr lang="en-US" sz="5400" dirty="0">
                <a:solidFill>
                  <a:schemeClr val="bg2">
                    <a:lumMod val="60000"/>
                    <a:lumOff val="40000"/>
                  </a:schemeClr>
                </a:solidFill>
                <a:latin typeface="Calibri" panose="020F0502020204030204" pitchFamily="34" charset="0"/>
                <a:cs typeface="Times New Roman" panose="02020603050405020304" pitchFamily="18" charset="0"/>
              </a:rPr>
              <a:t>4. His assurance</a:t>
            </a:r>
            <a:endParaRPr lang="en-US" sz="5400" dirty="0">
              <a:solidFill>
                <a:schemeClr val="bg2">
                  <a:lumMod val="60000"/>
                  <a:lumOff val="40000"/>
                </a:schemeClr>
              </a:solidFill>
            </a:endParaRPr>
          </a:p>
        </p:txBody>
      </p:sp>
      <p:sp>
        <p:nvSpPr>
          <p:cNvPr id="8" name="Content Placeholder 2">
            <a:extLst>
              <a:ext uri="{FF2B5EF4-FFF2-40B4-BE49-F238E27FC236}">
                <a16:creationId xmlns:a16="http://schemas.microsoft.com/office/drawing/2014/main" id="{D792CB73-4626-46D0-8F9F-F132EFE19C68}"/>
              </a:ext>
            </a:extLst>
          </p:cNvPr>
          <p:cNvSpPr txBox="1">
            <a:spLocks/>
          </p:cNvSpPr>
          <p:nvPr/>
        </p:nvSpPr>
        <p:spPr>
          <a:xfrm>
            <a:off x="6945297" y="1122652"/>
            <a:ext cx="4282736" cy="9932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b="1" u="sng" dirty="0">
                <a:latin typeface="Calibri" panose="020F0502020204030204" pitchFamily="34" charset="0"/>
                <a:ea typeface="Calibri" panose="020F0502020204030204" pitchFamily="34" charset="0"/>
                <a:cs typeface="Times New Roman" panose="02020603050405020304" pitchFamily="18" charset="0"/>
              </a:rPr>
              <a:t>OUR WORKS</a:t>
            </a:r>
            <a:endParaRPr lang="en-US" sz="5400" b="1" u="sng" dirty="0"/>
          </a:p>
        </p:txBody>
      </p:sp>
      <p:sp>
        <p:nvSpPr>
          <p:cNvPr id="9" name="Content Placeholder 2">
            <a:extLst>
              <a:ext uri="{FF2B5EF4-FFF2-40B4-BE49-F238E27FC236}">
                <a16:creationId xmlns:a16="http://schemas.microsoft.com/office/drawing/2014/main" id="{36E15D4B-9F78-4322-BFE4-773EFB0FAFF5}"/>
              </a:ext>
            </a:extLst>
          </p:cNvPr>
          <p:cNvSpPr txBox="1">
            <a:spLocks/>
          </p:cNvSpPr>
          <p:nvPr/>
        </p:nvSpPr>
        <p:spPr>
          <a:xfrm>
            <a:off x="6439811" y="2115872"/>
            <a:ext cx="5743575" cy="4246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indent="-914400">
              <a:buFont typeface="Arial" panose="020B0604020202020204" pitchFamily="34" charset="0"/>
              <a:buAutoNum type="arabicPeriod"/>
            </a:pP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Joy in the Word</a:t>
            </a:r>
          </a:p>
          <a:p>
            <a:pPr marL="914400" indent="-914400">
              <a:buFont typeface="Arial" panose="020B0604020202020204" pitchFamily="34" charset="0"/>
              <a:buAutoNum type="arabicPeriod"/>
            </a:pP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Expanding witness</a:t>
            </a:r>
          </a:p>
          <a:p>
            <a:pPr marL="914400" indent="-914400">
              <a:buFont typeface="Arial" panose="020B0604020202020204" pitchFamily="34" charset="0"/>
              <a:buAutoNum type="arabicPeriod"/>
            </a:pP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Replacing </a:t>
            </a:r>
            <a:r>
              <a:rPr lang="en-US" sz="4400" b="1"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compet-ing</a:t>
            </a: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gods with </a:t>
            </a:r>
            <a:r>
              <a:rPr lang="en-US" sz="4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God alone</a:t>
            </a:r>
            <a:endPar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914400" indent="-914400">
              <a:buFont typeface="Arial" panose="020B0604020202020204" pitchFamily="34" charset="0"/>
              <a:buAutoNum type="arabicPeriod"/>
            </a:pP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Longing to serve God</a:t>
            </a:r>
          </a:p>
        </p:txBody>
      </p:sp>
    </p:spTree>
    <p:extLst>
      <p:ext uri="{BB962C8B-B14F-4D97-AF65-F5344CB8AC3E}">
        <p14:creationId xmlns:p14="http://schemas.microsoft.com/office/powerpoint/2010/main" val="29894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2980D-A5E1-4D05-B6CF-CEB9215AD2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990E7F-16C8-4AFC-95B6-668981BAC67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0564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Quick Creamy Chocolate Pudding | Recipes">
            <a:extLst>
              <a:ext uri="{FF2B5EF4-FFF2-40B4-BE49-F238E27FC236}">
                <a16:creationId xmlns:a16="http://schemas.microsoft.com/office/drawing/2014/main" id="{E5B59396-579F-462A-AEFD-740904F3F7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5BAD374-EDFB-444D-A575-80FC6A767C6E}"/>
              </a:ext>
            </a:extLst>
          </p:cNvPr>
          <p:cNvSpPr>
            <a:spLocks noGrp="1"/>
          </p:cNvSpPr>
          <p:nvPr>
            <p:ph type="ctrTitle"/>
          </p:nvPr>
        </p:nvSpPr>
        <p:spPr>
          <a:xfrm>
            <a:off x="76938" y="607219"/>
            <a:ext cx="11916793" cy="1106171"/>
          </a:xfrm>
        </p:spPr>
        <p:txBody>
          <a:bodyPr/>
          <a:lstStyle/>
          <a:p>
            <a:r>
              <a:rPr lang="en-US" b="1" dirty="0">
                <a:effectLst>
                  <a:outerShdw blurRad="38100" dist="38100" dir="2700000" algn="tl">
                    <a:srgbClr val="000000">
                      <a:alpha val="43137"/>
                    </a:srgbClr>
                  </a:outerShdw>
                </a:effectLst>
                <a:latin typeface="Arial Black" panose="020B0A04020102020204" pitchFamily="34" charset="0"/>
              </a:rPr>
              <a:t>THE PROOF IS IN THE…</a:t>
            </a:r>
          </a:p>
        </p:txBody>
      </p:sp>
    </p:spTree>
    <p:extLst>
      <p:ext uri="{BB962C8B-B14F-4D97-AF65-F5344CB8AC3E}">
        <p14:creationId xmlns:p14="http://schemas.microsoft.com/office/powerpoint/2010/main" val="186304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CE9B1-9145-40F2-A22F-ABA346D826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28BA14-9368-43D3-A03A-196E67E1D4E0}"/>
              </a:ext>
            </a:extLst>
          </p:cNvPr>
          <p:cNvSpPr>
            <a:spLocks noGrp="1"/>
          </p:cNvSpPr>
          <p:nvPr>
            <p:ph idx="1"/>
          </p:nvPr>
        </p:nvSpPr>
        <p:spPr/>
        <p:txBody>
          <a:bodyPr/>
          <a:lstStyle/>
          <a:p>
            <a:endParaRPr lang="en-US" dirty="0"/>
          </a:p>
        </p:txBody>
      </p:sp>
      <p:pic>
        <p:nvPicPr>
          <p:cNvPr id="2050" name="Picture 2" descr="Where&amp;#39;s the proof? In the pudding? Clichéd confusion">
            <a:extLst>
              <a:ext uri="{FF2B5EF4-FFF2-40B4-BE49-F238E27FC236}">
                <a16:creationId xmlns:a16="http://schemas.microsoft.com/office/drawing/2014/main" id="{5DAF0379-26ED-4392-958A-4BDF37919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11" y="201968"/>
            <a:ext cx="6096000" cy="4572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saying &amp;#39;The proof of the pudding&amp;#39; - meaning and origin.">
            <a:extLst>
              <a:ext uri="{FF2B5EF4-FFF2-40B4-BE49-F238E27FC236}">
                <a16:creationId xmlns:a16="http://schemas.microsoft.com/office/drawing/2014/main" id="{C216C676-B283-4AD4-AC4B-2B3EBA844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6937" y="2024585"/>
            <a:ext cx="6204752" cy="4482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6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ollowing Jesus – South Green Street church of Christ">
            <a:extLst>
              <a:ext uri="{FF2B5EF4-FFF2-40B4-BE49-F238E27FC236}">
                <a16:creationId xmlns:a16="http://schemas.microsoft.com/office/drawing/2014/main" id="{6B0FFE38-D048-498F-BFF0-9412F1DF4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12192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8A61583-8170-4565-A2E8-2F6E8AC8C8F2}"/>
              </a:ext>
            </a:extLst>
          </p:cNvPr>
          <p:cNvSpPr>
            <a:spLocks noGrp="1"/>
          </p:cNvSpPr>
          <p:nvPr>
            <p:ph type="title"/>
          </p:nvPr>
        </p:nvSpPr>
        <p:spPr>
          <a:xfrm>
            <a:off x="464820" y="158749"/>
            <a:ext cx="11262360" cy="1325563"/>
          </a:xfrm>
        </p:spPr>
        <p:txBody>
          <a:bodyPr>
            <a:noAutofit/>
          </a:bodyPr>
          <a:lstStyle/>
          <a:p>
            <a:r>
              <a:rPr lang="en-US" sz="5400" dirty="0">
                <a:latin typeface="+mn-lt"/>
              </a:rPr>
              <a:t>Signs of a True Follower of Jesus Christ</a:t>
            </a:r>
          </a:p>
        </p:txBody>
      </p:sp>
    </p:spTree>
    <p:extLst>
      <p:ext uri="{BB962C8B-B14F-4D97-AF65-F5344CB8AC3E}">
        <p14:creationId xmlns:p14="http://schemas.microsoft.com/office/powerpoint/2010/main" val="13668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CF7B-4FD5-400B-B255-318B7B7B2CB7}"/>
              </a:ext>
            </a:extLst>
          </p:cNvPr>
          <p:cNvSpPr>
            <a:spLocks noGrp="1"/>
          </p:cNvSpPr>
          <p:nvPr>
            <p:ph type="title"/>
          </p:nvPr>
        </p:nvSpPr>
        <p:spPr/>
        <p:txBody>
          <a:bodyPr>
            <a:normAutofit/>
          </a:bodyPr>
          <a:lstStyle/>
          <a:p>
            <a:pPr algn="ctr"/>
            <a:r>
              <a:rPr lang="en-US" sz="6000" b="1" u="sng" dirty="0">
                <a:latin typeface="+mn-lt"/>
              </a:rPr>
              <a:t>1 Thessalonians 1:4-5</a:t>
            </a:r>
          </a:p>
        </p:txBody>
      </p:sp>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p:txBody>
          <a:bodyPr>
            <a:noAutofit/>
          </a:bodyPr>
          <a:lstStyle/>
          <a:p>
            <a:pPr marL="0" indent="0" algn="ctr">
              <a:buNone/>
            </a:pPr>
            <a:r>
              <a:rPr lang="en-US" sz="5400" i="1" dirty="0">
                <a:effectLst/>
                <a:latin typeface="Calibri" panose="020F0502020204030204" pitchFamily="34" charset="0"/>
                <a:ea typeface="Calibri" panose="020F0502020204030204" pitchFamily="34" charset="0"/>
                <a:cs typeface="Times New Roman" panose="02020603050405020304" pitchFamily="18" charset="0"/>
              </a:rPr>
              <a:t>For we know, brothers loved by God, that he has chosen you, </a:t>
            </a:r>
            <a:r>
              <a:rPr lang="en-US" sz="5400" i="1" baseline="30000" dirty="0">
                <a:effectLst/>
                <a:latin typeface="Calibri" panose="020F0502020204030204" pitchFamily="34" charset="0"/>
                <a:ea typeface="Calibri" panose="020F0502020204030204" pitchFamily="34" charset="0"/>
                <a:cs typeface="Times New Roman" panose="02020603050405020304" pitchFamily="18" charset="0"/>
              </a:rPr>
              <a:t>5 </a:t>
            </a:r>
            <a:r>
              <a:rPr lang="en-US" sz="5400" i="1" dirty="0">
                <a:effectLst/>
                <a:latin typeface="Calibri" panose="020F0502020204030204" pitchFamily="34" charset="0"/>
                <a:ea typeface="Calibri" panose="020F0502020204030204" pitchFamily="34" charset="0"/>
                <a:cs typeface="Times New Roman" panose="02020603050405020304" pitchFamily="18" charset="0"/>
              </a:rPr>
              <a:t>because our gospel came to you not only in word, but also in power and in the Holy Spirit and with full conviction</a:t>
            </a:r>
            <a:endParaRPr lang="en-US" sz="5400" dirty="0"/>
          </a:p>
        </p:txBody>
      </p:sp>
    </p:spTree>
    <p:extLst>
      <p:ext uri="{BB962C8B-B14F-4D97-AF65-F5344CB8AC3E}">
        <p14:creationId xmlns:p14="http://schemas.microsoft.com/office/powerpoint/2010/main" val="105493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6" y="2278433"/>
            <a:ext cx="3946864" cy="1773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endParaRPr lang="en-US" sz="5400" dirty="0"/>
          </a:p>
        </p:txBody>
      </p:sp>
    </p:spTree>
    <p:extLst>
      <p:ext uri="{BB962C8B-B14F-4D97-AF65-F5344CB8AC3E}">
        <p14:creationId xmlns:p14="http://schemas.microsoft.com/office/powerpoint/2010/main" val="298865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itoring Workload – Heads or Tails, it&amp;#39;s two sides of the same coin -  Performance Monitoring - Blogs - Quest Community">
            <a:extLst>
              <a:ext uri="{FF2B5EF4-FFF2-40B4-BE49-F238E27FC236}">
                <a16:creationId xmlns:a16="http://schemas.microsoft.com/office/drawing/2014/main" id="{75894FF6-A295-49FA-A04F-67691AD21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1BFF0A-4C7C-4045-B524-BB3A99741E19}"/>
              </a:ext>
            </a:extLst>
          </p:cNvPr>
          <p:cNvSpPr>
            <a:spLocks noGrp="1"/>
          </p:cNvSpPr>
          <p:nvPr>
            <p:ph idx="1"/>
          </p:nvPr>
        </p:nvSpPr>
        <p:spPr>
          <a:xfrm>
            <a:off x="1051264" y="1253770"/>
            <a:ext cx="3946864" cy="993221"/>
          </a:xfrm>
        </p:spPr>
        <p:txBody>
          <a:bodyPr>
            <a:noAutofit/>
          </a:bodyPr>
          <a:lstStyle/>
          <a:p>
            <a:pPr marL="0" indent="0" algn="r">
              <a:buNone/>
            </a:pPr>
            <a:r>
              <a:rPr lang="en-US" sz="5400" u="sng" dirty="0">
                <a:effectLst/>
                <a:latin typeface="Calibri" panose="020F0502020204030204" pitchFamily="34" charset="0"/>
                <a:ea typeface="Calibri" panose="020F0502020204030204" pitchFamily="34" charset="0"/>
                <a:cs typeface="Times New Roman" panose="02020603050405020304" pitchFamily="18" charset="0"/>
              </a:rPr>
              <a:t>GOD’S WORK</a:t>
            </a:r>
            <a:endParaRPr lang="en-US" sz="5400" u="sng" dirty="0"/>
          </a:p>
        </p:txBody>
      </p:sp>
      <p:sp>
        <p:nvSpPr>
          <p:cNvPr id="5" name="Title 4">
            <a:extLst>
              <a:ext uri="{FF2B5EF4-FFF2-40B4-BE49-F238E27FC236}">
                <a16:creationId xmlns:a16="http://schemas.microsoft.com/office/drawing/2014/main" id="{3BA6C5DA-DEC6-490F-9C1C-6732807E81DD}"/>
              </a:ext>
            </a:extLst>
          </p:cNvPr>
          <p:cNvSpPr>
            <a:spLocks noGrp="1"/>
          </p:cNvSpPr>
          <p:nvPr>
            <p:ph type="title"/>
          </p:nvPr>
        </p:nvSpPr>
        <p:spPr>
          <a:xfrm>
            <a:off x="-1" y="0"/>
            <a:ext cx="12192000" cy="1325563"/>
          </a:xfrm>
        </p:spPr>
        <p:txBody>
          <a:bodyPr>
            <a:noAutofit/>
          </a:bodyPr>
          <a:lstStyle/>
          <a:p>
            <a:r>
              <a:rPr lang="en-US" sz="5400" b="1" dirty="0">
                <a:solidFill>
                  <a:srgbClr val="FFC000"/>
                </a:solidFill>
              </a:rPr>
              <a:t>Evidences of Salvation in the Lives of People</a:t>
            </a:r>
          </a:p>
        </p:txBody>
      </p:sp>
      <p:sp>
        <p:nvSpPr>
          <p:cNvPr id="7" name="Content Placeholder 2">
            <a:extLst>
              <a:ext uri="{FF2B5EF4-FFF2-40B4-BE49-F238E27FC236}">
                <a16:creationId xmlns:a16="http://schemas.microsoft.com/office/drawing/2014/main" id="{7A903A60-AAE4-4754-B9F8-87424996881E}"/>
              </a:ext>
            </a:extLst>
          </p:cNvPr>
          <p:cNvSpPr txBox="1">
            <a:spLocks/>
          </p:cNvSpPr>
          <p:nvPr/>
        </p:nvSpPr>
        <p:spPr>
          <a:xfrm>
            <a:off x="963966" y="2278433"/>
            <a:ext cx="3946864" cy="1773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5400" dirty="0">
                <a:latin typeface="Calibri" panose="020F0502020204030204" pitchFamily="34" charset="0"/>
                <a:ea typeface="Calibri" panose="020F0502020204030204" pitchFamily="34" charset="0"/>
                <a:cs typeface="Times New Roman" panose="02020603050405020304" pitchFamily="18" charset="0"/>
              </a:rPr>
              <a:t>God loves</a:t>
            </a:r>
          </a:p>
        </p:txBody>
      </p:sp>
    </p:spTree>
    <p:extLst>
      <p:ext uri="{BB962C8B-B14F-4D97-AF65-F5344CB8AC3E}">
        <p14:creationId xmlns:p14="http://schemas.microsoft.com/office/powerpoint/2010/main" val="11697084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818</Words>
  <Application>Microsoft Office PowerPoint</Application>
  <PresentationFormat>Widescreen</PresentationFormat>
  <Paragraphs>88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Black</vt:lpstr>
      <vt:lpstr>Calibri</vt:lpstr>
      <vt:lpstr>Calibri Light</vt:lpstr>
      <vt:lpstr>Office Theme</vt:lpstr>
      <vt:lpstr>THE LORD’S PRAYER Our Father, who art in heaven, hallowed be thy name; thy kingdom come; thy will be done; on earth as it is in heaven. Give us this day our daily bread. And forgive us our trespasses,</vt:lpstr>
      <vt:lpstr>as we forgive those  who trespass against us. And lead us not into temptation; but deliver us from evil. For thine is the kingdom, the power and the glory, for ever and ever. Amen.</vt:lpstr>
      <vt:lpstr>PowerPoint Presentation</vt:lpstr>
      <vt:lpstr>THE PROOF IS IN THE…</vt:lpstr>
      <vt:lpstr>PowerPoint Presentation</vt:lpstr>
      <vt:lpstr>Signs of a True Follower of Jesus Christ</vt:lpstr>
      <vt:lpstr>1 Thessalonians 1:4-5</vt:lpstr>
      <vt:lpstr>Evidences of Salvation in the Lives of People</vt:lpstr>
      <vt:lpstr>Evidences of Salvation in the Lives of People</vt:lpstr>
      <vt:lpstr>Evidences of Salvation in the Lives of People</vt:lpstr>
      <vt:lpstr>PowerPoint Presentation</vt:lpstr>
      <vt:lpstr>1 Thessalonians 1:5</vt:lpstr>
      <vt:lpstr>Evidences of Salvation in the Lives of People</vt:lpstr>
      <vt:lpstr>Evidences of Salvation in the Lives of People</vt:lpstr>
      <vt:lpstr>Evidences of Salvation in the Lives of People</vt:lpstr>
      <vt:lpstr>Evidences of Salvation in the Lives of People</vt:lpstr>
      <vt:lpstr>1 Thessalonians 1:5-6</vt:lpstr>
      <vt:lpstr>PowerPoint Presentation</vt:lpstr>
      <vt:lpstr>PowerPoint Presentation</vt:lpstr>
      <vt:lpstr>1 Thessalonians 1:6</vt:lpstr>
      <vt:lpstr>Evidences of Salvation in the Lives of People</vt:lpstr>
      <vt:lpstr>1 Thessalonians 1:7-8</vt:lpstr>
      <vt:lpstr>Evidences of Salvation in the Lives of People</vt:lpstr>
      <vt:lpstr>1 Thessalonians 1:9-10</vt:lpstr>
      <vt:lpstr>Evidences of Salvation in the Lives of People</vt:lpstr>
      <vt:lpstr>1 Thessalonians 1:9-10</vt:lpstr>
      <vt:lpstr>Evidences of Salvation in the Lives of People</vt:lpstr>
      <vt:lpstr>Evidences of Salvation in the Lives of 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Repsold</dc:creator>
  <cp:lastModifiedBy>John Repsold</cp:lastModifiedBy>
  <cp:revision>4</cp:revision>
  <dcterms:created xsi:type="dcterms:W3CDTF">2022-02-10T18:03:22Z</dcterms:created>
  <dcterms:modified xsi:type="dcterms:W3CDTF">2022-02-13T06:02:02Z</dcterms:modified>
</cp:coreProperties>
</file>