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1" r:id="rId6"/>
    <p:sldId id="263" r:id="rId7"/>
    <p:sldId id="264" r:id="rId8"/>
    <p:sldId id="265" r:id="rId9"/>
    <p:sldId id="266" r:id="rId10"/>
    <p:sldId id="267" r:id="rId11"/>
    <p:sldId id="268" r:id="rId12"/>
    <p:sldId id="269" r:id="rId13"/>
    <p:sldId id="277" r:id="rId14"/>
    <p:sldId id="272" r:id="rId15"/>
    <p:sldId id="271" r:id="rId16"/>
    <p:sldId id="273" r:id="rId17"/>
    <p:sldId id="274" r:id="rId18"/>
    <p:sldId id="275" r:id="rId19"/>
    <p:sldId id="276"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472" autoAdjust="0"/>
    <p:restoredTop sz="94660"/>
  </p:normalViewPr>
  <p:slideViewPr>
    <p:cSldViewPr snapToGrid="0">
      <p:cViewPr varScale="1">
        <p:scale>
          <a:sx n="86" d="100"/>
          <a:sy n="86" d="100"/>
        </p:scale>
        <p:origin x="586"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DC59652-9436-4DC3-9F9A-107EB70E635C}" type="datetimeFigureOut">
              <a:rPr lang="en-US" smtClean="0"/>
              <a:t>11/14/2021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ED10A9-E5CB-4BCB-8081-FD8742EF25B4}" type="slidenum">
              <a:rPr lang="en-US" smtClean="0"/>
              <a:t>‹#›</a:t>
            </a:fld>
            <a:endParaRPr lang="en-US"/>
          </a:p>
        </p:txBody>
      </p:sp>
    </p:spTree>
    <p:extLst>
      <p:ext uri="{BB962C8B-B14F-4D97-AF65-F5344CB8AC3E}">
        <p14:creationId xmlns:p14="http://schemas.microsoft.com/office/powerpoint/2010/main" val="8407900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C59652-9436-4DC3-9F9A-107EB70E635C}" type="datetimeFigureOut">
              <a:rPr lang="en-US" smtClean="0"/>
              <a:t>11/14/2021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ED10A9-E5CB-4BCB-8081-FD8742EF25B4}" type="slidenum">
              <a:rPr lang="en-US" smtClean="0"/>
              <a:t>‹#›</a:t>
            </a:fld>
            <a:endParaRPr lang="en-US"/>
          </a:p>
        </p:txBody>
      </p:sp>
    </p:spTree>
    <p:extLst>
      <p:ext uri="{BB962C8B-B14F-4D97-AF65-F5344CB8AC3E}">
        <p14:creationId xmlns:p14="http://schemas.microsoft.com/office/powerpoint/2010/main" val="33466486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C59652-9436-4DC3-9F9A-107EB70E635C}" type="datetimeFigureOut">
              <a:rPr lang="en-US" smtClean="0"/>
              <a:t>11/14/2021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ED10A9-E5CB-4BCB-8081-FD8742EF25B4}" type="slidenum">
              <a:rPr lang="en-US" smtClean="0"/>
              <a:t>‹#›</a:t>
            </a:fld>
            <a:endParaRPr lang="en-US"/>
          </a:p>
        </p:txBody>
      </p:sp>
    </p:spTree>
    <p:extLst>
      <p:ext uri="{BB962C8B-B14F-4D97-AF65-F5344CB8AC3E}">
        <p14:creationId xmlns:p14="http://schemas.microsoft.com/office/powerpoint/2010/main" val="8783704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C59652-9436-4DC3-9F9A-107EB70E635C}" type="datetimeFigureOut">
              <a:rPr lang="en-US" smtClean="0"/>
              <a:t>11/14/2021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ED10A9-E5CB-4BCB-8081-FD8742EF25B4}" type="slidenum">
              <a:rPr lang="en-US" smtClean="0"/>
              <a:t>‹#›</a:t>
            </a:fld>
            <a:endParaRPr lang="en-US"/>
          </a:p>
        </p:txBody>
      </p:sp>
    </p:spTree>
    <p:extLst>
      <p:ext uri="{BB962C8B-B14F-4D97-AF65-F5344CB8AC3E}">
        <p14:creationId xmlns:p14="http://schemas.microsoft.com/office/powerpoint/2010/main" val="36329842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C59652-9436-4DC3-9F9A-107EB70E635C}" type="datetimeFigureOut">
              <a:rPr lang="en-US" smtClean="0"/>
              <a:t>11/14/2021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ED10A9-E5CB-4BCB-8081-FD8742EF25B4}" type="slidenum">
              <a:rPr lang="en-US" smtClean="0"/>
              <a:t>‹#›</a:t>
            </a:fld>
            <a:endParaRPr lang="en-US"/>
          </a:p>
        </p:txBody>
      </p:sp>
    </p:spTree>
    <p:extLst>
      <p:ext uri="{BB962C8B-B14F-4D97-AF65-F5344CB8AC3E}">
        <p14:creationId xmlns:p14="http://schemas.microsoft.com/office/powerpoint/2010/main" val="12027292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DC59652-9436-4DC3-9F9A-107EB70E635C}" type="datetimeFigureOut">
              <a:rPr lang="en-US" smtClean="0"/>
              <a:t>11/14/2021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ED10A9-E5CB-4BCB-8081-FD8742EF25B4}" type="slidenum">
              <a:rPr lang="en-US" smtClean="0"/>
              <a:t>‹#›</a:t>
            </a:fld>
            <a:endParaRPr lang="en-US"/>
          </a:p>
        </p:txBody>
      </p:sp>
    </p:spTree>
    <p:extLst>
      <p:ext uri="{BB962C8B-B14F-4D97-AF65-F5344CB8AC3E}">
        <p14:creationId xmlns:p14="http://schemas.microsoft.com/office/powerpoint/2010/main" val="37087920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DC59652-9436-4DC3-9F9A-107EB70E635C}" type="datetimeFigureOut">
              <a:rPr lang="en-US" smtClean="0"/>
              <a:t>11/14/2021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2ED10A9-E5CB-4BCB-8081-FD8742EF25B4}" type="slidenum">
              <a:rPr lang="en-US" smtClean="0"/>
              <a:t>‹#›</a:t>
            </a:fld>
            <a:endParaRPr lang="en-US"/>
          </a:p>
        </p:txBody>
      </p:sp>
    </p:spTree>
    <p:extLst>
      <p:ext uri="{BB962C8B-B14F-4D97-AF65-F5344CB8AC3E}">
        <p14:creationId xmlns:p14="http://schemas.microsoft.com/office/powerpoint/2010/main" val="19503136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DC59652-9436-4DC3-9F9A-107EB70E635C}" type="datetimeFigureOut">
              <a:rPr lang="en-US" smtClean="0"/>
              <a:t>11/14/2021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2ED10A9-E5CB-4BCB-8081-FD8742EF25B4}" type="slidenum">
              <a:rPr lang="en-US" smtClean="0"/>
              <a:t>‹#›</a:t>
            </a:fld>
            <a:endParaRPr lang="en-US"/>
          </a:p>
        </p:txBody>
      </p:sp>
    </p:spTree>
    <p:extLst>
      <p:ext uri="{BB962C8B-B14F-4D97-AF65-F5344CB8AC3E}">
        <p14:creationId xmlns:p14="http://schemas.microsoft.com/office/powerpoint/2010/main" val="32869976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C59652-9436-4DC3-9F9A-107EB70E635C}" type="datetimeFigureOut">
              <a:rPr lang="en-US" smtClean="0"/>
              <a:t>11/14/2021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2ED10A9-E5CB-4BCB-8081-FD8742EF25B4}" type="slidenum">
              <a:rPr lang="en-US" smtClean="0"/>
              <a:t>‹#›</a:t>
            </a:fld>
            <a:endParaRPr lang="en-US"/>
          </a:p>
        </p:txBody>
      </p:sp>
    </p:spTree>
    <p:extLst>
      <p:ext uri="{BB962C8B-B14F-4D97-AF65-F5344CB8AC3E}">
        <p14:creationId xmlns:p14="http://schemas.microsoft.com/office/powerpoint/2010/main" val="3891641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C59652-9436-4DC3-9F9A-107EB70E635C}" type="datetimeFigureOut">
              <a:rPr lang="en-US" smtClean="0"/>
              <a:t>11/14/2021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ED10A9-E5CB-4BCB-8081-FD8742EF25B4}" type="slidenum">
              <a:rPr lang="en-US" smtClean="0"/>
              <a:t>‹#›</a:t>
            </a:fld>
            <a:endParaRPr lang="en-US"/>
          </a:p>
        </p:txBody>
      </p:sp>
    </p:spTree>
    <p:extLst>
      <p:ext uri="{BB962C8B-B14F-4D97-AF65-F5344CB8AC3E}">
        <p14:creationId xmlns:p14="http://schemas.microsoft.com/office/powerpoint/2010/main" val="15806937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C59652-9436-4DC3-9F9A-107EB70E635C}" type="datetimeFigureOut">
              <a:rPr lang="en-US" smtClean="0"/>
              <a:t>11/14/2021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ED10A9-E5CB-4BCB-8081-FD8742EF25B4}" type="slidenum">
              <a:rPr lang="en-US" smtClean="0"/>
              <a:t>‹#›</a:t>
            </a:fld>
            <a:endParaRPr lang="en-US"/>
          </a:p>
        </p:txBody>
      </p:sp>
    </p:spTree>
    <p:extLst>
      <p:ext uri="{BB962C8B-B14F-4D97-AF65-F5344CB8AC3E}">
        <p14:creationId xmlns:p14="http://schemas.microsoft.com/office/powerpoint/2010/main" val="18219219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C59652-9436-4DC3-9F9A-107EB70E635C}" type="datetimeFigureOut">
              <a:rPr lang="en-US" smtClean="0"/>
              <a:t>11/14/2021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ED10A9-E5CB-4BCB-8081-FD8742EF25B4}" type="slidenum">
              <a:rPr lang="en-US" smtClean="0"/>
              <a:t>‹#›</a:t>
            </a:fld>
            <a:endParaRPr lang="en-US"/>
          </a:p>
        </p:txBody>
      </p:sp>
    </p:spTree>
    <p:extLst>
      <p:ext uri="{BB962C8B-B14F-4D97-AF65-F5344CB8AC3E}">
        <p14:creationId xmlns:p14="http://schemas.microsoft.com/office/powerpoint/2010/main" val="3310521495"/>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A90C492D-6B8D-431A-B343-4353540ED60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50C0D120-7374-4A00-BE94-87B5D24D1B25}"/>
              </a:ext>
            </a:extLst>
          </p:cNvPr>
          <p:cNvSpPr>
            <a:spLocks noGrp="1"/>
          </p:cNvSpPr>
          <p:nvPr>
            <p:ph type="ctrTitle"/>
          </p:nvPr>
        </p:nvSpPr>
        <p:spPr>
          <a:xfrm>
            <a:off x="479395" y="847154"/>
            <a:ext cx="11484745" cy="4017808"/>
          </a:xfrm>
        </p:spPr>
        <p:txBody>
          <a:bodyPr>
            <a:noAutofit/>
          </a:bodyPr>
          <a:lstStyle/>
          <a:p>
            <a:r>
              <a:rPr lang="en-US" sz="8000" b="1" dirty="0">
                <a:effectLst>
                  <a:outerShdw blurRad="38100" dist="38100" dir="2700000" algn="tl">
                    <a:srgbClr val="000000">
                      <a:alpha val="43137"/>
                    </a:srgbClr>
                  </a:outerShdw>
                </a:effectLst>
                <a:latin typeface="+mn-lt"/>
              </a:rPr>
              <a:t>Knitting Hearts Together</a:t>
            </a:r>
            <a:br>
              <a:rPr lang="en-US" sz="8000" b="1" dirty="0">
                <a:effectLst>
                  <a:outerShdw blurRad="38100" dist="38100" dir="2700000" algn="tl">
                    <a:srgbClr val="000000">
                      <a:alpha val="43137"/>
                    </a:srgbClr>
                  </a:outerShdw>
                </a:effectLst>
                <a:latin typeface="+mn-lt"/>
              </a:rPr>
            </a:br>
            <a:br>
              <a:rPr lang="en-US" sz="8000" b="1" dirty="0">
                <a:effectLst>
                  <a:outerShdw blurRad="38100" dist="38100" dir="2700000" algn="tl">
                    <a:srgbClr val="000000">
                      <a:alpha val="43137"/>
                    </a:srgbClr>
                  </a:outerShdw>
                </a:effectLst>
                <a:latin typeface="+mn-lt"/>
              </a:rPr>
            </a:br>
            <a:r>
              <a:rPr lang="en-US" sz="8000" b="1" dirty="0">
                <a:effectLst>
                  <a:outerShdw blurRad="38100" dist="38100" dir="2700000" algn="tl">
                    <a:srgbClr val="000000">
                      <a:alpha val="43137"/>
                    </a:srgbClr>
                  </a:outerShdw>
                </a:effectLst>
                <a:latin typeface="+mn-lt"/>
              </a:rPr>
              <a:t>Romans 16</a:t>
            </a:r>
          </a:p>
        </p:txBody>
      </p:sp>
    </p:spTree>
    <p:extLst>
      <p:ext uri="{BB962C8B-B14F-4D97-AF65-F5344CB8AC3E}">
        <p14:creationId xmlns:p14="http://schemas.microsoft.com/office/powerpoint/2010/main" val="26277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A90C492D-6B8D-431A-B343-4353540ED60B}"/>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50C0D120-7374-4A00-BE94-87B5D24D1B25}"/>
              </a:ext>
            </a:extLst>
          </p:cNvPr>
          <p:cNvSpPr>
            <a:spLocks noGrp="1"/>
          </p:cNvSpPr>
          <p:nvPr>
            <p:ph type="ctrTitle"/>
          </p:nvPr>
        </p:nvSpPr>
        <p:spPr>
          <a:xfrm>
            <a:off x="346229" y="248575"/>
            <a:ext cx="11674136" cy="4438836"/>
          </a:xfrm>
        </p:spPr>
        <p:txBody>
          <a:bodyPr>
            <a:noAutofit/>
          </a:bodyPr>
          <a:lstStyle/>
          <a:p>
            <a:pPr algn="l"/>
            <a:r>
              <a:rPr lang="en-US" sz="5400" b="1" dirty="0">
                <a:effectLst>
                  <a:outerShdw blurRad="38100" dist="38100" dir="2700000" algn="tl">
                    <a:srgbClr val="000000">
                      <a:alpha val="43137"/>
                    </a:srgbClr>
                  </a:outerShdw>
                </a:effectLst>
                <a:latin typeface="+mn-lt"/>
              </a:rPr>
              <a:t>WE KNIT OUR HEARTS TOGETHER AS WE…</a:t>
            </a:r>
            <a:r>
              <a:rPr lang="en-US" b="1" dirty="0">
                <a:latin typeface="+mn-lt"/>
              </a:rPr>
              <a:t>8.) stand the test over time together. </a:t>
            </a:r>
            <a:br>
              <a:rPr lang="en-US" b="1" dirty="0">
                <a:latin typeface="+mn-lt"/>
              </a:rPr>
            </a:br>
            <a:br>
              <a:rPr lang="en-US" sz="4800" b="1" i="1" baseline="30000" dirty="0">
                <a:latin typeface="+mn-lt"/>
              </a:rPr>
            </a:br>
            <a:r>
              <a:rPr lang="en-US" sz="4800" b="1" i="1" baseline="30000" dirty="0">
                <a:latin typeface="+mn-lt"/>
              </a:rPr>
              <a:t>10 </a:t>
            </a:r>
            <a:r>
              <a:rPr lang="en-US" sz="4800" i="1" dirty="0">
                <a:latin typeface="+mn-lt"/>
              </a:rPr>
              <a:t>Greet Apelles, whose </a:t>
            </a:r>
            <a:r>
              <a:rPr lang="en-US" sz="4800" i="1" u="sng" dirty="0">
                <a:latin typeface="+mn-lt"/>
              </a:rPr>
              <a:t>fidelity to Christ</a:t>
            </a:r>
            <a:r>
              <a:rPr lang="en-US" sz="4800" i="1" dirty="0">
                <a:latin typeface="+mn-lt"/>
              </a:rPr>
              <a:t> has stood the test.</a:t>
            </a:r>
            <a:endParaRPr lang="en-US" sz="4800" i="1" dirty="0">
              <a:effectLst>
                <a:outerShdw blurRad="38100" dist="38100" dir="2700000" algn="tl">
                  <a:srgbClr val="000000">
                    <a:alpha val="43137"/>
                  </a:srgbClr>
                </a:outerShdw>
              </a:effectLst>
              <a:latin typeface="+mn-lt"/>
            </a:endParaRPr>
          </a:p>
        </p:txBody>
      </p:sp>
    </p:spTree>
    <p:extLst>
      <p:ext uri="{BB962C8B-B14F-4D97-AF65-F5344CB8AC3E}">
        <p14:creationId xmlns:p14="http://schemas.microsoft.com/office/powerpoint/2010/main" val="3054689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A90C492D-6B8D-431A-B343-4353540ED60B}"/>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50C0D120-7374-4A00-BE94-87B5D24D1B25}"/>
              </a:ext>
            </a:extLst>
          </p:cNvPr>
          <p:cNvSpPr>
            <a:spLocks noGrp="1"/>
          </p:cNvSpPr>
          <p:nvPr>
            <p:ph type="ctrTitle"/>
          </p:nvPr>
        </p:nvSpPr>
        <p:spPr>
          <a:xfrm>
            <a:off x="346229" y="248575"/>
            <a:ext cx="11674136" cy="4438836"/>
          </a:xfrm>
        </p:spPr>
        <p:txBody>
          <a:bodyPr>
            <a:noAutofit/>
          </a:bodyPr>
          <a:lstStyle/>
          <a:p>
            <a:pPr algn="l"/>
            <a:r>
              <a:rPr lang="en-US" sz="5400" b="1" dirty="0">
                <a:effectLst>
                  <a:outerShdw blurRad="38100" dist="38100" dir="2700000" algn="tl">
                    <a:srgbClr val="000000">
                      <a:alpha val="43137"/>
                    </a:srgbClr>
                  </a:outerShdw>
                </a:effectLst>
                <a:latin typeface="+mn-lt"/>
              </a:rPr>
              <a:t>WE KNIT OUR HEARTS TOGETHER AS WE…</a:t>
            </a:r>
            <a:r>
              <a:rPr lang="en-US" b="1" dirty="0">
                <a:latin typeface="+mn-lt"/>
              </a:rPr>
              <a:t>9.) are generous and gracious with our praise of each other.</a:t>
            </a:r>
            <a:br>
              <a:rPr lang="en-US" b="1" dirty="0">
                <a:latin typeface="+mn-lt"/>
              </a:rPr>
            </a:br>
            <a:br>
              <a:rPr lang="en-US" sz="4800" b="1" i="1" baseline="30000" dirty="0">
                <a:latin typeface="+mn-lt"/>
              </a:rPr>
            </a:br>
            <a:br>
              <a:rPr lang="en-US" sz="4800" b="1" i="1" baseline="30000" dirty="0">
                <a:latin typeface="+mn-lt"/>
              </a:rPr>
            </a:br>
            <a:endParaRPr lang="en-US" sz="4800" i="1" dirty="0">
              <a:effectLst>
                <a:outerShdw blurRad="38100" dist="38100" dir="2700000" algn="tl">
                  <a:srgbClr val="000000">
                    <a:alpha val="43137"/>
                  </a:srgbClr>
                </a:outerShdw>
              </a:effectLst>
              <a:latin typeface="+mn-lt"/>
            </a:endParaRPr>
          </a:p>
        </p:txBody>
      </p:sp>
    </p:spTree>
    <p:extLst>
      <p:ext uri="{BB962C8B-B14F-4D97-AF65-F5344CB8AC3E}">
        <p14:creationId xmlns:p14="http://schemas.microsoft.com/office/powerpoint/2010/main" val="1375588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0E5A48-D33E-4C69-9ACC-2534681659A5}"/>
              </a:ext>
            </a:extLst>
          </p:cNvPr>
          <p:cNvSpPr>
            <a:spLocks noGrp="1"/>
          </p:cNvSpPr>
          <p:nvPr>
            <p:ph type="title"/>
          </p:nvPr>
        </p:nvSpPr>
        <p:spPr>
          <a:xfrm>
            <a:off x="616258" y="-132024"/>
            <a:ext cx="10515600" cy="1325563"/>
          </a:xfrm>
        </p:spPr>
        <p:txBody>
          <a:bodyPr>
            <a:normAutofit/>
          </a:bodyPr>
          <a:lstStyle/>
          <a:p>
            <a:pPr algn="ctr"/>
            <a:r>
              <a:rPr lang="en-US" sz="5400" b="1" u="sng" dirty="0">
                <a:latin typeface="+mn-lt"/>
              </a:rPr>
              <a:t>ROMANS 16:17-19</a:t>
            </a:r>
          </a:p>
        </p:txBody>
      </p:sp>
      <p:sp>
        <p:nvSpPr>
          <p:cNvPr id="3" name="Content Placeholder 2">
            <a:extLst>
              <a:ext uri="{FF2B5EF4-FFF2-40B4-BE49-F238E27FC236}">
                <a16:creationId xmlns:a16="http://schemas.microsoft.com/office/drawing/2014/main" id="{471FAE19-FD40-41E1-992C-50CD98207A1D}"/>
              </a:ext>
            </a:extLst>
          </p:cNvPr>
          <p:cNvSpPr>
            <a:spLocks noGrp="1"/>
          </p:cNvSpPr>
          <p:nvPr>
            <p:ph idx="1"/>
          </p:nvPr>
        </p:nvSpPr>
        <p:spPr>
          <a:xfrm>
            <a:off x="417249" y="1020932"/>
            <a:ext cx="11558727" cy="5202315"/>
          </a:xfrm>
        </p:spPr>
        <p:txBody>
          <a:bodyPr>
            <a:noAutofit/>
          </a:bodyPr>
          <a:lstStyle/>
          <a:p>
            <a:pPr marL="0" indent="0">
              <a:buNone/>
            </a:pPr>
            <a:r>
              <a:rPr lang="en-US" sz="4000" b="1" i="1" baseline="30000" dirty="0">
                <a:effectLst/>
              </a:rPr>
              <a:t>17 </a:t>
            </a:r>
            <a:r>
              <a:rPr lang="en-US" sz="4000" b="0" i="1" dirty="0">
                <a:effectLst/>
              </a:rPr>
              <a:t>I urge you, brothers and sisters, to watch out for those who cause divisions and put obstacles in your way that are contrary to the teaching you have learned. Keep away from them. </a:t>
            </a:r>
            <a:r>
              <a:rPr lang="en-US" sz="4000" b="1" i="1" baseline="30000" dirty="0">
                <a:effectLst/>
              </a:rPr>
              <a:t>18 </a:t>
            </a:r>
            <a:r>
              <a:rPr lang="en-US" sz="4000" b="0" i="1" dirty="0">
                <a:effectLst/>
              </a:rPr>
              <a:t>For such people are not serving our Lord Christ, but their own appetites. By smooth talk and flattery they deceive the minds of naive people. </a:t>
            </a:r>
            <a:r>
              <a:rPr lang="en-US" sz="4000" b="1" i="1" baseline="30000" dirty="0">
                <a:effectLst/>
              </a:rPr>
              <a:t>19 </a:t>
            </a:r>
            <a:r>
              <a:rPr lang="en-US" sz="4000" b="0" i="1" dirty="0">
                <a:effectLst/>
              </a:rPr>
              <a:t>Everyone has heard about your obedience, so I rejoice because of you; but I want you to be wise about what is good, and innocent about what is evil.</a:t>
            </a:r>
            <a:endParaRPr lang="en-US" sz="4000" i="1" dirty="0"/>
          </a:p>
        </p:txBody>
      </p:sp>
    </p:spTree>
    <p:extLst>
      <p:ext uri="{BB962C8B-B14F-4D97-AF65-F5344CB8AC3E}">
        <p14:creationId xmlns:p14="http://schemas.microsoft.com/office/powerpoint/2010/main" val="40012033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A90C492D-6B8D-431A-B343-4353540ED60B}"/>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50C0D120-7374-4A00-BE94-87B5D24D1B25}"/>
              </a:ext>
            </a:extLst>
          </p:cNvPr>
          <p:cNvSpPr>
            <a:spLocks noGrp="1"/>
          </p:cNvSpPr>
          <p:nvPr>
            <p:ph type="ctrTitle"/>
          </p:nvPr>
        </p:nvSpPr>
        <p:spPr>
          <a:xfrm>
            <a:off x="346229" y="248576"/>
            <a:ext cx="11674136" cy="6178858"/>
          </a:xfrm>
        </p:spPr>
        <p:txBody>
          <a:bodyPr>
            <a:noAutofit/>
          </a:bodyPr>
          <a:lstStyle/>
          <a:p>
            <a:pPr algn="l"/>
            <a:r>
              <a:rPr lang="en-US" b="1" dirty="0">
                <a:latin typeface="+mn-lt"/>
                <a:ea typeface="Calibri" panose="020F0502020204030204" pitchFamily="34" charset="0"/>
                <a:cs typeface="Times New Roman" panose="02020603050405020304" pitchFamily="18" charset="0"/>
              </a:rPr>
              <a:t>10.) We must be mature enough to recognize that some people will divide and unravel our fellowship &amp; friendships (vss. 17-19) if we are not careful.  So, we must have appropriate boundaries with such people, (vs. 17).</a:t>
            </a:r>
            <a:endParaRPr lang="en-US" sz="4800" i="1" dirty="0">
              <a:effectLst>
                <a:outerShdw blurRad="38100" dist="38100" dir="2700000" algn="tl">
                  <a:srgbClr val="000000">
                    <a:alpha val="43137"/>
                  </a:srgbClr>
                </a:outerShdw>
              </a:effectLst>
              <a:latin typeface="+mn-lt"/>
            </a:endParaRPr>
          </a:p>
        </p:txBody>
      </p:sp>
    </p:spTree>
    <p:extLst>
      <p:ext uri="{BB962C8B-B14F-4D97-AF65-F5344CB8AC3E}">
        <p14:creationId xmlns:p14="http://schemas.microsoft.com/office/powerpoint/2010/main" val="2203508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CA6E0C-8A55-4FDF-8727-16CA3E23F821}"/>
              </a:ext>
            </a:extLst>
          </p:cNvPr>
          <p:cNvSpPr>
            <a:spLocks noGrp="1"/>
          </p:cNvSpPr>
          <p:nvPr>
            <p:ph type="title"/>
          </p:nvPr>
        </p:nvSpPr>
        <p:spPr>
          <a:xfrm>
            <a:off x="177553" y="195309"/>
            <a:ext cx="11461072" cy="1495379"/>
          </a:xfrm>
        </p:spPr>
        <p:txBody>
          <a:bodyPr>
            <a:normAutofit/>
          </a:bodyPr>
          <a:lstStyle/>
          <a:p>
            <a:pPr algn="ctr"/>
            <a:r>
              <a:rPr lang="en-US" sz="5400" b="1" u="sng" dirty="0">
                <a:latin typeface="+mn-lt"/>
              </a:rPr>
              <a:t>Signs of Fellowship-damaging People</a:t>
            </a:r>
          </a:p>
        </p:txBody>
      </p:sp>
      <p:sp>
        <p:nvSpPr>
          <p:cNvPr id="3" name="Content Placeholder 2">
            <a:extLst>
              <a:ext uri="{FF2B5EF4-FFF2-40B4-BE49-F238E27FC236}">
                <a16:creationId xmlns:a16="http://schemas.microsoft.com/office/drawing/2014/main" id="{BD42510F-2D71-4F56-9268-EA22A489E593}"/>
              </a:ext>
            </a:extLst>
          </p:cNvPr>
          <p:cNvSpPr>
            <a:spLocks noGrp="1"/>
          </p:cNvSpPr>
          <p:nvPr>
            <p:ph idx="1"/>
          </p:nvPr>
        </p:nvSpPr>
        <p:spPr/>
        <p:txBody>
          <a:bodyPr>
            <a:normAutofit/>
          </a:bodyPr>
          <a:lstStyle/>
          <a:p>
            <a:r>
              <a:rPr lang="en-US" sz="4800" dirty="0"/>
              <a:t>They cause divisions</a:t>
            </a:r>
          </a:p>
        </p:txBody>
      </p:sp>
    </p:spTree>
    <p:extLst>
      <p:ext uri="{BB962C8B-B14F-4D97-AF65-F5344CB8AC3E}">
        <p14:creationId xmlns:p14="http://schemas.microsoft.com/office/powerpoint/2010/main" val="31883583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CA6E0C-8A55-4FDF-8727-16CA3E23F821}"/>
              </a:ext>
            </a:extLst>
          </p:cNvPr>
          <p:cNvSpPr>
            <a:spLocks noGrp="1"/>
          </p:cNvSpPr>
          <p:nvPr>
            <p:ph type="title"/>
          </p:nvPr>
        </p:nvSpPr>
        <p:spPr>
          <a:xfrm>
            <a:off x="177553" y="195309"/>
            <a:ext cx="11461072" cy="1495379"/>
          </a:xfrm>
        </p:spPr>
        <p:txBody>
          <a:bodyPr>
            <a:normAutofit/>
          </a:bodyPr>
          <a:lstStyle/>
          <a:p>
            <a:pPr algn="ctr"/>
            <a:r>
              <a:rPr lang="en-US" sz="5400" b="1" u="sng" dirty="0">
                <a:latin typeface="+mn-lt"/>
              </a:rPr>
              <a:t>Signs of Fellowship-damaging People</a:t>
            </a:r>
          </a:p>
        </p:txBody>
      </p:sp>
      <p:sp>
        <p:nvSpPr>
          <p:cNvPr id="3" name="Content Placeholder 2">
            <a:extLst>
              <a:ext uri="{FF2B5EF4-FFF2-40B4-BE49-F238E27FC236}">
                <a16:creationId xmlns:a16="http://schemas.microsoft.com/office/drawing/2014/main" id="{BD42510F-2D71-4F56-9268-EA22A489E593}"/>
              </a:ext>
            </a:extLst>
          </p:cNvPr>
          <p:cNvSpPr>
            <a:spLocks noGrp="1"/>
          </p:cNvSpPr>
          <p:nvPr>
            <p:ph idx="1"/>
          </p:nvPr>
        </p:nvSpPr>
        <p:spPr>
          <a:xfrm>
            <a:off x="838199" y="1825625"/>
            <a:ext cx="11074167" cy="4351338"/>
          </a:xfrm>
        </p:spPr>
        <p:txBody>
          <a:bodyPr>
            <a:normAutofit/>
          </a:bodyPr>
          <a:lstStyle/>
          <a:p>
            <a:r>
              <a:rPr lang="en-US" sz="4800" dirty="0"/>
              <a:t>They cause divisions</a:t>
            </a:r>
          </a:p>
          <a:p>
            <a:r>
              <a:rPr lang="en-US" sz="4800" dirty="0"/>
              <a:t>They put obstacles in the way of fellowship</a:t>
            </a:r>
          </a:p>
          <a:p>
            <a:endParaRPr lang="en-US" sz="4800" dirty="0"/>
          </a:p>
        </p:txBody>
      </p:sp>
    </p:spTree>
    <p:extLst>
      <p:ext uri="{BB962C8B-B14F-4D97-AF65-F5344CB8AC3E}">
        <p14:creationId xmlns:p14="http://schemas.microsoft.com/office/powerpoint/2010/main" val="27231806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CA6E0C-8A55-4FDF-8727-16CA3E23F821}"/>
              </a:ext>
            </a:extLst>
          </p:cNvPr>
          <p:cNvSpPr>
            <a:spLocks noGrp="1"/>
          </p:cNvSpPr>
          <p:nvPr>
            <p:ph type="title"/>
          </p:nvPr>
        </p:nvSpPr>
        <p:spPr>
          <a:xfrm>
            <a:off x="177553" y="195309"/>
            <a:ext cx="11461072" cy="1495379"/>
          </a:xfrm>
        </p:spPr>
        <p:txBody>
          <a:bodyPr>
            <a:normAutofit/>
          </a:bodyPr>
          <a:lstStyle/>
          <a:p>
            <a:pPr algn="ctr"/>
            <a:r>
              <a:rPr lang="en-US" sz="5400" b="1" u="sng" dirty="0">
                <a:latin typeface="+mn-lt"/>
              </a:rPr>
              <a:t>Signs of Fellowship-damaging People</a:t>
            </a:r>
          </a:p>
        </p:txBody>
      </p:sp>
      <p:sp>
        <p:nvSpPr>
          <p:cNvPr id="3" name="Content Placeholder 2">
            <a:extLst>
              <a:ext uri="{FF2B5EF4-FFF2-40B4-BE49-F238E27FC236}">
                <a16:creationId xmlns:a16="http://schemas.microsoft.com/office/drawing/2014/main" id="{BD42510F-2D71-4F56-9268-EA22A489E593}"/>
              </a:ext>
            </a:extLst>
          </p:cNvPr>
          <p:cNvSpPr>
            <a:spLocks noGrp="1"/>
          </p:cNvSpPr>
          <p:nvPr>
            <p:ph idx="1"/>
          </p:nvPr>
        </p:nvSpPr>
        <p:spPr>
          <a:xfrm>
            <a:off x="838199" y="1825625"/>
            <a:ext cx="11074167" cy="4351338"/>
          </a:xfrm>
        </p:spPr>
        <p:txBody>
          <a:bodyPr>
            <a:normAutofit/>
          </a:bodyPr>
          <a:lstStyle/>
          <a:p>
            <a:r>
              <a:rPr lang="en-US" sz="4800" dirty="0"/>
              <a:t>They cause divisions</a:t>
            </a:r>
          </a:p>
          <a:p>
            <a:r>
              <a:rPr lang="en-US" sz="4800" dirty="0"/>
              <a:t>They put obstacles in the way of fellowship</a:t>
            </a:r>
          </a:p>
          <a:p>
            <a:r>
              <a:rPr lang="en-US" sz="4800" dirty="0"/>
              <a:t>They teach and practice unbiblical things</a:t>
            </a:r>
          </a:p>
          <a:p>
            <a:endParaRPr lang="en-US" sz="4800" dirty="0"/>
          </a:p>
        </p:txBody>
      </p:sp>
    </p:spTree>
    <p:extLst>
      <p:ext uri="{BB962C8B-B14F-4D97-AF65-F5344CB8AC3E}">
        <p14:creationId xmlns:p14="http://schemas.microsoft.com/office/powerpoint/2010/main" val="26541168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CA6E0C-8A55-4FDF-8727-16CA3E23F821}"/>
              </a:ext>
            </a:extLst>
          </p:cNvPr>
          <p:cNvSpPr>
            <a:spLocks noGrp="1"/>
          </p:cNvSpPr>
          <p:nvPr>
            <p:ph type="title"/>
          </p:nvPr>
        </p:nvSpPr>
        <p:spPr>
          <a:xfrm>
            <a:off x="177553" y="195309"/>
            <a:ext cx="11461072" cy="1495379"/>
          </a:xfrm>
        </p:spPr>
        <p:txBody>
          <a:bodyPr>
            <a:normAutofit/>
          </a:bodyPr>
          <a:lstStyle/>
          <a:p>
            <a:pPr algn="ctr"/>
            <a:r>
              <a:rPr lang="en-US" sz="5400" b="1" u="sng" dirty="0">
                <a:latin typeface="+mn-lt"/>
              </a:rPr>
              <a:t>Signs of Fellowship-damaging People</a:t>
            </a:r>
          </a:p>
        </p:txBody>
      </p:sp>
      <p:sp>
        <p:nvSpPr>
          <p:cNvPr id="3" name="Content Placeholder 2">
            <a:extLst>
              <a:ext uri="{FF2B5EF4-FFF2-40B4-BE49-F238E27FC236}">
                <a16:creationId xmlns:a16="http://schemas.microsoft.com/office/drawing/2014/main" id="{BD42510F-2D71-4F56-9268-EA22A489E593}"/>
              </a:ext>
            </a:extLst>
          </p:cNvPr>
          <p:cNvSpPr>
            <a:spLocks noGrp="1"/>
          </p:cNvSpPr>
          <p:nvPr>
            <p:ph idx="1"/>
          </p:nvPr>
        </p:nvSpPr>
        <p:spPr>
          <a:xfrm>
            <a:off x="838199" y="1825625"/>
            <a:ext cx="11074167" cy="4351338"/>
          </a:xfrm>
        </p:spPr>
        <p:txBody>
          <a:bodyPr>
            <a:normAutofit/>
          </a:bodyPr>
          <a:lstStyle/>
          <a:p>
            <a:r>
              <a:rPr lang="en-US" sz="4800" dirty="0"/>
              <a:t>They cause divisions</a:t>
            </a:r>
          </a:p>
          <a:p>
            <a:r>
              <a:rPr lang="en-US" sz="4800" dirty="0"/>
              <a:t>They put obstacles in the way of fellowship</a:t>
            </a:r>
          </a:p>
          <a:p>
            <a:r>
              <a:rPr lang="en-US" sz="4800" dirty="0"/>
              <a:t>They teach and practice unbiblical things</a:t>
            </a:r>
          </a:p>
          <a:p>
            <a:r>
              <a:rPr lang="en-US" sz="4800" dirty="0"/>
              <a:t>They appear to be serving God but are actually serving themselves.</a:t>
            </a:r>
          </a:p>
          <a:p>
            <a:endParaRPr lang="en-US" sz="4800" dirty="0"/>
          </a:p>
        </p:txBody>
      </p:sp>
    </p:spTree>
    <p:extLst>
      <p:ext uri="{BB962C8B-B14F-4D97-AF65-F5344CB8AC3E}">
        <p14:creationId xmlns:p14="http://schemas.microsoft.com/office/powerpoint/2010/main" val="20707352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CA6E0C-8A55-4FDF-8727-16CA3E23F821}"/>
              </a:ext>
            </a:extLst>
          </p:cNvPr>
          <p:cNvSpPr>
            <a:spLocks noGrp="1"/>
          </p:cNvSpPr>
          <p:nvPr>
            <p:ph type="title"/>
          </p:nvPr>
        </p:nvSpPr>
        <p:spPr>
          <a:xfrm>
            <a:off x="177553" y="195309"/>
            <a:ext cx="11461072" cy="1495379"/>
          </a:xfrm>
        </p:spPr>
        <p:txBody>
          <a:bodyPr>
            <a:normAutofit/>
          </a:bodyPr>
          <a:lstStyle/>
          <a:p>
            <a:pPr algn="ctr"/>
            <a:r>
              <a:rPr lang="en-US" sz="5400" b="1" u="sng" dirty="0">
                <a:latin typeface="+mn-lt"/>
              </a:rPr>
              <a:t>Signs of Fellowship-damaging People</a:t>
            </a:r>
          </a:p>
        </p:txBody>
      </p:sp>
      <p:sp>
        <p:nvSpPr>
          <p:cNvPr id="3" name="Content Placeholder 2">
            <a:extLst>
              <a:ext uri="{FF2B5EF4-FFF2-40B4-BE49-F238E27FC236}">
                <a16:creationId xmlns:a16="http://schemas.microsoft.com/office/drawing/2014/main" id="{BD42510F-2D71-4F56-9268-EA22A489E593}"/>
              </a:ext>
            </a:extLst>
          </p:cNvPr>
          <p:cNvSpPr>
            <a:spLocks noGrp="1"/>
          </p:cNvSpPr>
          <p:nvPr>
            <p:ph idx="1"/>
          </p:nvPr>
        </p:nvSpPr>
        <p:spPr>
          <a:xfrm>
            <a:off x="838199" y="1825625"/>
            <a:ext cx="11074167" cy="4351338"/>
          </a:xfrm>
        </p:spPr>
        <p:txBody>
          <a:bodyPr>
            <a:normAutofit/>
          </a:bodyPr>
          <a:lstStyle/>
          <a:p>
            <a:r>
              <a:rPr lang="en-US" sz="4800" dirty="0"/>
              <a:t>They are convincing of how they say things and often appear admiring of you personally.</a:t>
            </a:r>
          </a:p>
        </p:txBody>
      </p:sp>
    </p:spTree>
    <p:extLst>
      <p:ext uri="{BB962C8B-B14F-4D97-AF65-F5344CB8AC3E}">
        <p14:creationId xmlns:p14="http://schemas.microsoft.com/office/powerpoint/2010/main" val="24778665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CA6E0C-8A55-4FDF-8727-16CA3E23F821}"/>
              </a:ext>
            </a:extLst>
          </p:cNvPr>
          <p:cNvSpPr>
            <a:spLocks noGrp="1"/>
          </p:cNvSpPr>
          <p:nvPr>
            <p:ph type="title"/>
          </p:nvPr>
        </p:nvSpPr>
        <p:spPr>
          <a:xfrm>
            <a:off x="177553" y="195309"/>
            <a:ext cx="11461072" cy="1495379"/>
          </a:xfrm>
        </p:spPr>
        <p:txBody>
          <a:bodyPr>
            <a:normAutofit/>
          </a:bodyPr>
          <a:lstStyle/>
          <a:p>
            <a:pPr algn="ctr"/>
            <a:r>
              <a:rPr lang="en-US" sz="5400" b="1" u="sng" dirty="0">
                <a:latin typeface="+mn-lt"/>
              </a:rPr>
              <a:t>Signs of Fellowship-damaging People</a:t>
            </a:r>
          </a:p>
        </p:txBody>
      </p:sp>
      <p:sp>
        <p:nvSpPr>
          <p:cNvPr id="3" name="Content Placeholder 2">
            <a:extLst>
              <a:ext uri="{FF2B5EF4-FFF2-40B4-BE49-F238E27FC236}">
                <a16:creationId xmlns:a16="http://schemas.microsoft.com/office/drawing/2014/main" id="{BD42510F-2D71-4F56-9268-EA22A489E593}"/>
              </a:ext>
            </a:extLst>
          </p:cNvPr>
          <p:cNvSpPr>
            <a:spLocks noGrp="1"/>
          </p:cNvSpPr>
          <p:nvPr>
            <p:ph idx="1"/>
          </p:nvPr>
        </p:nvSpPr>
        <p:spPr>
          <a:xfrm>
            <a:off x="838199" y="1825625"/>
            <a:ext cx="11074167" cy="4351338"/>
          </a:xfrm>
        </p:spPr>
        <p:txBody>
          <a:bodyPr>
            <a:normAutofit/>
          </a:bodyPr>
          <a:lstStyle/>
          <a:p>
            <a:r>
              <a:rPr lang="en-US" sz="4800" dirty="0"/>
              <a:t>They are convincing of how they say things and often appear admiring of you personally.</a:t>
            </a:r>
          </a:p>
          <a:p>
            <a:r>
              <a:rPr lang="en-US" sz="4800" dirty="0"/>
              <a:t>They have particular sway </a:t>
            </a:r>
            <a:r>
              <a:rPr lang="en-US" sz="4800"/>
              <a:t>with unseasoned, less mature believers.</a:t>
            </a:r>
            <a:endParaRPr lang="en-US" sz="4800" dirty="0"/>
          </a:p>
          <a:p>
            <a:endParaRPr lang="en-US" sz="4800" dirty="0"/>
          </a:p>
        </p:txBody>
      </p:sp>
    </p:spTree>
    <p:extLst>
      <p:ext uri="{BB962C8B-B14F-4D97-AF65-F5344CB8AC3E}">
        <p14:creationId xmlns:p14="http://schemas.microsoft.com/office/powerpoint/2010/main" val="14249021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A90C492D-6B8D-431A-B343-4353540ED60B}"/>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50C0D120-7374-4A00-BE94-87B5D24D1B25}"/>
              </a:ext>
            </a:extLst>
          </p:cNvPr>
          <p:cNvSpPr>
            <a:spLocks noGrp="1"/>
          </p:cNvSpPr>
          <p:nvPr>
            <p:ph type="ctrTitle"/>
          </p:nvPr>
        </p:nvSpPr>
        <p:spPr>
          <a:xfrm>
            <a:off x="479395" y="847154"/>
            <a:ext cx="11484745" cy="2581846"/>
          </a:xfrm>
        </p:spPr>
        <p:txBody>
          <a:bodyPr>
            <a:noAutofit/>
          </a:bodyPr>
          <a:lstStyle/>
          <a:p>
            <a:pPr algn="l"/>
            <a:r>
              <a:rPr lang="en-US" sz="8000" dirty="0">
                <a:effectLst>
                  <a:outerShdw blurRad="38100" dist="38100" dir="2700000" algn="tl">
                    <a:srgbClr val="000000">
                      <a:alpha val="43137"/>
                    </a:srgbClr>
                  </a:outerShdw>
                </a:effectLst>
                <a:latin typeface="+mn-lt"/>
              </a:rPr>
              <a:t>1.) We each have different capacities for friendship.</a:t>
            </a:r>
          </a:p>
        </p:txBody>
      </p:sp>
    </p:spTree>
    <p:extLst>
      <p:ext uri="{BB962C8B-B14F-4D97-AF65-F5344CB8AC3E}">
        <p14:creationId xmlns:p14="http://schemas.microsoft.com/office/powerpoint/2010/main" val="1049343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A90C492D-6B8D-431A-B343-4353540ED60B}"/>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50C0D120-7374-4A00-BE94-87B5D24D1B25}"/>
              </a:ext>
            </a:extLst>
          </p:cNvPr>
          <p:cNvSpPr>
            <a:spLocks noGrp="1"/>
          </p:cNvSpPr>
          <p:nvPr>
            <p:ph type="ctrTitle"/>
          </p:nvPr>
        </p:nvSpPr>
        <p:spPr>
          <a:xfrm>
            <a:off x="346229" y="763480"/>
            <a:ext cx="11617911" cy="4154748"/>
          </a:xfrm>
        </p:spPr>
        <p:txBody>
          <a:bodyPr>
            <a:noAutofit/>
          </a:bodyPr>
          <a:lstStyle/>
          <a:p>
            <a:pPr algn="l"/>
            <a:r>
              <a:rPr lang="en-US" b="1" dirty="0"/>
              <a:t>WE KNIT OUR HEARTS TOGETHER AS WE…</a:t>
            </a:r>
            <a:br>
              <a:rPr lang="en-US" b="1" dirty="0"/>
            </a:br>
            <a:r>
              <a:rPr lang="en-US" b="1" dirty="0"/>
              <a:t>2.)  Serve others and engage in ministry together. (vss. 1, 2, 3, 6, 9, 12)</a:t>
            </a:r>
            <a:endParaRPr lang="en-US" sz="8000" dirty="0">
              <a:effectLst>
                <a:outerShdw blurRad="38100" dist="38100" dir="2700000" algn="tl">
                  <a:srgbClr val="000000">
                    <a:alpha val="43137"/>
                  </a:srgbClr>
                </a:outerShdw>
              </a:effectLst>
              <a:latin typeface="+mn-lt"/>
            </a:endParaRPr>
          </a:p>
        </p:txBody>
      </p:sp>
    </p:spTree>
    <p:extLst>
      <p:ext uri="{BB962C8B-B14F-4D97-AF65-F5344CB8AC3E}">
        <p14:creationId xmlns:p14="http://schemas.microsoft.com/office/powerpoint/2010/main" val="3409397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5B68FFC-39C0-40CE-9761-87D0BD706213}"/>
              </a:ext>
            </a:extLst>
          </p:cNvPr>
          <p:cNvSpPr>
            <a:spLocks noGrp="1"/>
          </p:cNvSpPr>
          <p:nvPr>
            <p:ph idx="1"/>
          </p:nvPr>
        </p:nvSpPr>
        <p:spPr>
          <a:xfrm>
            <a:off x="0" y="142043"/>
            <a:ext cx="12171285" cy="6043798"/>
          </a:xfrm>
        </p:spPr>
        <p:txBody>
          <a:bodyPr>
            <a:noAutofit/>
          </a:bodyPr>
          <a:lstStyle/>
          <a:p>
            <a:pPr marL="342900" marR="0" lvl="0" indent="-342900">
              <a:spcBef>
                <a:spcPts val="0"/>
              </a:spcBef>
              <a:spcAft>
                <a:spcPts val="0"/>
              </a:spcAft>
              <a:buFont typeface="Symbol" panose="05050102010706020507" pitchFamily="18" charset="2"/>
              <a:buChar char=""/>
            </a:pPr>
            <a:r>
              <a:rPr lang="en-US" sz="4000" b="1" i="1" baseline="30000" dirty="0">
                <a:effectLst/>
                <a:ea typeface="Calibri" panose="020F0502020204030204" pitchFamily="34" charset="0"/>
                <a:cs typeface="Times New Roman" panose="02020603050405020304" pitchFamily="18" charset="0"/>
              </a:rPr>
              <a:t>3 </a:t>
            </a:r>
            <a:r>
              <a:rPr lang="en-US" sz="4000" i="1" dirty="0">
                <a:effectLst/>
                <a:ea typeface="Calibri" panose="020F0502020204030204" pitchFamily="34" charset="0"/>
                <a:cs typeface="Times New Roman" panose="02020603050405020304" pitchFamily="18" charset="0"/>
              </a:rPr>
              <a:t>Greet Priscilla and Aquila, my co-workers in Christ Jesus.</a:t>
            </a:r>
            <a:endParaRPr lang="en-US" sz="4000" dirty="0">
              <a:effectLst/>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4000" b="1" i="1" baseline="30000" dirty="0">
                <a:effectLst/>
                <a:ea typeface="Calibri" panose="020F0502020204030204" pitchFamily="34" charset="0"/>
                <a:cs typeface="Times New Roman" panose="02020603050405020304" pitchFamily="18" charset="0"/>
              </a:rPr>
              <a:t>7 </a:t>
            </a:r>
            <a:r>
              <a:rPr lang="en-US" sz="4000" i="1" dirty="0">
                <a:effectLst/>
                <a:ea typeface="Calibri" panose="020F0502020204030204" pitchFamily="34" charset="0"/>
                <a:cs typeface="Times New Roman" panose="02020603050405020304" pitchFamily="18" charset="0"/>
              </a:rPr>
              <a:t>Greet Andronicus and </a:t>
            </a:r>
            <a:r>
              <a:rPr lang="en-US" sz="4000" i="1" dirty="0" err="1">
                <a:effectLst/>
                <a:ea typeface="Calibri" panose="020F0502020204030204" pitchFamily="34" charset="0"/>
                <a:cs typeface="Times New Roman" panose="02020603050405020304" pitchFamily="18" charset="0"/>
              </a:rPr>
              <a:t>Junia</a:t>
            </a:r>
            <a:r>
              <a:rPr lang="en-US" sz="4000" i="1" dirty="0">
                <a:effectLst/>
                <a:ea typeface="Calibri" panose="020F0502020204030204" pitchFamily="34" charset="0"/>
                <a:cs typeface="Times New Roman" panose="02020603050405020304" pitchFamily="18" charset="0"/>
              </a:rPr>
              <a:t>, my fellow Jews who have been in prison with me. They are outstanding among the apostles, and they were in Christ before I was.</a:t>
            </a:r>
            <a:endParaRPr lang="en-US" sz="4000" dirty="0">
              <a:effectLst/>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4000" b="1" i="1" baseline="30000" dirty="0">
                <a:effectLst/>
                <a:ea typeface="Calibri" panose="020F0502020204030204" pitchFamily="34" charset="0"/>
                <a:cs typeface="Times New Roman" panose="02020603050405020304" pitchFamily="18" charset="0"/>
              </a:rPr>
              <a:t>9 </a:t>
            </a:r>
            <a:r>
              <a:rPr lang="en-US" sz="4000" i="1" dirty="0">
                <a:effectLst/>
                <a:ea typeface="Calibri" panose="020F0502020204030204" pitchFamily="34" charset="0"/>
                <a:cs typeface="Times New Roman" panose="02020603050405020304" pitchFamily="18" charset="0"/>
              </a:rPr>
              <a:t>Greet </a:t>
            </a:r>
            <a:r>
              <a:rPr lang="en-US" sz="4000" i="1" dirty="0" err="1">
                <a:effectLst/>
                <a:ea typeface="Calibri" panose="020F0502020204030204" pitchFamily="34" charset="0"/>
                <a:cs typeface="Times New Roman" panose="02020603050405020304" pitchFamily="18" charset="0"/>
              </a:rPr>
              <a:t>Urbanus</a:t>
            </a:r>
            <a:r>
              <a:rPr lang="en-US" sz="4000" i="1" dirty="0">
                <a:effectLst/>
                <a:ea typeface="Calibri" panose="020F0502020204030204" pitchFamily="34" charset="0"/>
                <a:cs typeface="Times New Roman" panose="02020603050405020304" pitchFamily="18" charset="0"/>
              </a:rPr>
              <a:t>, our co-worker in Christ</a:t>
            </a:r>
            <a:endParaRPr lang="en-US" sz="4000" dirty="0">
              <a:effectLst/>
              <a:ea typeface="Calibri" panose="020F0502020204030204" pitchFamily="34" charset="0"/>
              <a:cs typeface="Times New Roman" panose="02020603050405020304" pitchFamily="18" charset="0"/>
            </a:endParaRPr>
          </a:p>
          <a:p>
            <a:pPr marL="342900" marR="0" lvl="0" indent="-342900">
              <a:buFont typeface="Symbol" panose="05050102010706020507" pitchFamily="18" charset="2"/>
              <a:buChar char=""/>
            </a:pPr>
            <a:r>
              <a:rPr lang="en-US" sz="4000" b="1" i="1" baseline="30000" dirty="0">
                <a:effectLst/>
                <a:ea typeface="Times New Roman" panose="02020603050405020304" pitchFamily="18" charset="0"/>
              </a:rPr>
              <a:t>12 </a:t>
            </a:r>
            <a:r>
              <a:rPr lang="en-US" sz="4000" i="1" dirty="0">
                <a:effectLst/>
                <a:ea typeface="Times New Roman" panose="02020603050405020304" pitchFamily="18" charset="0"/>
              </a:rPr>
              <a:t>Greet </a:t>
            </a:r>
            <a:r>
              <a:rPr lang="en-US" sz="4000" i="1" dirty="0" err="1">
                <a:effectLst/>
                <a:ea typeface="Times New Roman" panose="02020603050405020304" pitchFamily="18" charset="0"/>
              </a:rPr>
              <a:t>Tryphena</a:t>
            </a:r>
            <a:r>
              <a:rPr lang="en-US" sz="4000" i="1" dirty="0">
                <a:effectLst/>
                <a:ea typeface="Times New Roman" panose="02020603050405020304" pitchFamily="18" charset="0"/>
              </a:rPr>
              <a:t> and Tryphosa, those women who work hard in the Lord.</a:t>
            </a:r>
            <a:endParaRPr lang="en-US" sz="4000" dirty="0">
              <a:effectLst/>
              <a:ea typeface="Times New Roman" panose="02020603050405020304" pitchFamily="18" charset="0"/>
            </a:endParaRPr>
          </a:p>
          <a:p>
            <a:pPr marL="342900" marR="0" lvl="0" indent="-342900" algn="l">
              <a:buFont typeface="Symbol" panose="05050102010706020507" pitchFamily="18" charset="2"/>
              <a:buChar char=""/>
            </a:pPr>
            <a:r>
              <a:rPr lang="en-US" sz="4000" i="1" dirty="0">
                <a:effectLst/>
                <a:ea typeface="Times New Roman" panose="02020603050405020304" pitchFamily="18" charset="0"/>
              </a:rPr>
              <a:t>Greet my dear friend Persis, another woman who has worked very hard in the Lord.</a:t>
            </a:r>
            <a:endParaRPr lang="en-US" sz="4000" dirty="0">
              <a:effectLst/>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4000" b="1" i="1" baseline="30000" dirty="0">
                <a:effectLst/>
                <a:ea typeface="Calibri" panose="020F0502020204030204" pitchFamily="34" charset="0"/>
                <a:cs typeface="Times New Roman" panose="02020603050405020304" pitchFamily="18" charset="0"/>
              </a:rPr>
              <a:t>21 </a:t>
            </a:r>
            <a:r>
              <a:rPr lang="en-US" sz="4000" i="1" dirty="0">
                <a:effectLst/>
                <a:ea typeface="Calibri" panose="020F0502020204030204" pitchFamily="34" charset="0"/>
                <a:cs typeface="Times New Roman" panose="02020603050405020304" pitchFamily="18" charset="0"/>
              </a:rPr>
              <a:t>Timothy, my co-worker, sends his greetings to you</a:t>
            </a:r>
            <a:endParaRPr lang="en-US" sz="4000" dirty="0">
              <a:effectLst/>
              <a:ea typeface="Calibri" panose="020F0502020204030204" pitchFamily="34" charset="0"/>
              <a:cs typeface="Times New Roman" panose="02020603050405020304" pitchFamily="18" charset="0"/>
            </a:endParaRPr>
          </a:p>
          <a:p>
            <a:pPr marL="0" indent="0">
              <a:buNone/>
            </a:pPr>
            <a:endParaRPr lang="en-US" sz="4000" dirty="0"/>
          </a:p>
        </p:txBody>
      </p:sp>
    </p:spTree>
    <p:extLst>
      <p:ext uri="{BB962C8B-B14F-4D97-AF65-F5344CB8AC3E}">
        <p14:creationId xmlns:p14="http://schemas.microsoft.com/office/powerpoint/2010/main" val="5667425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A90C492D-6B8D-431A-B343-4353540ED60B}"/>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50C0D120-7374-4A00-BE94-87B5D24D1B25}"/>
              </a:ext>
            </a:extLst>
          </p:cNvPr>
          <p:cNvSpPr>
            <a:spLocks noGrp="1"/>
          </p:cNvSpPr>
          <p:nvPr>
            <p:ph type="ctrTitle"/>
          </p:nvPr>
        </p:nvSpPr>
        <p:spPr>
          <a:xfrm>
            <a:off x="346229" y="248575"/>
            <a:ext cx="11674136" cy="4980373"/>
          </a:xfrm>
        </p:spPr>
        <p:txBody>
          <a:bodyPr>
            <a:noAutofit/>
          </a:bodyPr>
          <a:lstStyle/>
          <a:p>
            <a:pPr algn="l"/>
            <a:r>
              <a:rPr lang="en-US" sz="5400" b="1" dirty="0">
                <a:latin typeface="+mn-lt"/>
              </a:rPr>
              <a:t>WE KNIT OUR HEARTS TOGETHER AS WE…</a:t>
            </a:r>
            <a:br>
              <a:rPr lang="en-US" sz="5400" b="1" dirty="0">
                <a:latin typeface="+mn-lt"/>
              </a:rPr>
            </a:br>
            <a:r>
              <a:rPr lang="en-US" sz="5400" b="1" dirty="0">
                <a:latin typeface="+mn-lt"/>
              </a:rPr>
              <a:t>3.)  GREET ONE ANOTHER SINCERELY &amp; APPROPRIATELY </a:t>
            </a:r>
            <a:br>
              <a:rPr lang="en-US" sz="5400" b="1" dirty="0">
                <a:latin typeface="+mn-lt"/>
              </a:rPr>
            </a:br>
            <a:br>
              <a:rPr lang="en-US" i="1" dirty="0">
                <a:latin typeface="+mn-lt"/>
              </a:rPr>
            </a:br>
            <a:r>
              <a:rPr lang="en-US" b="1" i="1" baseline="30000" dirty="0"/>
              <a:t>16 </a:t>
            </a:r>
            <a:r>
              <a:rPr lang="en-US" i="1" dirty="0"/>
              <a:t>Greet one another with a holy kiss.</a:t>
            </a:r>
            <a:endParaRPr lang="en-US" sz="4800" i="1" dirty="0">
              <a:effectLst>
                <a:outerShdw blurRad="38100" dist="38100" dir="2700000" algn="tl">
                  <a:srgbClr val="000000">
                    <a:alpha val="43137"/>
                  </a:srgbClr>
                </a:outerShdw>
              </a:effectLst>
              <a:latin typeface="+mn-lt"/>
            </a:endParaRPr>
          </a:p>
        </p:txBody>
      </p:sp>
    </p:spTree>
    <p:extLst>
      <p:ext uri="{BB962C8B-B14F-4D97-AF65-F5344CB8AC3E}">
        <p14:creationId xmlns:p14="http://schemas.microsoft.com/office/powerpoint/2010/main" val="1487649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A90C492D-6B8D-431A-B343-4353540ED60B}"/>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50C0D120-7374-4A00-BE94-87B5D24D1B25}"/>
              </a:ext>
            </a:extLst>
          </p:cNvPr>
          <p:cNvSpPr>
            <a:spLocks noGrp="1"/>
          </p:cNvSpPr>
          <p:nvPr>
            <p:ph type="ctrTitle"/>
          </p:nvPr>
        </p:nvSpPr>
        <p:spPr>
          <a:xfrm>
            <a:off x="346229" y="248575"/>
            <a:ext cx="11674136" cy="6258758"/>
          </a:xfrm>
        </p:spPr>
        <p:txBody>
          <a:bodyPr>
            <a:noAutofit/>
          </a:bodyPr>
          <a:lstStyle/>
          <a:p>
            <a:pPr lvl="0" algn="l"/>
            <a:r>
              <a:rPr lang="en-US" sz="5400" b="1" dirty="0">
                <a:effectLst>
                  <a:outerShdw blurRad="38100" dist="38100" dir="2700000" algn="tl">
                    <a:srgbClr val="000000">
                      <a:alpha val="43137"/>
                    </a:srgbClr>
                  </a:outerShdw>
                </a:effectLst>
                <a:latin typeface="+mn-lt"/>
              </a:rPr>
              <a:t>WE KNIT OUR HEARTS TOGETHER AS WE…4.) </a:t>
            </a:r>
            <a:r>
              <a:rPr lang="en-US" b="1" dirty="0">
                <a:latin typeface="+mn-lt"/>
              </a:rPr>
              <a:t>Spend time weekly and regularly with an </a:t>
            </a:r>
            <a:r>
              <a:rPr lang="en-US" b="1" i="1" dirty="0">
                <a:latin typeface="+mn-lt"/>
              </a:rPr>
              <a:t>oikos</a:t>
            </a:r>
            <a:r>
              <a:rPr lang="en-US" b="1" dirty="0">
                <a:latin typeface="+mn-lt"/>
              </a:rPr>
              <a:t> of believers.</a:t>
            </a:r>
            <a:br>
              <a:rPr lang="en-US" b="1" dirty="0">
                <a:latin typeface="+mn-lt"/>
              </a:rPr>
            </a:br>
            <a:br>
              <a:rPr lang="en-US" dirty="0"/>
            </a:br>
            <a:r>
              <a:rPr lang="en-US" sz="5400" b="1" i="1" baseline="30000" dirty="0">
                <a:latin typeface="+mn-lt"/>
              </a:rPr>
              <a:t>5 </a:t>
            </a:r>
            <a:r>
              <a:rPr lang="en-US" sz="5400" i="1" dirty="0">
                <a:latin typeface="+mn-lt"/>
              </a:rPr>
              <a:t>Greet also the church that meets at their house.</a:t>
            </a:r>
            <a:br>
              <a:rPr lang="en-US" dirty="0"/>
            </a:br>
            <a:endParaRPr lang="en-US" sz="4800" i="1" dirty="0">
              <a:effectLst>
                <a:outerShdw blurRad="38100" dist="38100" dir="2700000" algn="tl">
                  <a:srgbClr val="000000">
                    <a:alpha val="43137"/>
                  </a:srgbClr>
                </a:outerShdw>
              </a:effectLst>
              <a:latin typeface="+mn-lt"/>
            </a:endParaRPr>
          </a:p>
        </p:txBody>
      </p:sp>
    </p:spTree>
    <p:extLst>
      <p:ext uri="{BB962C8B-B14F-4D97-AF65-F5344CB8AC3E}">
        <p14:creationId xmlns:p14="http://schemas.microsoft.com/office/powerpoint/2010/main" val="2528137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A90C492D-6B8D-431A-B343-4353540ED60B}"/>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50C0D120-7374-4A00-BE94-87B5D24D1B25}"/>
              </a:ext>
            </a:extLst>
          </p:cNvPr>
          <p:cNvSpPr>
            <a:spLocks noGrp="1"/>
          </p:cNvSpPr>
          <p:nvPr>
            <p:ph type="ctrTitle"/>
          </p:nvPr>
        </p:nvSpPr>
        <p:spPr>
          <a:xfrm>
            <a:off x="346229" y="248575"/>
            <a:ext cx="11674136" cy="4767308"/>
          </a:xfrm>
        </p:spPr>
        <p:txBody>
          <a:bodyPr>
            <a:noAutofit/>
          </a:bodyPr>
          <a:lstStyle/>
          <a:p>
            <a:pPr algn="l"/>
            <a:r>
              <a:rPr lang="en-US" sz="5400" b="1" dirty="0">
                <a:effectLst>
                  <a:outerShdw blurRad="38100" dist="38100" dir="2700000" algn="tl">
                    <a:srgbClr val="000000">
                      <a:alpha val="43137"/>
                    </a:srgbClr>
                  </a:outerShdw>
                </a:effectLst>
                <a:latin typeface="+mn-lt"/>
              </a:rPr>
              <a:t>WE KNIT OUR HEARTS TOGETHER AS WE…5.) </a:t>
            </a:r>
            <a:r>
              <a:rPr lang="en-US" b="1" dirty="0">
                <a:latin typeface="+mn-lt"/>
              </a:rPr>
              <a:t>lead others to Jesus.</a:t>
            </a:r>
            <a:br>
              <a:rPr lang="en-US" b="1" dirty="0">
                <a:latin typeface="+mn-lt"/>
              </a:rPr>
            </a:br>
            <a:br>
              <a:rPr lang="en-US" b="1" dirty="0">
                <a:latin typeface="+mn-lt"/>
              </a:rPr>
            </a:br>
            <a:r>
              <a:rPr lang="en-US" sz="4800" b="1" i="1" baseline="30000" dirty="0"/>
              <a:t>5 </a:t>
            </a:r>
            <a:r>
              <a:rPr lang="en-US" sz="4800" i="1" dirty="0">
                <a:latin typeface="+mn-lt"/>
              </a:rPr>
              <a:t>Greet my dear friend </a:t>
            </a:r>
            <a:r>
              <a:rPr lang="en-US" sz="4800" i="1" dirty="0" err="1">
                <a:latin typeface="+mn-lt"/>
              </a:rPr>
              <a:t>Epenetus</a:t>
            </a:r>
            <a:r>
              <a:rPr lang="en-US" sz="4800" i="1" dirty="0">
                <a:latin typeface="+mn-lt"/>
              </a:rPr>
              <a:t>, who was the first convert to Christ in the province of Asia.</a:t>
            </a:r>
            <a:br>
              <a:rPr lang="en-US" dirty="0"/>
            </a:br>
            <a:endParaRPr lang="en-US" sz="4800" i="1" dirty="0">
              <a:effectLst>
                <a:outerShdw blurRad="38100" dist="38100" dir="2700000" algn="tl">
                  <a:srgbClr val="000000">
                    <a:alpha val="43137"/>
                  </a:srgbClr>
                </a:outerShdw>
              </a:effectLst>
              <a:latin typeface="+mn-lt"/>
            </a:endParaRPr>
          </a:p>
        </p:txBody>
      </p:sp>
    </p:spTree>
    <p:extLst>
      <p:ext uri="{BB962C8B-B14F-4D97-AF65-F5344CB8AC3E}">
        <p14:creationId xmlns:p14="http://schemas.microsoft.com/office/powerpoint/2010/main" val="292234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A90C492D-6B8D-431A-B343-4353540ED60B}"/>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50C0D120-7374-4A00-BE94-87B5D24D1B25}"/>
              </a:ext>
            </a:extLst>
          </p:cNvPr>
          <p:cNvSpPr>
            <a:spLocks noGrp="1"/>
          </p:cNvSpPr>
          <p:nvPr>
            <p:ph type="ctrTitle"/>
          </p:nvPr>
        </p:nvSpPr>
        <p:spPr>
          <a:xfrm>
            <a:off x="346229" y="248575"/>
            <a:ext cx="11674136" cy="3604334"/>
          </a:xfrm>
        </p:spPr>
        <p:txBody>
          <a:bodyPr>
            <a:noAutofit/>
          </a:bodyPr>
          <a:lstStyle/>
          <a:p>
            <a:pPr algn="l"/>
            <a:r>
              <a:rPr lang="en-US" sz="5400" b="1" dirty="0">
                <a:effectLst>
                  <a:outerShdw blurRad="38100" dist="38100" dir="2700000" algn="tl">
                    <a:srgbClr val="000000">
                      <a:alpha val="43137"/>
                    </a:srgbClr>
                  </a:outerShdw>
                </a:effectLst>
                <a:latin typeface="+mn-lt"/>
              </a:rPr>
              <a:t>WE KNIT OUR HEARTS TOGETHER AS WE…</a:t>
            </a:r>
            <a:r>
              <a:rPr lang="en-US" b="1" dirty="0">
                <a:latin typeface="+mn-lt"/>
              </a:rPr>
              <a:t>6.) overcome cultural barriers and prejudices.</a:t>
            </a:r>
            <a:br>
              <a:rPr lang="en-US" b="1" dirty="0">
                <a:latin typeface="+mn-lt"/>
              </a:rPr>
            </a:br>
            <a:endParaRPr lang="en-US" sz="4800" i="1" dirty="0">
              <a:effectLst>
                <a:outerShdw blurRad="38100" dist="38100" dir="2700000" algn="tl">
                  <a:srgbClr val="000000">
                    <a:alpha val="43137"/>
                  </a:srgbClr>
                </a:outerShdw>
              </a:effectLst>
              <a:latin typeface="+mn-lt"/>
            </a:endParaRPr>
          </a:p>
        </p:txBody>
      </p:sp>
    </p:spTree>
    <p:extLst>
      <p:ext uri="{BB962C8B-B14F-4D97-AF65-F5344CB8AC3E}">
        <p14:creationId xmlns:p14="http://schemas.microsoft.com/office/powerpoint/2010/main" val="2119006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A90C492D-6B8D-431A-B343-4353540ED60B}"/>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50C0D120-7374-4A00-BE94-87B5D24D1B25}"/>
              </a:ext>
            </a:extLst>
          </p:cNvPr>
          <p:cNvSpPr>
            <a:spLocks noGrp="1"/>
          </p:cNvSpPr>
          <p:nvPr>
            <p:ph type="ctrTitle"/>
          </p:nvPr>
        </p:nvSpPr>
        <p:spPr>
          <a:xfrm>
            <a:off x="346229" y="248574"/>
            <a:ext cx="11674136" cy="5948039"/>
          </a:xfrm>
        </p:spPr>
        <p:txBody>
          <a:bodyPr>
            <a:noAutofit/>
          </a:bodyPr>
          <a:lstStyle/>
          <a:p>
            <a:pPr algn="l"/>
            <a:r>
              <a:rPr lang="en-US" sz="5400" b="1" dirty="0">
                <a:effectLst>
                  <a:outerShdw blurRad="38100" dist="38100" dir="2700000" algn="tl">
                    <a:srgbClr val="000000">
                      <a:alpha val="43137"/>
                    </a:srgbClr>
                  </a:outerShdw>
                </a:effectLst>
                <a:latin typeface="+mn-lt"/>
              </a:rPr>
              <a:t>WE KNIT OUR HEARTS TOGETHER AS WE…</a:t>
            </a:r>
            <a:r>
              <a:rPr lang="en-US" b="1" dirty="0">
                <a:latin typeface="+mn-lt"/>
              </a:rPr>
              <a:t>7.) share suffering together.</a:t>
            </a:r>
            <a:br>
              <a:rPr lang="en-US" b="1" dirty="0">
                <a:latin typeface="+mn-lt"/>
              </a:rPr>
            </a:br>
            <a:br>
              <a:rPr lang="en-US" b="1" dirty="0">
                <a:latin typeface="+mn-lt"/>
              </a:rPr>
            </a:br>
            <a:r>
              <a:rPr lang="en-US" sz="4800" b="1" i="1" baseline="30000" dirty="0">
                <a:latin typeface="+mn-lt"/>
              </a:rPr>
              <a:t>7 </a:t>
            </a:r>
            <a:r>
              <a:rPr lang="en-US" sz="4800" i="1" dirty="0">
                <a:latin typeface="+mn-lt"/>
              </a:rPr>
              <a:t>Greet Andronicus and </a:t>
            </a:r>
            <a:r>
              <a:rPr lang="en-US" sz="4800" i="1" dirty="0" err="1">
                <a:latin typeface="+mn-lt"/>
              </a:rPr>
              <a:t>Junia</a:t>
            </a:r>
            <a:r>
              <a:rPr lang="en-US" sz="4800" i="1" dirty="0">
                <a:latin typeface="+mn-lt"/>
              </a:rPr>
              <a:t>, my fellow Jews </a:t>
            </a:r>
            <a:br>
              <a:rPr lang="en-US" sz="4800" i="1" dirty="0">
                <a:latin typeface="+mn-lt"/>
              </a:rPr>
            </a:br>
            <a:r>
              <a:rPr lang="en-US" sz="4800" i="1" dirty="0">
                <a:latin typeface="+mn-lt"/>
              </a:rPr>
              <a:t>who have been in prison with me. They are outstanding among the apostles, and they were in Christ before I was.</a:t>
            </a:r>
            <a:endParaRPr lang="en-US" sz="4800" i="1" dirty="0">
              <a:effectLst>
                <a:outerShdw blurRad="38100" dist="38100" dir="2700000" algn="tl">
                  <a:srgbClr val="000000">
                    <a:alpha val="43137"/>
                  </a:srgbClr>
                </a:outerShdw>
              </a:effectLst>
              <a:latin typeface="+mn-lt"/>
            </a:endParaRPr>
          </a:p>
        </p:txBody>
      </p:sp>
    </p:spTree>
    <p:extLst>
      <p:ext uri="{BB962C8B-B14F-4D97-AF65-F5344CB8AC3E}">
        <p14:creationId xmlns:p14="http://schemas.microsoft.com/office/powerpoint/2010/main" val="2438813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docProps/app.xml><?xml version="1.0" encoding="utf-8"?>
<Properties xmlns="http://schemas.openxmlformats.org/officeDocument/2006/extended-properties" xmlns:vt="http://schemas.openxmlformats.org/officeDocument/2006/docPropsVTypes">
  <Template>Office Theme</Template>
  <TotalTime>79</TotalTime>
  <Words>648</Words>
  <Application>Microsoft Office PowerPoint</Application>
  <PresentationFormat>Widescreen</PresentationFormat>
  <Paragraphs>38</Paragraphs>
  <Slides>19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Calibri</vt:lpstr>
      <vt:lpstr>Calibri Light</vt:lpstr>
      <vt:lpstr>Symbol</vt:lpstr>
      <vt:lpstr>Office Theme</vt:lpstr>
      <vt:lpstr>Knitting Hearts Together  Romans 16</vt:lpstr>
      <vt:lpstr>1.) We each have different capacities for friendship.</vt:lpstr>
      <vt:lpstr>WE KNIT OUR HEARTS TOGETHER AS WE… 2.)  Serve others and engage in ministry together. (vss. 1, 2, 3, 6, 9, 12)</vt:lpstr>
      <vt:lpstr>PowerPoint Presentation</vt:lpstr>
      <vt:lpstr>WE KNIT OUR HEARTS TOGETHER AS WE… 3.)  GREET ONE ANOTHER SINCERELY &amp; APPROPRIATELY   16 Greet one another with a holy kiss.</vt:lpstr>
      <vt:lpstr>WE KNIT OUR HEARTS TOGETHER AS WE…4.) Spend time weekly and regularly with an oikos of believers.  5 Greet also the church that meets at their house. </vt:lpstr>
      <vt:lpstr>WE KNIT OUR HEARTS TOGETHER AS WE…5.) lead others to Jesus.  5 Greet my dear friend Epenetus, who was the first convert to Christ in the province of Asia. </vt:lpstr>
      <vt:lpstr>WE KNIT OUR HEARTS TOGETHER AS WE…6.) overcome cultural barriers and prejudices. </vt:lpstr>
      <vt:lpstr>WE KNIT OUR HEARTS TOGETHER AS WE…7.) share suffering together.  7 Greet Andronicus and Junia, my fellow Jews  who have been in prison with me. They are outstanding among the apostles, and they were in Christ before I was.</vt:lpstr>
      <vt:lpstr>WE KNIT OUR HEARTS TOGETHER AS WE…8.) stand the test over time together.   10 Greet Apelles, whose fidelity to Christ has stood the test.</vt:lpstr>
      <vt:lpstr>WE KNIT OUR HEARTS TOGETHER AS WE…9.) are generous and gracious with our praise of each other.   </vt:lpstr>
      <vt:lpstr>ROMANS 16:17-19</vt:lpstr>
      <vt:lpstr>10.) We must be mature enough to recognize that some people will divide and unravel our fellowship &amp; friendships (vss. 17-19) if we are not careful.  So, we must have appropriate boundaries with such people, (vs. 17).</vt:lpstr>
      <vt:lpstr>Signs of Fellowship-damaging People</vt:lpstr>
      <vt:lpstr>Signs of Fellowship-damaging People</vt:lpstr>
      <vt:lpstr>Signs of Fellowship-damaging People</vt:lpstr>
      <vt:lpstr>Signs of Fellowship-damaging People</vt:lpstr>
      <vt:lpstr>Signs of Fellowship-damaging People</vt:lpstr>
      <vt:lpstr>Signs of Fellowship-damaging People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 Repsold</dc:creator>
  <cp:lastModifiedBy>John Repsold</cp:lastModifiedBy>
  <cp:revision>10</cp:revision>
  <dcterms:created xsi:type="dcterms:W3CDTF">2021-11-12T19:35:12Z</dcterms:created>
  <dcterms:modified xsi:type="dcterms:W3CDTF">2021-11-14T14:41:39Z</dcterms:modified>
</cp:coreProperties>
</file>