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409" r:id="rId2"/>
    <p:sldId id="363" r:id="rId3"/>
    <p:sldId id="410" r:id="rId4"/>
    <p:sldId id="411" r:id="rId5"/>
    <p:sldId id="412" r:id="rId6"/>
    <p:sldId id="413" r:id="rId7"/>
    <p:sldId id="414" r:id="rId8"/>
    <p:sldId id="415" r:id="rId9"/>
    <p:sldId id="416" r:id="rId10"/>
    <p:sldId id="417" r:id="rId11"/>
    <p:sldId id="418" r:id="rId12"/>
    <p:sldId id="419" r:id="rId13"/>
    <p:sldId id="420" r:id="rId14"/>
    <p:sldId id="421" r:id="rId15"/>
    <p:sldId id="422" r:id="rId16"/>
    <p:sldId id="423" r:id="rId17"/>
    <p:sldId id="424" r:id="rId18"/>
    <p:sldId id="425" r:id="rId19"/>
    <p:sldId id="426" r:id="rId20"/>
    <p:sldId id="42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93A36D-1DF9-4181-8E3E-54EB4AB18507}" type="datetimeFigureOut">
              <a:rPr lang="en-US" smtClean="0"/>
              <a:t>10/31/2021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86FAC-ECB9-4A73-855E-59B47C4533AE}" type="slidenum">
              <a:rPr lang="en-US" smtClean="0"/>
              <a:t>‹#›</a:t>
            </a:fld>
            <a:endParaRPr lang="en-US"/>
          </a:p>
        </p:txBody>
      </p:sp>
    </p:spTree>
    <p:extLst>
      <p:ext uri="{BB962C8B-B14F-4D97-AF65-F5344CB8AC3E}">
        <p14:creationId xmlns:p14="http://schemas.microsoft.com/office/powerpoint/2010/main" val="2211904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93A36D-1DF9-4181-8E3E-54EB4AB18507}" type="datetimeFigureOut">
              <a:rPr lang="en-US" smtClean="0"/>
              <a:t>10/31/2021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86FAC-ECB9-4A73-855E-59B47C4533AE}" type="slidenum">
              <a:rPr lang="en-US" smtClean="0"/>
              <a:t>‹#›</a:t>
            </a:fld>
            <a:endParaRPr lang="en-US"/>
          </a:p>
        </p:txBody>
      </p:sp>
    </p:spTree>
    <p:extLst>
      <p:ext uri="{BB962C8B-B14F-4D97-AF65-F5344CB8AC3E}">
        <p14:creationId xmlns:p14="http://schemas.microsoft.com/office/powerpoint/2010/main" val="4198777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93A36D-1DF9-4181-8E3E-54EB4AB18507}" type="datetimeFigureOut">
              <a:rPr lang="en-US" smtClean="0"/>
              <a:t>10/31/2021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86FAC-ECB9-4A73-855E-59B47C4533AE}" type="slidenum">
              <a:rPr lang="en-US" smtClean="0"/>
              <a:t>‹#›</a:t>
            </a:fld>
            <a:endParaRPr lang="en-US"/>
          </a:p>
        </p:txBody>
      </p:sp>
    </p:spTree>
    <p:extLst>
      <p:ext uri="{BB962C8B-B14F-4D97-AF65-F5344CB8AC3E}">
        <p14:creationId xmlns:p14="http://schemas.microsoft.com/office/powerpoint/2010/main" val="1944499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93A36D-1DF9-4181-8E3E-54EB4AB18507}" type="datetimeFigureOut">
              <a:rPr lang="en-US" smtClean="0"/>
              <a:t>10/31/2021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86FAC-ECB9-4A73-855E-59B47C4533AE}" type="slidenum">
              <a:rPr lang="en-US" smtClean="0"/>
              <a:t>‹#›</a:t>
            </a:fld>
            <a:endParaRPr lang="en-US"/>
          </a:p>
        </p:txBody>
      </p:sp>
    </p:spTree>
    <p:extLst>
      <p:ext uri="{BB962C8B-B14F-4D97-AF65-F5344CB8AC3E}">
        <p14:creationId xmlns:p14="http://schemas.microsoft.com/office/powerpoint/2010/main" val="970394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93A36D-1DF9-4181-8E3E-54EB4AB18507}" type="datetimeFigureOut">
              <a:rPr lang="en-US" smtClean="0"/>
              <a:t>10/31/2021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86FAC-ECB9-4A73-855E-59B47C4533AE}" type="slidenum">
              <a:rPr lang="en-US" smtClean="0"/>
              <a:t>‹#›</a:t>
            </a:fld>
            <a:endParaRPr lang="en-US"/>
          </a:p>
        </p:txBody>
      </p:sp>
    </p:spTree>
    <p:extLst>
      <p:ext uri="{BB962C8B-B14F-4D97-AF65-F5344CB8AC3E}">
        <p14:creationId xmlns:p14="http://schemas.microsoft.com/office/powerpoint/2010/main" val="821997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93A36D-1DF9-4181-8E3E-54EB4AB18507}" type="datetimeFigureOut">
              <a:rPr lang="en-US" smtClean="0"/>
              <a:t>10/31/2021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E86FAC-ECB9-4A73-855E-59B47C4533AE}" type="slidenum">
              <a:rPr lang="en-US" smtClean="0"/>
              <a:t>‹#›</a:t>
            </a:fld>
            <a:endParaRPr lang="en-US"/>
          </a:p>
        </p:txBody>
      </p:sp>
    </p:spTree>
    <p:extLst>
      <p:ext uri="{BB962C8B-B14F-4D97-AF65-F5344CB8AC3E}">
        <p14:creationId xmlns:p14="http://schemas.microsoft.com/office/powerpoint/2010/main" val="2113131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93A36D-1DF9-4181-8E3E-54EB4AB18507}" type="datetimeFigureOut">
              <a:rPr lang="en-US" smtClean="0"/>
              <a:t>10/31/2021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E86FAC-ECB9-4A73-855E-59B47C4533AE}" type="slidenum">
              <a:rPr lang="en-US" smtClean="0"/>
              <a:t>‹#›</a:t>
            </a:fld>
            <a:endParaRPr lang="en-US"/>
          </a:p>
        </p:txBody>
      </p:sp>
    </p:spTree>
    <p:extLst>
      <p:ext uri="{BB962C8B-B14F-4D97-AF65-F5344CB8AC3E}">
        <p14:creationId xmlns:p14="http://schemas.microsoft.com/office/powerpoint/2010/main" val="3609352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93A36D-1DF9-4181-8E3E-54EB4AB18507}" type="datetimeFigureOut">
              <a:rPr lang="en-US" smtClean="0"/>
              <a:t>10/31/2021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E86FAC-ECB9-4A73-855E-59B47C4533AE}" type="slidenum">
              <a:rPr lang="en-US" smtClean="0"/>
              <a:t>‹#›</a:t>
            </a:fld>
            <a:endParaRPr lang="en-US"/>
          </a:p>
        </p:txBody>
      </p:sp>
    </p:spTree>
    <p:extLst>
      <p:ext uri="{BB962C8B-B14F-4D97-AF65-F5344CB8AC3E}">
        <p14:creationId xmlns:p14="http://schemas.microsoft.com/office/powerpoint/2010/main" val="1896774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93A36D-1DF9-4181-8E3E-54EB4AB18507}" type="datetimeFigureOut">
              <a:rPr lang="en-US" smtClean="0"/>
              <a:t>10/31/2021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E86FAC-ECB9-4A73-855E-59B47C4533AE}" type="slidenum">
              <a:rPr lang="en-US" smtClean="0"/>
              <a:t>‹#›</a:t>
            </a:fld>
            <a:endParaRPr lang="en-US"/>
          </a:p>
        </p:txBody>
      </p:sp>
    </p:spTree>
    <p:extLst>
      <p:ext uri="{BB962C8B-B14F-4D97-AF65-F5344CB8AC3E}">
        <p14:creationId xmlns:p14="http://schemas.microsoft.com/office/powerpoint/2010/main" val="3417440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F93A36D-1DF9-4181-8E3E-54EB4AB18507}" type="datetimeFigureOut">
              <a:rPr lang="en-US" smtClean="0"/>
              <a:t>10/31/2021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E86FAC-ECB9-4A73-855E-59B47C4533AE}" type="slidenum">
              <a:rPr lang="en-US" smtClean="0"/>
              <a:t>‹#›</a:t>
            </a:fld>
            <a:endParaRPr lang="en-US"/>
          </a:p>
        </p:txBody>
      </p:sp>
    </p:spTree>
    <p:extLst>
      <p:ext uri="{BB962C8B-B14F-4D97-AF65-F5344CB8AC3E}">
        <p14:creationId xmlns:p14="http://schemas.microsoft.com/office/powerpoint/2010/main" val="3482865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F93A36D-1DF9-4181-8E3E-54EB4AB18507}" type="datetimeFigureOut">
              <a:rPr lang="en-US" smtClean="0"/>
              <a:t>10/31/2021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E86FAC-ECB9-4A73-855E-59B47C4533AE}" type="slidenum">
              <a:rPr lang="en-US" smtClean="0"/>
              <a:t>‹#›</a:t>
            </a:fld>
            <a:endParaRPr lang="en-US"/>
          </a:p>
        </p:txBody>
      </p:sp>
    </p:spTree>
    <p:extLst>
      <p:ext uri="{BB962C8B-B14F-4D97-AF65-F5344CB8AC3E}">
        <p14:creationId xmlns:p14="http://schemas.microsoft.com/office/powerpoint/2010/main" val="1220425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3A36D-1DF9-4181-8E3E-54EB4AB18507}" type="datetimeFigureOut">
              <a:rPr lang="en-US" smtClean="0"/>
              <a:t>10/31/2021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E86FAC-ECB9-4A73-855E-59B47C4533AE}" type="slidenum">
              <a:rPr lang="en-US" smtClean="0"/>
              <a:t>‹#›</a:t>
            </a:fld>
            <a:endParaRPr lang="en-US"/>
          </a:p>
        </p:txBody>
      </p:sp>
    </p:spTree>
    <p:extLst>
      <p:ext uri="{BB962C8B-B14F-4D97-AF65-F5344CB8AC3E}">
        <p14:creationId xmlns:p14="http://schemas.microsoft.com/office/powerpoint/2010/main" val="30852475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A5728-F45B-490E-AC8A-C228D295E91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795DAB-84C4-4F84-B8C8-86FEBF29E03F}"/>
              </a:ext>
            </a:extLst>
          </p:cNvPr>
          <p:cNvSpPr>
            <a:spLocks noGrp="1"/>
          </p:cNvSpPr>
          <p:nvPr>
            <p:ph idx="1"/>
          </p:nvPr>
        </p:nvSpPr>
        <p:spPr/>
        <p:txBody>
          <a:bodyPr/>
          <a:lstStyle/>
          <a:p>
            <a:endParaRPr lang="en-US"/>
          </a:p>
        </p:txBody>
      </p:sp>
      <p:pic>
        <p:nvPicPr>
          <p:cNvPr id="1026" name="Picture 2" descr="See the source image">
            <a:extLst>
              <a:ext uri="{FF2B5EF4-FFF2-40B4-BE49-F238E27FC236}">
                <a16:creationId xmlns:a16="http://schemas.microsoft.com/office/drawing/2014/main" id="{4BA06CBF-6A42-481A-A702-FD6A4B774C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42169"/>
            <a:ext cx="12499759" cy="72481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4640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AEC117A-4882-43CF-8177-3E22174B5B3D}"/>
              </a:ext>
            </a:extLst>
          </p:cNvPr>
          <p:cNvSpPr txBox="1"/>
          <p:nvPr/>
        </p:nvSpPr>
        <p:spPr>
          <a:xfrm>
            <a:off x="306174" y="17755"/>
            <a:ext cx="11714191" cy="6863417"/>
          </a:xfrm>
          <a:prstGeom prst="rect">
            <a:avLst/>
          </a:prstGeom>
          <a:noFill/>
        </p:spPr>
        <p:txBody>
          <a:bodyPr wrap="square">
            <a:spAutoFit/>
          </a:bodyPr>
          <a:lstStyle/>
          <a:p>
            <a:r>
              <a:rPr lang="en-US" sz="4400" b="1" u="sng" dirty="0">
                <a:ea typeface="Calibri" panose="020F0502020204030204" pitchFamily="34" charset="0"/>
                <a:cs typeface="Arial" panose="020B0604020202020204" pitchFamily="34" charset="0"/>
              </a:rPr>
              <a:t>1 Peter 2:5</a:t>
            </a:r>
            <a:br>
              <a:rPr lang="en-US" sz="4400" dirty="0"/>
            </a:br>
            <a:r>
              <a:rPr lang="en-US" sz="4400" dirty="0"/>
              <a:t>You also, like living stones, are being built into a spiritual house to be </a:t>
            </a:r>
            <a:r>
              <a:rPr lang="en-US" sz="4400" dirty="0">
                <a:solidFill>
                  <a:srgbClr val="FFFF00"/>
                </a:solidFill>
              </a:rPr>
              <a:t>a holy priesthood</a:t>
            </a:r>
            <a:r>
              <a:rPr lang="en-US" sz="4400" dirty="0"/>
              <a:t>, offering spiritual sacrifices acceptable to God through Jesus Christ.</a:t>
            </a:r>
          </a:p>
          <a:p>
            <a:r>
              <a:rPr lang="en-US" sz="4400" b="1" u="sng" dirty="0">
                <a:ea typeface="Calibri" panose="020F0502020204030204" pitchFamily="34" charset="0"/>
                <a:cs typeface="Arial" panose="020B0604020202020204" pitchFamily="34" charset="0"/>
              </a:rPr>
              <a:t>1 Peter 2:9</a:t>
            </a:r>
          </a:p>
          <a:p>
            <a:r>
              <a:rPr lang="en-US" sz="4400" dirty="0"/>
              <a:t>But you are a chosen people, </a:t>
            </a:r>
            <a:r>
              <a:rPr lang="en-US" sz="4400" dirty="0">
                <a:solidFill>
                  <a:srgbClr val="FFFF00"/>
                </a:solidFill>
              </a:rPr>
              <a:t>a royal priesthood</a:t>
            </a:r>
            <a:r>
              <a:rPr lang="en-US" sz="4400" dirty="0"/>
              <a:t>, a holy nation, God’s special possession, that you may declare the praises of him who called you out of darkness into his wonderful light.</a:t>
            </a:r>
            <a:endParaRPr lang="en-US" sz="4400" b="1" u="sng" dirty="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47899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AEC117A-4882-43CF-8177-3E22174B5B3D}"/>
              </a:ext>
            </a:extLst>
          </p:cNvPr>
          <p:cNvSpPr txBox="1"/>
          <p:nvPr/>
        </p:nvSpPr>
        <p:spPr>
          <a:xfrm>
            <a:off x="306174" y="17755"/>
            <a:ext cx="11885826" cy="6247864"/>
          </a:xfrm>
          <a:prstGeom prst="rect">
            <a:avLst/>
          </a:prstGeom>
          <a:noFill/>
        </p:spPr>
        <p:txBody>
          <a:bodyPr wrap="square">
            <a:spAutoFit/>
          </a:bodyPr>
          <a:lstStyle/>
          <a:p>
            <a:r>
              <a:rPr lang="en-US" sz="4000" b="1" u="sng" dirty="0">
                <a:effectLst/>
                <a:ea typeface="Calibri" panose="020F0502020204030204" pitchFamily="34" charset="0"/>
                <a:cs typeface="Arial" panose="020B0604020202020204" pitchFamily="34" charset="0"/>
              </a:rPr>
              <a:t>Romans </a:t>
            </a:r>
            <a:r>
              <a:rPr lang="en-US" sz="4000" b="1" u="sng" dirty="0">
                <a:ea typeface="Calibri" panose="020F0502020204030204" pitchFamily="34" charset="0"/>
                <a:cs typeface="Arial" panose="020B0604020202020204" pitchFamily="34" charset="0"/>
              </a:rPr>
              <a:t>15</a:t>
            </a:r>
          </a:p>
          <a:p>
            <a:r>
              <a:rPr lang="en-US" sz="4000" b="1" i="1" baseline="30000" dirty="0"/>
              <a:t>14 </a:t>
            </a:r>
            <a:r>
              <a:rPr lang="en-US" sz="4000" i="1" dirty="0"/>
              <a:t>I myself am convinced, my brothers and sisters, that you yourselves are full of goodness, filled with knowledge and competent to instruct one another. </a:t>
            </a:r>
          </a:p>
          <a:p>
            <a:r>
              <a:rPr lang="en-US" sz="4000" b="1" i="1" baseline="30000" dirty="0"/>
              <a:t>15 </a:t>
            </a:r>
            <a:r>
              <a:rPr lang="en-US" sz="4000" i="1" dirty="0"/>
              <a:t>Yet I have written you quite boldly on some points to remind you of them again, because of the grace God gave me </a:t>
            </a:r>
            <a:r>
              <a:rPr lang="en-US" sz="4000" b="1" i="1" baseline="30000" dirty="0"/>
              <a:t>16 </a:t>
            </a:r>
            <a:r>
              <a:rPr lang="en-US" sz="4000" i="1" dirty="0"/>
              <a:t>to be a minister of Christ Jesus to the Gentiles. He gave me the priestly duty of proclaiming the gospel of God, so that the Gentiles might become </a:t>
            </a:r>
            <a:r>
              <a:rPr lang="en-US" sz="4000" i="1" dirty="0">
                <a:solidFill>
                  <a:srgbClr val="FFFF00"/>
                </a:solidFill>
              </a:rPr>
              <a:t>an offering acceptable to God</a:t>
            </a:r>
            <a:r>
              <a:rPr lang="en-US" sz="4000" i="1" dirty="0"/>
              <a:t>, sanctified by the Holy Spirit.</a:t>
            </a:r>
            <a:endParaRPr lang="en-US" sz="4000" dirty="0"/>
          </a:p>
        </p:txBody>
      </p:sp>
    </p:spTree>
    <p:extLst>
      <p:ext uri="{BB962C8B-B14F-4D97-AF65-F5344CB8AC3E}">
        <p14:creationId xmlns:p14="http://schemas.microsoft.com/office/powerpoint/2010/main" val="1895592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AEC117A-4882-43CF-8177-3E22174B5B3D}"/>
              </a:ext>
            </a:extLst>
          </p:cNvPr>
          <p:cNvSpPr txBox="1"/>
          <p:nvPr/>
        </p:nvSpPr>
        <p:spPr>
          <a:xfrm>
            <a:off x="306174" y="17755"/>
            <a:ext cx="11885826" cy="6247864"/>
          </a:xfrm>
          <a:prstGeom prst="rect">
            <a:avLst/>
          </a:prstGeom>
          <a:noFill/>
        </p:spPr>
        <p:txBody>
          <a:bodyPr wrap="square">
            <a:spAutoFit/>
          </a:bodyPr>
          <a:lstStyle/>
          <a:p>
            <a:r>
              <a:rPr lang="en-US" sz="4000" b="1" u="sng" dirty="0">
                <a:effectLst/>
                <a:ea typeface="Calibri" panose="020F0502020204030204" pitchFamily="34" charset="0"/>
                <a:cs typeface="Arial" panose="020B0604020202020204" pitchFamily="34" charset="0"/>
              </a:rPr>
              <a:t>Romans </a:t>
            </a:r>
            <a:r>
              <a:rPr lang="en-US" sz="4000" b="1" u="sng" dirty="0">
                <a:ea typeface="Calibri" panose="020F0502020204030204" pitchFamily="34" charset="0"/>
                <a:cs typeface="Arial" panose="020B0604020202020204" pitchFamily="34" charset="0"/>
              </a:rPr>
              <a:t>15</a:t>
            </a:r>
          </a:p>
          <a:p>
            <a:r>
              <a:rPr lang="en-US" sz="4000" b="1" i="1" baseline="30000" dirty="0"/>
              <a:t>14 </a:t>
            </a:r>
            <a:r>
              <a:rPr lang="en-US" sz="4000" i="1" dirty="0"/>
              <a:t>I myself am convinced, my brothers and sisters, that you yourselves are full of goodness, filled with knowledge and competent to instruct one another. </a:t>
            </a:r>
          </a:p>
          <a:p>
            <a:r>
              <a:rPr lang="en-US" sz="4000" b="1" i="1" baseline="30000" dirty="0"/>
              <a:t>15 </a:t>
            </a:r>
            <a:r>
              <a:rPr lang="en-US" sz="4000" i="1" dirty="0"/>
              <a:t>Yet I have written you quite boldly on some points to remind you of them again, because of the grace God gave me </a:t>
            </a:r>
            <a:r>
              <a:rPr lang="en-US" sz="4000" b="1" i="1" baseline="30000" dirty="0"/>
              <a:t>16 </a:t>
            </a:r>
            <a:r>
              <a:rPr lang="en-US" sz="4000" i="1" dirty="0"/>
              <a:t>to be a minister of Christ Jesus to the Gentiles. He gave me the priestly duty of </a:t>
            </a:r>
            <a:r>
              <a:rPr lang="en-US" sz="4000" i="1" dirty="0">
                <a:solidFill>
                  <a:srgbClr val="00B0F0"/>
                </a:solidFill>
              </a:rPr>
              <a:t>proclaiming the gospel of God</a:t>
            </a:r>
            <a:r>
              <a:rPr lang="en-US" sz="4000" i="1" dirty="0"/>
              <a:t>, so that the Gentiles might become </a:t>
            </a:r>
            <a:r>
              <a:rPr lang="en-US" sz="4000" i="1" dirty="0">
                <a:solidFill>
                  <a:srgbClr val="FFFF00"/>
                </a:solidFill>
              </a:rPr>
              <a:t>an offering acceptable to God</a:t>
            </a:r>
            <a:r>
              <a:rPr lang="en-US" sz="4000" i="1" dirty="0"/>
              <a:t>, sanctified by the Holy Spirit.</a:t>
            </a:r>
            <a:endParaRPr lang="en-US" sz="4000" dirty="0"/>
          </a:p>
        </p:txBody>
      </p:sp>
    </p:spTree>
    <p:extLst>
      <p:ext uri="{BB962C8B-B14F-4D97-AF65-F5344CB8AC3E}">
        <p14:creationId xmlns:p14="http://schemas.microsoft.com/office/powerpoint/2010/main" val="2457844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BC15-2C66-41AE-BEC6-15E3B81A0EE3}"/>
              </a:ext>
            </a:extLst>
          </p:cNvPr>
          <p:cNvSpPr>
            <a:spLocks noGrp="1"/>
          </p:cNvSpPr>
          <p:nvPr>
            <p:ph type="title"/>
          </p:nvPr>
        </p:nvSpPr>
        <p:spPr/>
        <p:txBody>
          <a:bodyPr/>
          <a:lstStyle/>
          <a:p>
            <a:pPr algn="ctr"/>
            <a:r>
              <a:rPr lang="en-US" b="1" dirty="0">
                <a:solidFill>
                  <a:srgbClr val="FFC000"/>
                </a:solidFill>
                <a:latin typeface="+mn-lt"/>
              </a:rPr>
              <a:t>What type of Gospel PROCESS most often leads to the PRODUCT of godly people?</a:t>
            </a:r>
          </a:p>
        </p:txBody>
      </p:sp>
      <p:sp>
        <p:nvSpPr>
          <p:cNvPr id="3" name="Content Placeholder 2">
            <a:extLst>
              <a:ext uri="{FF2B5EF4-FFF2-40B4-BE49-F238E27FC236}">
                <a16:creationId xmlns:a16="http://schemas.microsoft.com/office/drawing/2014/main" id="{E672C748-D151-4A16-A803-06F181B865E6}"/>
              </a:ext>
            </a:extLst>
          </p:cNvPr>
          <p:cNvSpPr>
            <a:spLocks noGrp="1"/>
          </p:cNvSpPr>
          <p:nvPr>
            <p:ph idx="1"/>
          </p:nvPr>
        </p:nvSpPr>
        <p:spPr/>
        <p:txBody>
          <a:bodyPr>
            <a:normAutofit lnSpcReduction="10000"/>
          </a:bodyPr>
          <a:lstStyle/>
          <a:p>
            <a:pPr marL="0" indent="0">
              <a:buNone/>
            </a:pPr>
            <a:r>
              <a:rPr lang="en-US" sz="4400" b="1" u="sng" dirty="0">
                <a:effectLst/>
                <a:latin typeface="Arial" panose="020B0604020202020204" pitchFamily="34" charset="0"/>
                <a:ea typeface="Calibri" panose="020F0502020204030204" pitchFamily="34" charset="0"/>
                <a:cs typeface="Arial" panose="020B0604020202020204" pitchFamily="34" charset="0"/>
              </a:rPr>
              <a:t>Romans 15</a:t>
            </a:r>
            <a:endParaRPr lang="en-US" sz="4400" b="1" i="1" baseline="300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n-US" sz="4400" b="1" i="1" baseline="30000" dirty="0">
                <a:effectLst/>
                <a:latin typeface="Arial" panose="020B0604020202020204" pitchFamily="34" charset="0"/>
                <a:ea typeface="Calibri" panose="020F0502020204030204" pitchFamily="34" charset="0"/>
                <a:cs typeface="Arial" panose="020B0604020202020204" pitchFamily="34" charset="0"/>
              </a:rPr>
              <a:t>17 </a:t>
            </a:r>
            <a:r>
              <a:rPr lang="en-US" sz="4400" i="1" dirty="0">
                <a:effectLst/>
                <a:latin typeface="Arial" panose="020B0604020202020204" pitchFamily="34" charset="0"/>
                <a:ea typeface="Calibri" panose="020F0502020204030204" pitchFamily="34" charset="0"/>
                <a:cs typeface="Arial" panose="020B0604020202020204" pitchFamily="34" charset="0"/>
              </a:rPr>
              <a:t>Therefore I glory in Christ Jesus in my service to God. </a:t>
            </a:r>
            <a:r>
              <a:rPr lang="en-US" sz="4400" b="1" i="1" baseline="30000" dirty="0">
                <a:effectLst/>
                <a:latin typeface="Arial" panose="020B0604020202020204" pitchFamily="34" charset="0"/>
                <a:ea typeface="Calibri" panose="020F0502020204030204" pitchFamily="34" charset="0"/>
                <a:cs typeface="Arial" panose="020B0604020202020204" pitchFamily="34" charset="0"/>
              </a:rPr>
              <a:t>18 </a:t>
            </a:r>
            <a:r>
              <a:rPr lang="en-US" sz="4400" i="1" dirty="0">
                <a:effectLst/>
                <a:latin typeface="Arial" panose="020B0604020202020204" pitchFamily="34" charset="0"/>
                <a:ea typeface="Calibri" panose="020F0502020204030204" pitchFamily="34" charset="0"/>
                <a:cs typeface="Arial" panose="020B0604020202020204" pitchFamily="34" charset="0"/>
              </a:rPr>
              <a:t>I will not venture to speak of anything except what Christ has accomplished through me in leading the Gentiles to obey God by what I have </a:t>
            </a:r>
            <a:r>
              <a:rPr lang="en-US" sz="4400" i="1" dirty="0">
                <a:solidFill>
                  <a:srgbClr val="00B0F0"/>
                </a:solidFill>
                <a:effectLst/>
                <a:latin typeface="Arial" panose="020B0604020202020204" pitchFamily="34" charset="0"/>
                <a:ea typeface="Calibri" panose="020F0502020204030204" pitchFamily="34" charset="0"/>
                <a:cs typeface="Arial" panose="020B0604020202020204" pitchFamily="34" charset="0"/>
              </a:rPr>
              <a:t>said</a:t>
            </a:r>
            <a:r>
              <a:rPr lang="en-US" sz="4400" i="1" dirty="0">
                <a:effectLst/>
                <a:latin typeface="Arial" panose="020B0604020202020204" pitchFamily="34" charset="0"/>
                <a:ea typeface="Calibri" panose="020F0502020204030204" pitchFamily="34" charset="0"/>
                <a:cs typeface="Arial" panose="020B0604020202020204" pitchFamily="34" charset="0"/>
              </a:rPr>
              <a:t> and </a:t>
            </a:r>
            <a:r>
              <a:rPr lang="en-US" sz="4400" i="1" dirty="0">
                <a:solidFill>
                  <a:srgbClr val="00B0F0"/>
                </a:solidFill>
                <a:effectLst/>
                <a:latin typeface="Arial" panose="020B0604020202020204" pitchFamily="34" charset="0"/>
                <a:ea typeface="Calibri" panose="020F0502020204030204" pitchFamily="34" charset="0"/>
                <a:cs typeface="Arial" panose="020B0604020202020204" pitchFamily="34" charset="0"/>
              </a:rPr>
              <a:t>done</a:t>
            </a:r>
            <a:r>
              <a:rPr lang="en-US" sz="4400" i="1" dirty="0">
                <a:solidFill>
                  <a:srgbClr val="00B0F0"/>
                </a:solidFill>
                <a:latin typeface="Arial" panose="020B0604020202020204" pitchFamily="34" charset="0"/>
                <a:ea typeface="Calibri" panose="020F0502020204030204" pitchFamily="34" charset="0"/>
                <a:cs typeface="Arial" panose="020B0604020202020204" pitchFamily="34" charset="0"/>
              </a:rPr>
              <a:t>….</a:t>
            </a:r>
            <a:endParaRPr lang="en-US" sz="4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54696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BC15-2C66-41AE-BEC6-15E3B81A0EE3}"/>
              </a:ext>
            </a:extLst>
          </p:cNvPr>
          <p:cNvSpPr>
            <a:spLocks noGrp="1"/>
          </p:cNvSpPr>
          <p:nvPr>
            <p:ph type="title"/>
          </p:nvPr>
        </p:nvSpPr>
        <p:spPr>
          <a:xfrm>
            <a:off x="460529" y="498290"/>
            <a:ext cx="11096348" cy="1325563"/>
          </a:xfrm>
        </p:spPr>
        <p:txBody>
          <a:bodyPr>
            <a:noAutofit/>
          </a:bodyPr>
          <a:lstStyle/>
          <a:p>
            <a:pPr algn="ctr"/>
            <a:r>
              <a:rPr lang="en-US" sz="5400" b="1" dirty="0">
                <a:solidFill>
                  <a:srgbClr val="FFC000"/>
                </a:solidFill>
                <a:latin typeface="+mn-lt"/>
              </a:rPr>
              <a:t>PROCLOMATION &amp; DEMONSTRATION</a:t>
            </a:r>
          </a:p>
        </p:txBody>
      </p:sp>
      <p:sp>
        <p:nvSpPr>
          <p:cNvPr id="3" name="Content Placeholder 2">
            <a:extLst>
              <a:ext uri="{FF2B5EF4-FFF2-40B4-BE49-F238E27FC236}">
                <a16:creationId xmlns:a16="http://schemas.microsoft.com/office/drawing/2014/main" id="{E672C748-D151-4A16-A803-06F181B865E6}"/>
              </a:ext>
            </a:extLst>
          </p:cNvPr>
          <p:cNvSpPr>
            <a:spLocks noGrp="1"/>
          </p:cNvSpPr>
          <p:nvPr>
            <p:ph idx="1"/>
          </p:nvPr>
        </p:nvSpPr>
        <p:spPr>
          <a:xfrm>
            <a:off x="575939" y="2127465"/>
            <a:ext cx="11213606" cy="4351338"/>
          </a:xfrm>
        </p:spPr>
        <p:txBody>
          <a:bodyPr>
            <a:normAutofit/>
          </a:bodyPr>
          <a:lstStyle/>
          <a:p>
            <a:pPr marL="0" indent="0">
              <a:buNone/>
            </a:pPr>
            <a:r>
              <a:rPr lang="en-US" sz="4400" b="1" u="sng" dirty="0">
                <a:effectLst/>
                <a:latin typeface="Arial" panose="020B0604020202020204" pitchFamily="34" charset="0"/>
                <a:ea typeface="Calibri" panose="020F0502020204030204" pitchFamily="34" charset="0"/>
                <a:cs typeface="Arial" panose="020B0604020202020204" pitchFamily="34" charset="0"/>
              </a:rPr>
              <a:t>Romans 15</a:t>
            </a:r>
            <a:r>
              <a:rPr lang="en-US" sz="4400" i="1" dirty="0">
                <a:latin typeface="Arial" panose="020B0604020202020204" pitchFamily="34" charset="0"/>
                <a:cs typeface="Arial" panose="020B0604020202020204" pitchFamily="34" charset="0"/>
              </a:rPr>
              <a:t> </a:t>
            </a:r>
          </a:p>
          <a:p>
            <a:pPr marL="0" indent="0">
              <a:buNone/>
            </a:pPr>
            <a:r>
              <a:rPr lang="en-US" sz="4400" i="1" dirty="0">
                <a:latin typeface="Arial" panose="020B0604020202020204" pitchFamily="34" charset="0"/>
                <a:cs typeface="Arial" panose="020B0604020202020204" pitchFamily="34" charset="0"/>
              </a:rPr>
              <a:t>“Those who were not </a:t>
            </a:r>
            <a:r>
              <a:rPr lang="en-US" sz="4400" i="1" u="sng" dirty="0">
                <a:latin typeface="Arial" panose="020B0604020202020204" pitchFamily="34" charset="0"/>
                <a:cs typeface="Arial" panose="020B0604020202020204" pitchFamily="34" charset="0"/>
              </a:rPr>
              <a:t>told</a:t>
            </a:r>
            <a:r>
              <a:rPr lang="en-US" sz="4400" i="1" dirty="0">
                <a:latin typeface="Arial" panose="020B0604020202020204" pitchFamily="34" charset="0"/>
                <a:cs typeface="Arial" panose="020B0604020202020204" pitchFamily="34" charset="0"/>
              </a:rPr>
              <a:t> about him will </a:t>
            </a:r>
            <a:r>
              <a:rPr lang="en-US" sz="4400" i="1" u="sng" dirty="0">
                <a:latin typeface="Arial" panose="020B0604020202020204" pitchFamily="34" charset="0"/>
                <a:cs typeface="Arial" panose="020B0604020202020204" pitchFamily="34" charset="0"/>
              </a:rPr>
              <a:t>see</a:t>
            </a:r>
            <a:r>
              <a:rPr lang="en-US" sz="4400" i="1" dirty="0">
                <a:latin typeface="Arial" panose="020B0604020202020204" pitchFamily="34" charset="0"/>
                <a:cs typeface="Arial" panose="020B0604020202020204" pitchFamily="34" charset="0"/>
              </a:rPr>
              <a:t>,</a:t>
            </a:r>
            <a:br>
              <a:rPr lang="en-US" sz="4400" i="1" dirty="0">
                <a:latin typeface="Arial" panose="020B0604020202020204" pitchFamily="34" charset="0"/>
                <a:cs typeface="Arial" panose="020B0604020202020204" pitchFamily="34" charset="0"/>
              </a:rPr>
            </a:br>
            <a:r>
              <a:rPr lang="en-US" sz="4400" i="1" dirty="0">
                <a:latin typeface="Arial" panose="020B0604020202020204" pitchFamily="34" charset="0"/>
                <a:cs typeface="Arial" panose="020B0604020202020204" pitchFamily="34" charset="0"/>
              </a:rPr>
              <a:t>    and those who have not </a:t>
            </a:r>
            <a:r>
              <a:rPr lang="en-US" sz="4400" i="1" u="sng" dirty="0">
                <a:latin typeface="Arial" panose="020B0604020202020204" pitchFamily="34" charset="0"/>
                <a:cs typeface="Arial" panose="020B0604020202020204" pitchFamily="34" charset="0"/>
              </a:rPr>
              <a:t>heard</a:t>
            </a:r>
            <a:r>
              <a:rPr lang="en-US" sz="4400" i="1" dirty="0">
                <a:latin typeface="Arial" panose="020B0604020202020204" pitchFamily="34" charset="0"/>
                <a:cs typeface="Arial" panose="020B0604020202020204" pitchFamily="34" charset="0"/>
              </a:rPr>
              <a:t> will </a:t>
            </a:r>
            <a:r>
              <a:rPr lang="en-US" sz="4400" i="1" u="sng" dirty="0">
                <a:latin typeface="Arial" panose="020B0604020202020204" pitchFamily="34" charset="0"/>
                <a:cs typeface="Arial" panose="020B0604020202020204" pitchFamily="34" charset="0"/>
              </a:rPr>
              <a:t>understand</a:t>
            </a:r>
            <a:r>
              <a:rPr lang="en-US" sz="4400" i="1" dirty="0">
                <a:latin typeface="Arial" panose="020B0604020202020204" pitchFamily="34" charset="0"/>
                <a:cs typeface="Arial" panose="020B0604020202020204" pitchFamily="34" charset="0"/>
              </a:rPr>
              <a:t>.”</a:t>
            </a:r>
            <a:r>
              <a:rPr lang="en-US" sz="4400" dirty="0">
                <a:latin typeface="Arial" panose="020B0604020202020204" pitchFamily="34" charset="0"/>
                <a:cs typeface="Arial" panose="020B0604020202020204" pitchFamily="34" charset="0"/>
              </a:rPr>
              <a:t> </a:t>
            </a:r>
            <a:endParaRPr lang="en-US" sz="4400" b="1" i="1" baseline="30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06460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AEC117A-4882-43CF-8177-3E22174B5B3D}"/>
              </a:ext>
            </a:extLst>
          </p:cNvPr>
          <p:cNvSpPr txBox="1"/>
          <p:nvPr/>
        </p:nvSpPr>
        <p:spPr>
          <a:xfrm>
            <a:off x="306174" y="17755"/>
            <a:ext cx="11885826" cy="5755422"/>
          </a:xfrm>
          <a:prstGeom prst="rect">
            <a:avLst/>
          </a:prstGeom>
          <a:noFill/>
        </p:spPr>
        <p:txBody>
          <a:bodyPr wrap="square">
            <a:spAutoFit/>
          </a:bodyPr>
          <a:lstStyle/>
          <a:p>
            <a:r>
              <a:rPr lang="en-US" sz="4800" b="1" u="sng" dirty="0">
                <a:effectLst/>
                <a:ea typeface="Calibri" panose="020F0502020204030204" pitchFamily="34" charset="0"/>
                <a:cs typeface="Arial" panose="020B0604020202020204" pitchFamily="34" charset="0"/>
              </a:rPr>
              <a:t>Romans </a:t>
            </a:r>
            <a:r>
              <a:rPr lang="en-US" sz="4800" b="1" u="sng" dirty="0">
                <a:ea typeface="Calibri" panose="020F0502020204030204" pitchFamily="34" charset="0"/>
                <a:cs typeface="Arial" panose="020B0604020202020204" pitchFamily="34" charset="0"/>
              </a:rPr>
              <a:t>15</a:t>
            </a:r>
          </a:p>
          <a:p>
            <a:endParaRPr lang="en-US" sz="4800" i="1" u="sng" baseline="30000" dirty="0">
              <a:cs typeface="Arial" panose="020B0604020202020204" pitchFamily="34" charset="0"/>
            </a:endParaRPr>
          </a:p>
          <a:p>
            <a:r>
              <a:rPr lang="en-US" sz="4800" i="1" baseline="30000" dirty="0"/>
              <a:t>18 </a:t>
            </a:r>
            <a:r>
              <a:rPr lang="en-US" sz="4800" i="1" dirty="0"/>
              <a:t>I will not venture to speak of anything except what Christ has accomplished through me in leading the Gentiles to obey God by what I have said and done— </a:t>
            </a:r>
            <a:r>
              <a:rPr lang="en-US" sz="4800" i="1" baseline="30000" dirty="0"/>
              <a:t>19 </a:t>
            </a:r>
            <a:r>
              <a:rPr lang="en-US" sz="4800" i="1" dirty="0">
                <a:solidFill>
                  <a:srgbClr val="00B0F0"/>
                </a:solidFill>
              </a:rPr>
              <a:t>by the power of signs and wonders</a:t>
            </a:r>
            <a:r>
              <a:rPr lang="en-US" sz="4800" i="1" dirty="0"/>
              <a:t>, through </a:t>
            </a:r>
            <a:r>
              <a:rPr lang="en-US" sz="4800" i="1" dirty="0">
                <a:solidFill>
                  <a:srgbClr val="00B0F0"/>
                </a:solidFill>
              </a:rPr>
              <a:t>the power of the Spirit of God.</a:t>
            </a:r>
            <a:endParaRPr lang="en-US" sz="4800" dirty="0">
              <a:solidFill>
                <a:srgbClr val="00B0F0"/>
              </a:solidFill>
            </a:endParaRPr>
          </a:p>
        </p:txBody>
      </p:sp>
    </p:spTree>
    <p:extLst>
      <p:ext uri="{BB962C8B-B14F-4D97-AF65-F5344CB8AC3E}">
        <p14:creationId xmlns:p14="http://schemas.microsoft.com/office/powerpoint/2010/main" val="1303236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AEC117A-4882-43CF-8177-3E22174B5B3D}"/>
              </a:ext>
            </a:extLst>
          </p:cNvPr>
          <p:cNvSpPr txBox="1"/>
          <p:nvPr/>
        </p:nvSpPr>
        <p:spPr>
          <a:xfrm>
            <a:off x="306174" y="17755"/>
            <a:ext cx="11885826" cy="6186309"/>
          </a:xfrm>
          <a:prstGeom prst="rect">
            <a:avLst/>
          </a:prstGeom>
          <a:noFill/>
        </p:spPr>
        <p:txBody>
          <a:bodyPr wrap="square">
            <a:spAutoFit/>
          </a:bodyPr>
          <a:lstStyle/>
          <a:p>
            <a:r>
              <a:rPr lang="en-US" sz="4400" b="1" u="sng" dirty="0">
                <a:effectLst/>
                <a:ea typeface="Calibri" panose="020F0502020204030204" pitchFamily="34" charset="0"/>
                <a:cs typeface="Arial" panose="020B0604020202020204" pitchFamily="34" charset="0"/>
              </a:rPr>
              <a:t>Romans </a:t>
            </a:r>
            <a:r>
              <a:rPr lang="en-US" sz="4400" b="1" u="sng" dirty="0">
                <a:ea typeface="Calibri" panose="020F0502020204030204" pitchFamily="34" charset="0"/>
                <a:cs typeface="Arial" panose="020B0604020202020204" pitchFamily="34" charset="0"/>
              </a:rPr>
              <a:t>15</a:t>
            </a:r>
          </a:p>
          <a:p>
            <a:r>
              <a:rPr lang="en-US" sz="4400" i="1" baseline="30000" dirty="0"/>
              <a:t>19 </a:t>
            </a:r>
            <a:r>
              <a:rPr lang="en-US" sz="4400" i="1" dirty="0"/>
              <a:t>So from Jerusalem all the way around to Illyricum, I have fully proclaimed the gospel of Christ. </a:t>
            </a:r>
            <a:r>
              <a:rPr lang="en-US" sz="4400" b="1" i="1" baseline="30000" dirty="0"/>
              <a:t>20 </a:t>
            </a:r>
            <a:r>
              <a:rPr lang="en-US" sz="4400" i="1" dirty="0">
                <a:solidFill>
                  <a:srgbClr val="00B0F0"/>
                </a:solidFill>
              </a:rPr>
              <a:t>It has always been my ambition to preach the gospel where Christ was not known</a:t>
            </a:r>
            <a:r>
              <a:rPr lang="en-US" sz="4400" i="1" dirty="0"/>
              <a:t>, so that I would not be building on someone else’s foundation. </a:t>
            </a:r>
            <a:r>
              <a:rPr lang="en-US" sz="4400" b="1" i="1" baseline="30000" dirty="0"/>
              <a:t>21 </a:t>
            </a:r>
            <a:r>
              <a:rPr lang="en-US" sz="4400" i="1" dirty="0"/>
              <a:t>Rather, as it is written:</a:t>
            </a:r>
            <a:endParaRPr lang="en-US" sz="4400" dirty="0"/>
          </a:p>
          <a:p>
            <a:r>
              <a:rPr lang="en-US" sz="4400" i="1" dirty="0"/>
              <a:t>“Those who were not told about him will see,</a:t>
            </a:r>
            <a:br>
              <a:rPr lang="en-US" sz="4400" i="1" dirty="0"/>
            </a:br>
            <a:r>
              <a:rPr lang="en-US" sz="4400" i="1" dirty="0"/>
              <a:t>    and those who have not heard will understand.”</a:t>
            </a:r>
            <a:endParaRPr lang="en-US" sz="4400" dirty="0"/>
          </a:p>
        </p:txBody>
      </p:sp>
    </p:spTree>
    <p:extLst>
      <p:ext uri="{BB962C8B-B14F-4D97-AF65-F5344CB8AC3E}">
        <p14:creationId xmlns:p14="http://schemas.microsoft.com/office/powerpoint/2010/main" val="461798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29C99-6691-41AF-B98C-0015B72DC46D}"/>
              </a:ext>
            </a:extLst>
          </p:cNvPr>
          <p:cNvSpPr>
            <a:spLocks noGrp="1"/>
          </p:cNvSpPr>
          <p:nvPr>
            <p:ph type="title"/>
          </p:nvPr>
        </p:nvSpPr>
        <p:spPr/>
        <p:txBody>
          <a:bodyPr/>
          <a:lstStyle/>
          <a:p>
            <a:pPr algn="ctr"/>
            <a:r>
              <a:rPr lang="en-US" b="1" dirty="0"/>
              <a:t>The church…</a:t>
            </a:r>
            <a:br>
              <a:rPr lang="en-US" b="1" dirty="0"/>
            </a:br>
            <a:r>
              <a:rPr lang="en-US" b="1" dirty="0"/>
              <a:t>just one generation away from extinction.</a:t>
            </a:r>
          </a:p>
        </p:txBody>
      </p:sp>
      <p:pic>
        <p:nvPicPr>
          <p:cNvPr id="2050" name="Picture 2" descr="See the source image">
            <a:extLst>
              <a:ext uri="{FF2B5EF4-FFF2-40B4-BE49-F238E27FC236}">
                <a16:creationId xmlns:a16="http://schemas.microsoft.com/office/drawing/2014/main" id="{2AA68C7B-ED45-4B79-BA4F-5317BE5634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2902" y="1690688"/>
            <a:ext cx="9245405" cy="520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6398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2DA1C-BC1D-4229-B366-D7F5C5AABCE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9CC0D59-7058-4DB0-B434-EEA3DBFE527C}"/>
              </a:ext>
            </a:extLst>
          </p:cNvPr>
          <p:cNvSpPr>
            <a:spLocks noGrp="1"/>
          </p:cNvSpPr>
          <p:nvPr>
            <p:ph idx="1"/>
          </p:nvPr>
        </p:nvSpPr>
        <p:spPr/>
        <p:txBody>
          <a:bodyPr/>
          <a:lstStyle/>
          <a:p>
            <a:endParaRPr lang="en-US"/>
          </a:p>
        </p:txBody>
      </p:sp>
      <p:pic>
        <p:nvPicPr>
          <p:cNvPr id="3074" name="Picture 2">
            <a:extLst>
              <a:ext uri="{FF2B5EF4-FFF2-40B4-BE49-F238E27FC236}">
                <a16:creationId xmlns:a16="http://schemas.microsoft.com/office/drawing/2014/main" id="{CDF4446D-E5B9-4256-BFD9-FB4A49A53B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8404" y="0"/>
            <a:ext cx="77416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7299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2DA1C-BC1D-4229-B366-D7F5C5AABCE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9CC0D59-7058-4DB0-B434-EEA3DBFE527C}"/>
              </a:ext>
            </a:extLst>
          </p:cNvPr>
          <p:cNvSpPr>
            <a:spLocks noGrp="1"/>
          </p:cNvSpPr>
          <p:nvPr>
            <p:ph idx="1"/>
          </p:nvPr>
        </p:nvSpPr>
        <p:spPr/>
        <p:txBody>
          <a:bodyPr/>
          <a:lstStyle/>
          <a:p>
            <a:endParaRPr lang="en-US"/>
          </a:p>
        </p:txBody>
      </p:sp>
      <p:pic>
        <p:nvPicPr>
          <p:cNvPr id="4100" name="Picture 4" descr="See the source image">
            <a:extLst>
              <a:ext uri="{FF2B5EF4-FFF2-40B4-BE49-F238E27FC236}">
                <a16:creationId xmlns:a16="http://schemas.microsoft.com/office/drawing/2014/main" id="{413B78A5-0D33-4682-8336-8B1AF618AC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77610"/>
            <a:ext cx="12218268" cy="4547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26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1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AEC117A-4882-43CF-8177-3E22174B5B3D}"/>
              </a:ext>
            </a:extLst>
          </p:cNvPr>
          <p:cNvSpPr txBox="1"/>
          <p:nvPr/>
        </p:nvSpPr>
        <p:spPr>
          <a:xfrm>
            <a:off x="306174" y="17755"/>
            <a:ext cx="11714191" cy="6863417"/>
          </a:xfrm>
          <a:prstGeom prst="rect">
            <a:avLst/>
          </a:prstGeom>
          <a:noFill/>
        </p:spPr>
        <p:txBody>
          <a:bodyPr wrap="square">
            <a:spAutoFit/>
          </a:bodyPr>
          <a:lstStyle/>
          <a:p>
            <a:r>
              <a:rPr lang="en-US" sz="4000" b="1" u="sng" dirty="0">
                <a:effectLst/>
                <a:ea typeface="Calibri" panose="020F0502020204030204" pitchFamily="34" charset="0"/>
                <a:cs typeface="Arial" panose="020B0604020202020204" pitchFamily="34" charset="0"/>
              </a:rPr>
              <a:t>Romans </a:t>
            </a:r>
            <a:r>
              <a:rPr lang="en-US" sz="4000" b="1" u="sng" dirty="0">
                <a:ea typeface="Calibri" panose="020F0502020204030204" pitchFamily="34" charset="0"/>
                <a:cs typeface="Arial" panose="020B0604020202020204" pitchFamily="34" charset="0"/>
              </a:rPr>
              <a:t>15</a:t>
            </a:r>
          </a:p>
          <a:p>
            <a:r>
              <a:rPr lang="en-US" sz="4000" b="1" i="1" baseline="30000" dirty="0"/>
              <a:t>14 </a:t>
            </a:r>
            <a:r>
              <a:rPr lang="en-US" sz="4000" i="1" dirty="0"/>
              <a:t>I myself am convinced, my brothers and sisters, that you yourselves are full of goodness, filled with knowledge and competent to instruct one another. </a:t>
            </a:r>
          </a:p>
          <a:p>
            <a:r>
              <a:rPr lang="en-US" sz="4000" b="1" i="1" baseline="30000" dirty="0"/>
              <a:t>15 </a:t>
            </a:r>
            <a:r>
              <a:rPr lang="en-US" sz="4000" i="1" dirty="0"/>
              <a:t>Yet I have written you quite boldly on some points to remind you of them again, because of the grace God gave me </a:t>
            </a:r>
            <a:r>
              <a:rPr lang="en-US" sz="4000" b="1" i="1" baseline="30000" dirty="0"/>
              <a:t>16 </a:t>
            </a:r>
            <a:r>
              <a:rPr lang="en-US" sz="4000" i="1" dirty="0"/>
              <a:t>to be a minister of Christ Jesus to the Gentiles. He gave me the priestly duty of proclaiming the gospel of God, so that the Gentiles might become an offering acceptable to God, sanctified by the Holy Spirit.</a:t>
            </a:r>
            <a:endParaRPr lang="en-US" sz="4000" dirty="0"/>
          </a:p>
        </p:txBody>
      </p:sp>
    </p:spTree>
    <p:extLst>
      <p:ext uri="{BB962C8B-B14F-4D97-AF65-F5344CB8AC3E}">
        <p14:creationId xmlns:p14="http://schemas.microsoft.com/office/powerpoint/2010/main" val="494139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2DA1C-BC1D-4229-B366-D7F5C5AABCE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9CC0D59-7058-4DB0-B434-EEA3DBFE527C}"/>
              </a:ext>
            </a:extLst>
          </p:cNvPr>
          <p:cNvSpPr>
            <a:spLocks noGrp="1"/>
          </p:cNvSpPr>
          <p:nvPr>
            <p:ph idx="1"/>
          </p:nvPr>
        </p:nvSpPr>
        <p:spPr/>
        <p:txBody>
          <a:bodyPr/>
          <a:lstStyle/>
          <a:p>
            <a:endParaRPr lang="en-US"/>
          </a:p>
        </p:txBody>
      </p:sp>
      <p:pic>
        <p:nvPicPr>
          <p:cNvPr id="4098" name="Picture 2">
            <a:extLst>
              <a:ext uri="{FF2B5EF4-FFF2-40B4-BE49-F238E27FC236}">
                <a16:creationId xmlns:a16="http://schemas.microsoft.com/office/drawing/2014/main" id="{A8F14D52-5575-4917-9526-7DB1CC98D6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71237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4094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AEC117A-4882-43CF-8177-3E22174B5B3D}"/>
              </a:ext>
            </a:extLst>
          </p:cNvPr>
          <p:cNvSpPr txBox="1"/>
          <p:nvPr/>
        </p:nvSpPr>
        <p:spPr>
          <a:xfrm>
            <a:off x="306174" y="17755"/>
            <a:ext cx="11714191" cy="6186309"/>
          </a:xfrm>
          <a:prstGeom prst="rect">
            <a:avLst/>
          </a:prstGeom>
          <a:noFill/>
        </p:spPr>
        <p:txBody>
          <a:bodyPr wrap="square">
            <a:spAutoFit/>
          </a:bodyPr>
          <a:lstStyle/>
          <a:p>
            <a:r>
              <a:rPr lang="en-US" sz="4400" b="1" u="sng" dirty="0">
                <a:effectLst/>
                <a:ea typeface="Calibri" panose="020F0502020204030204" pitchFamily="34" charset="0"/>
                <a:cs typeface="Arial" panose="020B0604020202020204" pitchFamily="34" charset="0"/>
              </a:rPr>
              <a:t>Romans </a:t>
            </a:r>
            <a:r>
              <a:rPr lang="en-US" sz="4400" b="1" u="sng" dirty="0">
                <a:ea typeface="Calibri" panose="020F0502020204030204" pitchFamily="34" charset="0"/>
                <a:cs typeface="Arial" panose="020B0604020202020204" pitchFamily="34" charset="0"/>
              </a:rPr>
              <a:t>15</a:t>
            </a:r>
          </a:p>
          <a:p>
            <a:r>
              <a:rPr lang="en-US" sz="4400" b="1" i="1" baseline="30000" dirty="0"/>
              <a:t>17 </a:t>
            </a:r>
            <a:r>
              <a:rPr lang="en-US" sz="4400" i="1" dirty="0"/>
              <a:t>Therefore I glory in Christ Jesus in my service to God. </a:t>
            </a:r>
            <a:r>
              <a:rPr lang="en-US" sz="4400" b="1" i="1" baseline="30000" dirty="0"/>
              <a:t>18 </a:t>
            </a:r>
            <a:r>
              <a:rPr lang="en-US" sz="4400" i="1" dirty="0"/>
              <a:t>I will not venture to speak of anything except what Christ has accomplished through me in leading the Gentiles to obey God by what I have said and done— </a:t>
            </a:r>
            <a:r>
              <a:rPr lang="en-US" sz="4400" b="1" i="1" baseline="30000" dirty="0"/>
              <a:t>19 </a:t>
            </a:r>
            <a:r>
              <a:rPr lang="en-US" sz="4400" i="1" dirty="0"/>
              <a:t>by the power of signs and wonders, through the power of the Spirit of God. </a:t>
            </a:r>
          </a:p>
          <a:p>
            <a:r>
              <a:rPr lang="en-US" sz="4400" i="1" dirty="0"/>
              <a:t>So from Jerusalem all the way around to Illyricum, I have fully proclaimed the gospel of Christ. </a:t>
            </a:r>
            <a:endParaRPr lang="en-US" sz="4400" b="1" u="sng" dirty="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33865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AEC117A-4882-43CF-8177-3E22174B5B3D}"/>
              </a:ext>
            </a:extLst>
          </p:cNvPr>
          <p:cNvSpPr txBox="1"/>
          <p:nvPr/>
        </p:nvSpPr>
        <p:spPr>
          <a:xfrm>
            <a:off x="306174" y="17755"/>
            <a:ext cx="11714191" cy="4832092"/>
          </a:xfrm>
          <a:prstGeom prst="rect">
            <a:avLst/>
          </a:prstGeom>
          <a:noFill/>
        </p:spPr>
        <p:txBody>
          <a:bodyPr wrap="square">
            <a:spAutoFit/>
          </a:bodyPr>
          <a:lstStyle/>
          <a:p>
            <a:r>
              <a:rPr lang="en-US" sz="4400" b="1" u="sng" dirty="0">
                <a:effectLst/>
                <a:ea typeface="Calibri" panose="020F0502020204030204" pitchFamily="34" charset="0"/>
                <a:cs typeface="Arial" panose="020B0604020202020204" pitchFamily="34" charset="0"/>
              </a:rPr>
              <a:t>Romans </a:t>
            </a:r>
            <a:r>
              <a:rPr lang="en-US" sz="4400" b="1" u="sng" dirty="0">
                <a:ea typeface="Calibri" panose="020F0502020204030204" pitchFamily="34" charset="0"/>
                <a:cs typeface="Arial" panose="020B0604020202020204" pitchFamily="34" charset="0"/>
              </a:rPr>
              <a:t>15</a:t>
            </a:r>
          </a:p>
          <a:p>
            <a:r>
              <a:rPr lang="en-US" sz="4400" b="1" i="1" baseline="30000" dirty="0"/>
              <a:t>20 </a:t>
            </a:r>
            <a:r>
              <a:rPr lang="en-US" sz="4400" i="1" dirty="0"/>
              <a:t>It has always been my ambition to preach the gospel where Christ was not known, so that I would not be building on someone else’s foundation. </a:t>
            </a:r>
            <a:r>
              <a:rPr lang="en-US" sz="4400" b="1" i="1" baseline="30000" dirty="0"/>
              <a:t>21 </a:t>
            </a:r>
            <a:r>
              <a:rPr lang="en-US" sz="4400" i="1" dirty="0"/>
              <a:t>Rather, as it is written:</a:t>
            </a:r>
            <a:endParaRPr lang="en-US" sz="4400" dirty="0"/>
          </a:p>
          <a:p>
            <a:r>
              <a:rPr lang="en-US" sz="4400" i="1" dirty="0"/>
              <a:t>   “Those who were not told about him will </a:t>
            </a:r>
            <a:r>
              <a:rPr lang="en-US" sz="4400" b="1" i="1" dirty="0"/>
              <a:t>see</a:t>
            </a:r>
            <a:r>
              <a:rPr lang="en-US" sz="4400" i="1" dirty="0"/>
              <a:t>,</a:t>
            </a:r>
            <a:br>
              <a:rPr lang="en-US" sz="4400" i="1" dirty="0"/>
            </a:br>
            <a:r>
              <a:rPr lang="en-US" sz="4400" i="1" dirty="0"/>
              <a:t>    and those who have not heard will understand.”</a:t>
            </a:r>
            <a:endParaRPr lang="en-US" sz="4400" dirty="0"/>
          </a:p>
        </p:txBody>
      </p:sp>
    </p:spTree>
    <p:extLst>
      <p:ext uri="{BB962C8B-B14F-4D97-AF65-F5344CB8AC3E}">
        <p14:creationId xmlns:p14="http://schemas.microsoft.com/office/powerpoint/2010/main" val="659432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AEC117A-4882-43CF-8177-3E22174B5B3D}"/>
              </a:ext>
            </a:extLst>
          </p:cNvPr>
          <p:cNvSpPr txBox="1"/>
          <p:nvPr/>
        </p:nvSpPr>
        <p:spPr>
          <a:xfrm>
            <a:off x="306174" y="17755"/>
            <a:ext cx="11714191" cy="6863417"/>
          </a:xfrm>
          <a:prstGeom prst="rect">
            <a:avLst/>
          </a:prstGeom>
          <a:noFill/>
        </p:spPr>
        <p:txBody>
          <a:bodyPr wrap="square">
            <a:spAutoFit/>
          </a:bodyPr>
          <a:lstStyle/>
          <a:p>
            <a:r>
              <a:rPr lang="en-US" sz="4000" b="1" u="sng" dirty="0">
                <a:effectLst/>
                <a:ea typeface="Calibri" panose="020F0502020204030204" pitchFamily="34" charset="0"/>
                <a:cs typeface="Arial" panose="020B0604020202020204" pitchFamily="34" charset="0"/>
              </a:rPr>
              <a:t>Romans </a:t>
            </a:r>
            <a:r>
              <a:rPr lang="en-US" sz="4000" b="1" u="sng" dirty="0">
                <a:ea typeface="Calibri" panose="020F0502020204030204" pitchFamily="34" charset="0"/>
                <a:cs typeface="Arial" panose="020B0604020202020204" pitchFamily="34" charset="0"/>
              </a:rPr>
              <a:t>15</a:t>
            </a:r>
          </a:p>
          <a:p>
            <a:r>
              <a:rPr lang="en-US" sz="4000" b="1" i="1" baseline="30000" dirty="0"/>
              <a:t>14 </a:t>
            </a:r>
            <a:r>
              <a:rPr lang="en-US" sz="4000" i="1" dirty="0"/>
              <a:t>I myself am convinced, </a:t>
            </a:r>
            <a:r>
              <a:rPr lang="en-US" sz="4000" i="1" u="sng" dirty="0"/>
              <a:t>my brothers and sisters</a:t>
            </a:r>
            <a:r>
              <a:rPr lang="en-US" sz="4000" i="1" dirty="0"/>
              <a:t>, that you yourselves are full of goodness, filled with knowledge and competent to instruct one another. </a:t>
            </a:r>
          </a:p>
          <a:p>
            <a:r>
              <a:rPr lang="en-US" sz="4000" b="1" i="1" baseline="30000" dirty="0"/>
              <a:t>15 </a:t>
            </a:r>
            <a:r>
              <a:rPr lang="en-US" sz="4000" i="1" dirty="0"/>
              <a:t>Yet I have written you quite boldly on some points to remind you of them again, because of the grace God gave me </a:t>
            </a:r>
            <a:r>
              <a:rPr lang="en-US" sz="4000" b="1" i="1" baseline="30000" dirty="0"/>
              <a:t>16 </a:t>
            </a:r>
            <a:r>
              <a:rPr lang="en-US" sz="4000" i="1" dirty="0"/>
              <a:t>to be a minister of Christ Jesus to the Gentiles. He gave me the priestly duty of proclaiming the gospel of God, so that the Gentiles might become an offering acceptable to God, sanctified by the Holy Spirit.</a:t>
            </a:r>
            <a:endParaRPr lang="en-US" sz="4000" dirty="0"/>
          </a:p>
        </p:txBody>
      </p:sp>
    </p:spTree>
    <p:extLst>
      <p:ext uri="{BB962C8B-B14F-4D97-AF65-F5344CB8AC3E}">
        <p14:creationId xmlns:p14="http://schemas.microsoft.com/office/powerpoint/2010/main" val="2517663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AEC117A-4882-43CF-8177-3E22174B5B3D}"/>
              </a:ext>
            </a:extLst>
          </p:cNvPr>
          <p:cNvSpPr txBox="1"/>
          <p:nvPr/>
        </p:nvSpPr>
        <p:spPr>
          <a:xfrm>
            <a:off x="306174" y="17755"/>
            <a:ext cx="11714191" cy="6863417"/>
          </a:xfrm>
          <a:prstGeom prst="rect">
            <a:avLst/>
          </a:prstGeom>
          <a:noFill/>
        </p:spPr>
        <p:txBody>
          <a:bodyPr wrap="square">
            <a:spAutoFit/>
          </a:bodyPr>
          <a:lstStyle/>
          <a:p>
            <a:r>
              <a:rPr lang="en-US" sz="4000" b="1" u="sng" dirty="0">
                <a:effectLst/>
                <a:ea typeface="Calibri" panose="020F0502020204030204" pitchFamily="34" charset="0"/>
                <a:cs typeface="Arial" panose="020B0604020202020204" pitchFamily="34" charset="0"/>
              </a:rPr>
              <a:t>Romans </a:t>
            </a:r>
            <a:r>
              <a:rPr lang="en-US" sz="4000" b="1" u="sng" dirty="0">
                <a:ea typeface="Calibri" panose="020F0502020204030204" pitchFamily="34" charset="0"/>
                <a:cs typeface="Arial" panose="020B0604020202020204" pitchFamily="34" charset="0"/>
              </a:rPr>
              <a:t>15</a:t>
            </a:r>
          </a:p>
          <a:p>
            <a:r>
              <a:rPr lang="en-US" sz="4000" b="1" i="1" baseline="30000" dirty="0"/>
              <a:t>14 </a:t>
            </a:r>
            <a:r>
              <a:rPr lang="en-US" sz="4000" i="1" dirty="0"/>
              <a:t>I myself am convinced, my brothers and sisters, that you yourselves are </a:t>
            </a:r>
            <a:r>
              <a:rPr lang="en-US" sz="4000" i="1" u="sng" dirty="0"/>
              <a:t>full of goodness</a:t>
            </a:r>
            <a:r>
              <a:rPr lang="en-US" sz="4000" i="1" dirty="0"/>
              <a:t>, filled with knowledge and competent to instruct one another. </a:t>
            </a:r>
          </a:p>
          <a:p>
            <a:r>
              <a:rPr lang="en-US" sz="4000" b="1" i="1" baseline="30000" dirty="0"/>
              <a:t>15 </a:t>
            </a:r>
            <a:r>
              <a:rPr lang="en-US" sz="4000" i="1" dirty="0"/>
              <a:t>Yet I have written you quite boldly on some points to remind you of them again, because of the grace God gave me </a:t>
            </a:r>
            <a:r>
              <a:rPr lang="en-US" sz="4000" b="1" i="1" baseline="30000" dirty="0"/>
              <a:t>16 </a:t>
            </a:r>
            <a:r>
              <a:rPr lang="en-US" sz="4000" i="1" dirty="0"/>
              <a:t>to be a minister of Christ Jesus to the Gentiles. He gave me the priestly duty of proclaiming the gospel of God, so that the Gentiles might become an offering acceptable to God, sanctified by the Holy Spirit.</a:t>
            </a:r>
            <a:endParaRPr lang="en-US" sz="4000" dirty="0"/>
          </a:p>
        </p:txBody>
      </p:sp>
    </p:spTree>
    <p:extLst>
      <p:ext uri="{BB962C8B-B14F-4D97-AF65-F5344CB8AC3E}">
        <p14:creationId xmlns:p14="http://schemas.microsoft.com/office/powerpoint/2010/main" val="1879076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AEC117A-4882-43CF-8177-3E22174B5B3D}"/>
              </a:ext>
            </a:extLst>
          </p:cNvPr>
          <p:cNvSpPr txBox="1"/>
          <p:nvPr/>
        </p:nvSpPr>
        <p:spPr>
          <a:xfrm>
            <a:off x="306174" y="17755"/>
            <a:ext cx="11714191" cy="6863417"/>
          </a:xfrm>
          <a:prstGeom prst="rect">
            <a:avLst/>
          </a:prstGeom>
          <a:noFill/>
        </p:spPr>
        <p:txBody>
          <a:bodyPr wrap="square">
            <a:spAutoFit/>
          </a:bodyPr>
          <a:lstStyle/>
          <a:p>
            <a:r>
              <a:rPr lang="en-US" sz="4000" b="1" u="sng" dirty="0">
                <a:effectLst/>
                <a:ea typeface="Calibri" panose="020F0502020204030204" pitchFamily="34" charset="0"/>
                <a:cs typeface="Arial" panose="020B0604020202020204" pitchFamily="34" charset="0"/>
              </a:rPr>
              <a:t>Romans </a:t>
            </a:r>
            <a:r>
              <a:rPr lang="en-US" sz="4000" b="1" u="sng" dirty="0">
                <a:ea typeface="Calibri" panose="020F0502020204030204" pitchFamily="34" charset="0"/>
                <a:cs typeface="Arial" panose="020B0604020202020204" pitchFamily="34" charset="0"/>
              </a:rPr>
              <a:t>15</a:t>
            </a:r>
          </a:p>
          <a:p>
            <a:r>
              <a:rPr lang="en-US" sz="4000" b="1" i="1" baseline="30000" dirty="0"/>
              <a:t>14 </a:t>
            </a:r>
            <a:r>
              <a:rPr lang="en-US" sz="4000" i="1" dirty="0"/>
              <a:t>I myself am convinced, my brothers and sisters, that you yourselves are full of goodness, filled with knowledge and </a:t>
            </a:r>
            <a:r>
              <a:rPr lang="en-US" sz="4000" i="1" u="sng" dirty="0"/>
              <a:t>competent to instruct one another</a:t>
            </a:r>
            <a:r>
              <a:rPr lang="en-US" sz="4000" i="1" dirty="0"/>
              <a:t>. </a:t>
            </a:r>
          </a:p>
          <a:p>
            <a:r>
              <a:rPr lang="en-US" sz="4000" b="1" i="1" baseline="30000" dirty="0"/>
              <a:t>15 </a:t>
            </a:r>
            <a:r>
              <a:rPr lang="en-US" sz="4000" i="1" dirty="0"/>
              <a:t>Yet I have written you quite boldly on some points to remind you of them again, because of the grace God gave me </a:t>
            </a:r>
            <a:r>
              <a:rPr lang="en-US" sz="4000" b="1" i="1" baseline="30000" dirty="0"/>
              <a:t>16 </a:t>
            </a:r>
            <a:r>
              <a:rPr lang="en-US" sz="4000" i="1" dirty="0"/>
              <a:t>to be a minister of Christ Jesus to the Gentiles. He gave me the priestly duty of proclaiming the gospel of God, so that the Gentiles might become an offering acceptable to God, sanctified by the Holy Spirit.</a:t>
            </a:r>
            <a:endParaRPr lang="en-US" sz="4000" dirty="0"/>
          </a:p>
        </p:txBody>
      </p:sp>
    </p:spTree>
    <p:extLst>
      <p:ext uri="{BB962C8B-B14F-4D97-AF65-F5344CB8AC3E}">
        <p14:creationId xmlns:p14="http://schemas.microsoft.com/office/powerpoint/2010/main" val="3233187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AEC117A-4882-43CF-8177-3E22174B5B3D}"/>
              </a:ext>
            </a:extLst>
          </p:cNvPr>
          <p:cNvSpPr txBox="1"/>
          <p:nvPr/>
        </p:nvSpPr>
        <p:spPr>
          <a:xfrm>
            <a:off x="306174" y="17755"/>
            <a:ext cx="11714191" cy="6863417"/>
          </a:xfrm>
          <a:prstGeom prst="rect">
            <a:avLst/>
          </a:prstGeom>
          <a:noFill/>
        </p:spPr>
        <p:txBody>
          <a:bodyPr wrap="square">
            <a:spAutoFit/>
          </a:bodyPr>
          <a:lstStyle/>
          <a:p>
            <a:r>
              <a:rPr lang="en-US" sz="4000" b="1" u="sng" dirty="0">
                <a:effectLst/>
                <a:ea typeface="Calibri" panose="020F0502020204030204" pitchFamily="34" charset="0"/>
                <a:cs typeface="Arial" panose="020B0604020202020204" pitchFamily="34" charset="0"/>
              </a:rPr>
              <a:t>Romans </a:t>
            </a:r>
            <a:r>
              <a:rPr lang="en-US" sz="4000" b="1" u="sng" dirty="0">
                <a:ea typeface="Calibri" panose="020F0502020204030204" pitchFamily="34" charset="0"/>
                <a:cs typeface="Arial" panose="020B0604020202020204" pitchFamily="34" charset="0"/>
              </a:rPr>
              <a:t>15</a:t>
            </a:r>
          </a:p>
          <a:p>
            <a:r>
              <a:rPr lang="en-US" sz="4000" b="1" i="1" baseline="30000" dirty="0"/>
              <a:t>14 </a:t>
            </a:r>
            <a:r>
              <a:rPr lang="en-US" sz="4000" i="1" dirty="0"/>
              <a:t>I myself am convinced, my brothers and sisters, that you yourselves are full of goodness, filled with knowledge and competent to instruct one another. </a:t>
            </a:r>
          </a:p>
          <a:p>
            <a:r>
              <a:rPr lang="en-US" sz="4000" b="1" i="1" baseline="30000" dirty="0"/>
              <a:t>15 </a:t>
            </a:r>
            <a:r>
              <a:rPr lang="en-US" sz="4000" i="1" dirty="0"/>
              <a:t>Yet I have written you quite boldly on </a:t>
            </a:r>
            <a:r>
              <a:rPr lang="en-US" sz="4000" i="1" u="sng" dirty="0"/>
              <a:t>some points </a:t>
            </a:r>
            <a:r>
              <a:rPr lang="en-US" sz="4000" i="1" dirty="0"/>
              <a:t>to </a:t>
            </a:r>
            <a:r>
              <a:rPr lang="en-US" sz="4000" i="1" u="sng" dirty="0"/>
              <a:t>remind you of them again</a:t>
            </a:r>
            <a:r>
              <a:rPr lang="en-US" sz="4000" i="1" dirty="0"/>
              <a:t>, because of the grace God gave me </a:t>
            </a:r>
            <a:r>
              <a:rPr lang="en-US" sz="4000" b="1" i="1" baseline="30000" dirty="0"/>
              <a:t>16 </a:t>
            </a:r>
            <a:r>
              <a:rPr lang="en-US" sz="4000" i="1" dirty="0"/>
              <a:t>to be a minister of Christ Jesus to the Gentiles. He gave me the priestly duty of proclaiming the gospel of God, so that the Gentiles might become an offering acceptable to God, sanctified by the Holy Spirit.</a:t>
            </a:r>
            <a:endParaRPr lang="en-US" sz="4000" dirty="0"/>
          </a:p>
        </p:txBody>
      </p:sp>
    </p:spTree>
    <p:extLst>
      <p:ext uri="{BB962C8B-B14F-4D97-AF65-F5344CB8AC3E}">
        <p14:creationId xmlns:p14="http://schemas.microsoft.com/office/powerpoint/2010/main" val="1714313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AEC117A-4882-43CF-8177-3E22174B5B3D}"/>
              </a:ext>
            </a:extLst>
          </p:cNvPr>
          <p:cNvSpPr txBox="1"/>
          <p:nvPr/>
        </p:nvSpPr>
        <p:spPr>
          <a:xfrm>
            <a:off x="306174" y="17755"/>
            <a:ext cx="11714191" cy="6863417"/>
          </a:xfrm>
          <a:prstGeom prst="rect">
            <a:avLst/>
          </a:prstGeom>
          <a:noFill/>
        </p:spPr>
        <p:txBody>
          <a:bodyPr wrap="square">
            <a:spAutoFit/>
          </a:bodyPr>
          <a:lstStyle/>
          <a:p>
            <a:r>
              <a:rPr lang="en-US" sz="4000" b="1" u="sng" dirty="0">
                <a:effectLst/>
                <a:ea typeface="Calibri" panose="020F0502020204030204" pitchFamily="34" charset="0"/>
                <a:cs typeface="Arial" panose="020B0604020202020204" pitchFamily="34" charset="0"/>
              </a:rPr>
              <a:t>Romans </a:t>
            </a:r>
            <a:r>
              <a:rPr lang="en-US" sz="4000" b="1" u="sng" dirty="0">
                <a:ea typeface="Calibri" panose="020F0502020204030204" pitchFamily="34" charset="0"/>
                <a:cs typeface="Arial" panose="020B0604020202020204" pitchFamily="34" charset="0"/>
              </a:rPr>
              <a:t>15</a:t>
            </a:r>
          </a:p>
          <a:p>
            <a:r>
              <a:rPr lang="en-US" sz="4000" b="1" i="1" baseline="30000" dirty="0"/>
              <a:t>14 </a:t>
            </a:r>
            <a:r>
              <a:rPr lang="en-US" sz="4000" i="1" dirty="0"/>
              <a:t>I myself am convinced, my brothers and sisters, that you yourselves are full of goodness, filled with knowledge and competent to instruct one another. </a:t>
            </a:r>
          </a:p>
          <a:p>
            <a:r>
              <a:rPr lang="en-US" sz="4000" b="1" i="1" baseline="30000" dirty="0"/>
              <a:t>15 </a:t>
            </a:r>
            <a:r>
              <a:rPr lang="en-US" sz="4000" i="1" dirty="0"/>
              <a:t>Yet I have written you quite boldly on some points to remind you of them again, because of the grace God gave me </a:t>
            </a:r>
            <a:r>
              <a:rPr lang="en-US" sz="4000" b="1" i="1" baseline="30000" dirty="0"/>
              <a:t>16 </a:t>
            </a:r>
            <a:r>
              <a:rPr lang="en-US" sz="4000" i="1" dirty="0"/>
              <a:t>to be </a:t>
            </a:r>
            <a:r>
              <a:rPr lang="en-US" sz="4000" i="1" u="sng" dirty="0">
                <a:solidFill>
                  <a:srgbClr val="FFFF00"/>
                </a:solidFill>
              </a:rPr>
              <a:t>a minister </a:t>
            </a:r>
            <a:r>
              <a:rPr lang="en-US" sz="4000" i="1" dirty="0"/>
              <a:t>of Christ Jesus to the Gentiles. He gave me the </a:t>
            </a:r>
            <a:r>
              <a:rPr lang="en-US" sz="4000" i="1" u="sng" dirty="0">
                <a:solidFill>
                  <a:srgbClr val="FFFF00"/>
                </a:solidFill>
              </a:rPr>
              <a:t>priestly</a:t>
            </a:r>
            <a:r>
              <a:rPr lang="en-US" sz="4000" i="1" dirty="0"/>
              <a:t> duty of proclaiming the gospel of God, so that the Gentiles might become an offering acceptable to God, sanctified by the Holy Spirit.</a:t>
            </a:r>
            <a:endParaRPr lang="en-US" sz="4000" dirty="0"/>
          </a:p>
        </p:txBody>
      </p:sp>
    </p:spTree>
    <p:extLst>
      <p:ext uri="{BB962C8B-B14F-4D97-AF65-F5344CB8AC3E}">
        <p14:creationId xmlns:p14="http://schemas.microsoft.com/office/powerpoint/2010/main" val="3866982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8131</TotalTime>
  <Words>1243</Words>
  <Application>Microsoft Office PowerPoint</Application>
  <PresentationFormat>Widescreen</PresentationFormat>
  <Paragraphs>46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type of Gospel PROCESS most often leads to the PRODUCT of godly people?</vt:lpstr>
      <vt:lpstr>PROCLOMATION &amp; DEMONSTRATION</vt:lpstr>
      <vt:lpstr>PowerPoint Presentation</vt:lpstr>
      <vt:lpstr>PowerPoint Presentation</vt:lpstr>
      <vt:lpstr>The church… just one generation away from extinction.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212° FAITH Romans 12:11</dc:title>
  <dc:creator>John Repsold</dc:creator>
  <cp:lastModifiedBy>John Repsold</cp:lastModifiedBy>
  <cp:revision>93</cp:revision>
  <dcterms:created xsi:type="dcterms:W3CDTF">2021-07-11T02:53:06Z</dcterms:created>
  <dcterms:modified xsi:type="dcterms:W3CDTF">2021-10-31T13:24:25Z</dcterms:modified>
</cp:coreProperties>
</file>