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4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61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>
        <p:scale>
          <a:sx n="80" d="100"/>
          <a:sy n="80" d="100"/>
        </p:scale>
        <p:origin x="816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0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7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5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6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A36D-1DF9-4181-8E3E-54EB4AB1850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47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49F0-031D-403F-9261-4304C5157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0"/>
            <a:ext cx="11569700" cy="2093990"/>
          </a:xfrm>
        </p:spPr>
        <p:txBody>
          <a:bodyPr>
            <a:noAutofit/>
          </a:bodyPr>
          <a:lstStyle/>
          <a:p>
            <a:pPr algn="ctr"/>
            <a:r>
              <a:rPr lang="en-US" sz="6000" b="1" i="1" dirty="0">
                <a:latin typeface="Arial" panose="020B0604020202020204" pitchFamily="34" charset="0"/>
                <a:cs typeface="Arial" panose="020B0604020202020204" pitchFamily="34" charset="0"/>
              </a:rPr>
              <a:t>Bridging Differences</a:t>
            </a:r>
            <a:b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Romans 14:1-7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C9E3FD2-B9C5-4364-8372-7F260CC22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000250"/>
            <a:ext cx="619125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05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49F0-031D-403F-9261-4304C5157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243841"/>
            <a:ext cx="11569700" cy="4404359"/>
          </a:xfrm>
        </p:spPr>
        <p:txBody>
          <a:bodyPr>
            <a:noAutofit/>
          </a:bodyPr>
          <a:lstStyle/>
          <a:p>
            <a:r>
              <a:rPr lang="en-US" sz="5400" b="1" u="sng" dirty="0">
                <a:latin typeface="+mn-lt"/>
                <a:cs typeface="Arial" panose="020B0604020202020204" pitchFamily="34" charset="0"/>
              </a:rPr>
              <a:t>Romans 14:14 </a:t>
            </a:r>
            <a:br>
              <a:rPr lang="en-US" sz="5400" dirty="0">
                <a:latin typeface="+mn-lt"/>
                <a:cs typeface="Arial" panose="020B0604020202020204" pitchFamily="34" charset="0"/>
              </a:rPr>
            </a:br>
            <a:r>
              <a:rPr lang="en-US" sz="5400" b="1" i="1" dirty="0">
                <a:latin typeface="+mn-lt"/>
              </a:rPr>
              <a:t>“I am convinced that…nothing is </a:t>
            </a:r>
            <a:r>
              <a:rPr lang="en-US" sz="5400" b="1" i="1" u="sng" dirty="0">
                <a:latin typeface="+mn-lt"/>
              </a:rPr>
              <a:t>unclean</a:t>
            </a:r>
            <a:r>
              <a:rPr lang="en-US" sz="5400" b="1" i="1" dirty="0">
                <a:latin typeface="+mn-lt"/>
              </a:rPr>
              <a:t> in itself.  But if anyone regards something as </a:t>
            </a:r>
            <a:r>
              <a:rPr lang="en-US" sz="5400" b="1" i="1" u="sng" dirty="0">
                <a:latin typeface="+mn-lt"/>
              </a:rPr>
              <a:t>unclean</a:t>
            </a:r>
            <a:r>
              <a:rPr lang="en-US" sz="5400" b="1" i="1" dirty="0">
                <a:latin typeface="+mn-lt"/>
              </a:rPr>
              <a:t>, then for that person it is </a:t>
            </a:r>
            <a:r>
              <a:rPr lang="en-US" sz="5400" b="1" i="1" u="sng" dirty="0">
                <a:latin typeface="+mn-lt"/>
              </a:rPr>
              <a:t>unclean</a:t>
            </a:r>
            <a:r>
              <a:rPr lang="en-US" sz="5400" b="1" i="1" dirty="0">
                <a:latin typeface="+mn-lt"/>
              </a:rPr>
              <a:t>.”</a:t>
            </a:r>
            <a:endParaRPr lang="en-US" sz="5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3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49" y="679449"/>
            <a:ext cx="11877675" cy="302577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Someone whose faith is weak: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latin typeface="+mn-lt"/>
              </a:rPr>
              <a:t>--Is </a:t>
            </a:r>
            <a:r>
              <a:rPr lang="en-US" sz="5400" b="1" i="1" dirty="0">
                <a:solidFill>
                  <a:schemeClr val="bg1"/>
                </a:solidFill>
                <a:latin typeface="+mn-lt"/>
              </a:rPr>
              <a:t>not</a:t>
            </a:r>
            <a:r>
              <a:rPr lang="en-US" sz="5400" b="1" dirty="0">
                <a:solidFill>
                  <a:schemeClr val="bg1"/>
                </a:solidFill>
                <a:latin typeface="+mn-lt"/>
              </a:rPr>
              <a:t> a ‘legalists’.  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56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13519"/>
            <a:ext cx="11877675" cy="94932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Both weaker and stronger in faith…</a:t>
            </a: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314325" y="862013"/>
            <a:ext cx="11877675" cy="2443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+mn-lt"/>
              </a:rPr>
              <a:t>Seek to live by faith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+mn-lt"/>
              </a:rPr>
              <a:t>Are radically God-centered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bg1"/>
                </a:solidFill>
                <a:latin typeface="+mn-lt"/>
              </a:rPr>
              <a:t>Are not self-exalting or self-indulgent</a:t>
            </a:r>
          </a:p>
        </p:txBody>
      </p:sp>
    </p:spTree>
    <p:extLst>
      <p:ext uri="{BB962C8B-B14F-4D97-AF65-F5344CB8AC3E}">
        <p14:creationId xmlns:p14="http://schemas.microsoft.com/office/powerpoint/2010/main" val="86979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1" y="-114300"/>
            <a:ext cx="12192000" cy="3419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How should we live together when we differ about non-essential, non-absolutes—things that may not be explicitly clear from God’s word?  </a:t>
            </a:r>
            <a:r>
              <a:rPr lang="en-US" sz="54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135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9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B25AD3-5F09-4251-9636-BC78607F20ED}"/>
              </a:ext>
            </a:extLst>
          </p:cNvPr>
          <p:cNvSpPr txBox="1">
            <a:spLocks/>
          </p:cNvSpPr>
          <p:nvPr/>
        </p:nvSpPr>
        <p:spPr>
          <a:xfrm>
            <a:off x="7858125" y="20002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Bible translations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3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B25AD3-5F09-4251-9636-BC78607F20ED}"/>
              </a:ext>
            </a:extLst>
          </p:cNvPr>
          <p:cNvSpPr txBox="1">
            <a:spLocks/>
          </p:cNvSpPr>
          <p:nvPr/>
        </p:nvSpPr>
        <p:spPr>
          <a:xfrm>
            <a:off x="7858125" y="20002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Bible translations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F42748-D733-4A63-A089-6DAF08EE05C0}"/>
              </a:ext>
            </a:extLst>
          </p:cNvPr>
          <p:cNvSpPr txBox="1">
            <a:spLocks/>
          </p:cNvSpPr>
          <p:nvPr/>
        </p:nvSpPr>
        <p:spPr>
          <a:xfrm>
            <a:off x="7467601" y="228601"/>
            <a:ext cx="2209800" cy="1228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bg1"/>
                </a:solidFill>
              </a:rPr>
              <a:t>Dress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2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B25AD3-5F09-4251-9636-BC78607F20ED}"/>
              </a:ext>
            </a:extLst>
          </p:cNvPr>
          <p:cNvSpPr txBox="1">
            <a:spLocks/>
          </p:cNvSpPr>
          <p:nvPr/>
        </p:nvSpPr>
        <p:spPr>
          <a:xfrm>
            <a:off x="7858125" y="20002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Bible translations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F42748-D733-4A63-A089-6DAF08EE05C0}"/>
              </a:ext>
            </a:extLst>
          </p:cNvPr>
          <p:cNvSpPr txBox="1">
            <a:spLocks/>
          </p:cNvSpPr>
          <p:nvPr/>
        </p:nvSpPr>
        <p:spPr>
          <a:xfrm>
            <a:off x="7210426" y="228601"/>
            <a:ext cx="2209800" cy="1228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bg1"/>
                </a:solidFill>
              </a:rPr>
              <a:t>Dress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E11774-62D7-4554-AA40-4AF1009F821E}"/>
              </a:ext>
            </a:extLst>
          </p:cNvPr>
          <p:cNvSpPr txBox="1">
            <a:spLocks/>
          </p:cNvSpPr>
          <p:nvPr/>
        </p:nvSpPr>
        <p:spPr>
          <a:xfrm>
            <a:off x="2171700" y="12763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Entertainment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B25AD3-5F09-4251-9636-BC78607F20ED}"/>
              </a:ext>
            </a:extLst>
          </p:cNvPr>
          <p:cNvSpPr txBox="1">
            <a:spLocks/>
          </p:cNvSpPr>
          <p:nvPr/>
        </p:nvSpPr>
        <p:spPr>
          <a:xfrm>
            <a:off x="7858125" y="20002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Bible translations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F42748-D733-4A63-A089-6DAF08EE05C0}"/>
              </a:ext>
            </a:extLst>
          </p:cNvPr>
          <p:cNvSpPr txBox="1">
            <a:spLocks/>
          </p:cNvSpPr>
          <p:nvPr/>
        </p:nvSpPr>
        <p:spPr>
          <a:xfrm>
            <a:off x="7210426" y="228601"/>
            <a:ext cx="2209800" cy="1228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bg1"/>
                </a:solidFill>
              </a:rPr>
              <a:t>Dress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E11774-62D7-4554-AA40-4AF1009F821E}"/>
              </a:ext>
            </a:extLst>
          </p:cNvPr>
          <p:cNvSpPr txBox="1">
            <a:spLocks/>
          </p:cNvSpPr>
          <p:nvPr/>
        </p:nvSpPr>
        <p:spPr>
          <a:xfrm>
            <a:off x="2171700" y="12763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Entertainment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2F8D5B-F4AC-4EEF-AE0F-5B65A679180B}"/>
              </a:ext>
            </a:extLst>
          </p:cNvPr>
          <p:cNvSpPr txBox="1">
            <a:spLocks/>
          </p:cNvSpPr>
          <p:nvPr/>
        </p:nvSpPr>
        <p:spPr>
          <a:xfrm>
            <a:off x="533400" y="232410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Food &amp; Drink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1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B25AD3-5F09-4251-9636-BC78607F20ED}"/>
              </a:ext>
            </a:extLst>
          </p:cNvPr>
          <p:cNvSpPr txBox="1">
            <a:spLocks/>
          </p:cNvSpPr>
          <p:nvPr/>
        </p:nvSpPr>
        <p:spPr>
          <a:xfrm>
            <a:off x="7858125" y="20002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Bible translations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F42748-D733-4A63-A089-6DAF08EE05C0}"/>
              </a:ext>
            </a:extLst>
          </p:cNvPr>
          <p:cNvSpPr txBox="1">
            <a:spLocks/>
          </p:cNvSpPr>
          <p:nvPr/>
        </p:nvSpPr>
        <p:spPr>
          <a:xfrm>
            <a:off x="7210426" y="228601"/>
            <a:ext cx="2209800" cy="1228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bg1"/>
                </a:solidFill>
              </a:rPr>
              <a:t>Dress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E11774-62D7-4554-AA40-4AF1009F821E}"/>
              </a:ext>
            </a:extLst>
          </p:cNvPr>
          <p:cNvSpPr txBox="1">
            <a:spLocks/>
          </p:cNvSpPr>
          <p:nvPr/>
        </p:nvSpPr>
        <p:spPr>
          <a:xfrm>
            <a:off x="2171700" y="12763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Entertainment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2F8D5B-F4AC-4EEF-AE0F-5B65A679180B}"/>
              </a:ext>
            </a:extLst>
          </p:cNvPr>
          <p:cNvSpPr txBox="1">
            <a:spLocks/>
          </p:cNvSpPr>
          <p:nvPr/>
        </p:nvSpPr>
        <p:spPr>
          <a:xfrm>
            <a:off x="533400" y="232410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Food &amp; Drink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69BF77-5368-43A7-958A-2B748F9B2658}"/>
              </a:ext>
            </a:extLst>
          </p:cNvPr>
          <p:cNvSpPr txBox="1">
            <a:spLocks/>
          </p:cNvSpPr>
          <p:nvPr/>
        </p:nvSpPr>
        <p:spPr>
          <a:xfrm>
            <a:off x="5410202" y="293370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Holidays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6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016A-D278-41AB-BACA-061A1030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8EA54-77B4-4CB3-8F22-C972BE0E2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C0DF9D46-71E3-4FA1-A0DE-2337CC196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59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B25AD3-5F09-4251-9636-BC78607F20ED}"/>
              </a:ext>
            </a:extLst>
          </p:cNvPr>
          <p:cNvSpPr txBox="1">
            <a:spLocks/>
          </p:cNvSpPr>
          <p:nvPr/>
        </p:nvSpPr>
        <p:spPr>
          <a:xfrm>
            <a:off x="7858125" y="20002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Bible translations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F42748-D733-4A63-A089-6DAF08EE05C0}"/>
              </a:ext>
            </a:extLst>
          </p:cNvPr>
          <p:cNvSpPr txBox="1">
            <a:spLocks/>
          </p:cNvSpPr>
          <p:nvPr/>
        </p:nvSpPr>
        <p:spPr>
          <a:xfrm>
            <a:off x="7210426" y="228601"/>
            <a:ext cx="2209800" cy="1228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bg1"/>
                </a:solidFill>
              </a:rPr>
              <a:t>Dress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E11774-62D7-4554-AA40-4AF1009F821E}"/>
              </a:ext>
            </a:extLst>
          </p:cNvPr>
          <p:cNvSpPr txBox="1">
            <a:spLocks/>
          </p:cNvSpPr>
          <p:nvPr/>
        </p:nvSpPr>
        <p:spPr>
          <a:xfrm>
            <a:off x="2171700" y="12763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Entertainment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2F8D5B-F4AC-4EEF-AE0F-5B65A679180B}"/>
              </a:ext>
            </a:extLst>
          </p:cNvPr>
          <p:cNvSpPr txBox="1">
            <a:spLocks/>
          </p:cNvSpPr>
          <p:nvPr/>
        </p:nvSpPr>
        <p:spPr>
          <a:xfrm>
            <a:off x="533400" y="232410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Food &amp; Drink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69BF77-5368-43A7-958A-2B748F9B2658}"/>
              </a:ext>
            </a:extLst>
          </p:cNvPr>
          <p:cNvSpPr txBox="1">
            <a:spLocks/>
          </p:cNvSpPr>
          <p:nvPr/>
        </p:nvSpPr>
        <p:spPr>
          <a:xfrm>
            <a:off x="5410202" y="293370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Holidays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FFBFAA4-7D28-4CF0-A642-1241D4A030B1}"/>
              </a:ext>
            </a:extLst>
          </p:cNvPr>
          <p:cNvSpPr txBox="1">
            <a:spLocks/>
          </p:cNvSpPr>
          <p:nvPr/>
        </p:nvSpPr>
        <p:spPr>
          <a:xfrm>
            <a:off x="3957640" y="55245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Patriotism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B25AD3-5F09-4251-9636-BC78607F20ED}"/>
              </a:ext>
            </a:extLst>
          </p:cNvPr>
          <p:cNvSpPr txBox="1">
            <a:spLocks/>
          </p:cNvSpPr>
          <p:nvPr/>
        </p:nvSpPr>
        <p:spPr>
          <a:xfrm>
            <a:off x="7858125" y="20002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Bible translations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F42748-D733-4A63-A089-6DAF08EE05C0}"/>
              </a:ext>
            </a:extLst>
          </p:cNvPr>
          <p:cNvSpPr txBox="1">
            <a:spLocks/>
          </p:cNvSpPr>
          <p:nvPr/>
        </p:nvSpPr>
        <p:spPr>
          <a:xfrm>
            <a:off x="7210426" y="228601"/>
            <a:ext cx="2209800" cy="1228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bg1"/>
                </a:solidFill>
              </a:rPr>
              <a:t>Dress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E11774-62D7-4554-AA40-4AF1009F821E}"/>
              </a:ext>
            </a:extLst>
          </p:cNvPr>
          <p:cNvSpPr txBox="1">
            <a:spLocks/>
          </p:cNvSpPr>
          <p:nvPr/>
        </p:nvSpPr>
        <p:spPr>
          <a:xfrm>
            <a:off x="2171700" y="12763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Entertainment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2F8D5B-F4AC-4EEF-AE0F-5B65A679180B}"/>
              </a:ext>
            </a:extLst>
          </p:cNvPr>
          <p:cNvSpPr txBox="1">
            <a:spLocks/>
          </p:cNvSpPr>
          <p:nvPr/>
        </p:nvSpPr>
        <p:spPr>
          <a:xfrm>
            <a:off x="533400" y="232410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Food &amp; Drink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69BF77-5368-43A7-958A-2B748F9B2658}"/>
              </a:ext>
            </a:extLst>
          </p:cNvPr>
          <p:cNvSpPr txBox="1">
            <a:spLocks/>
          </p:cNvSpPr>
          <p:nvPr/>
        </p:nvSpPr>
        <p:spPr>
          <a:xfrm>
            <a:off x="5410202" y="293370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Holidays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FFBFAA4-7D28-4CF0-A642-1241D4A030B1}"/>
              </a:ext>
            </a:extLst>
          </p:cNvPr>
          <p:cNvSpPr txBox="1">
            <a:spLocks/>
          </p:cNvSpPr>
          <p:nvPr/>
        </p:nvSpPr>
        <p:spPr>
          <a:xfrm>
            <a:off x="3957640" y="55245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Patriotism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9C7B207-C2A5-429C-B1CB-906FDAB4C099}"/>
              </a:ext>
            </a:extLst>
          </p:cNvPr>
          <p:cNvSpPr txBox="1">
            <a:spLocks/>
          </p:cNvSpPr>
          <p:nvPr/>
        </p:nvSpPr>
        <p:spPr>
          <a:xfrm>
            <a:off x="8777290" y="114300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Health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4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7F2CFE2-7280-47FC-B618-5EB33CC75A3D}"/>
              </a:ext>
            </a:extLst>
          </p:cNvPr>
          <p:cNvSpPr txBox="1">
            <a:spLocks/>
          </p:cNvSpPr>
          <p:nvPr/>
        </p:nvSpPr>
        <p:spPr>
          <a:xfrm>
            <a:off x="0" y="228601"/>
            <a:ext cx="314324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Education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B25AD3-5F09-4251-9636-BC78607F20ED}"/>
              </a:ext>
            </a:extLst>
          </p:cNvPr>
          <p:cNvSpPr txBox="1">
            <a:spLocks/>
          </p:cNvSpPr>
          <p:nvPr/>
        </p:nvSpPr>
        <p:spPr>
          <a:xfrm>
            <a:off x="7858125" y="20002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Bible translations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F42748-D733-4A63-A089-6DAF08EE05C0}"/>
              </a:ext>
            </a:extLst>
          </p:cNvPr>
          <p:cNvSpPr txBox="1">
            <a:spLocks/>
          </p:cNvSpPr>
          <p:nvPr/>
        </p:nvSpPr>
        <p:spPr>
          <a:xfrm>
            <a:off x="7210426" y="228601"/>
            <a:ext cx="2209800" cy="1228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bg1"/>
                </a:solidFill>
              </a:rPr>
              <a:t>Dress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E11774-62D7-4554-AA40-4AF1009F821E}"/>
              </a:ext>
            </a:extLst>
          </p:cNvPr>
          <p:cNvSpPr txBox="1">
            <a:spLocks/>
          </p:cNvSpPr>
          <p:nvPr/>
        </p:nvSpPr>
        <p:spPr>
          <a:xfrm>
            <a:off x="2171700" y="12763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Entertainment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2F8D5B-F4AC-4EEF-AE0F-5B65A679180B}"/>
              </a:ext>
            </a:extLst>
          </p:cNvPr>
          <p:cNvSpPr txBox="1">
            <a:spLocks/>
          </p:cNvSpPr>
          <p:nvPr/>
        </p:nvSpPr>
        <p:spPr>
          <a:xfrm>
            <a:off x="533400" y="232410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Food &amp; Drink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69BF77-5368-43A7-958A-2B748F9B2658}"/>
              </a:ext>
            </a:extLst>
          </p:cNvPr>
          <p:cNvSpPr txBox="1">
            <a:spLocks/>
          </p:cNvSpPr>
          <p:nvPr/>
        </p:nvSpPr>
        <p:spPr>
          <a:xfrm>
            <a:off x="5410202" y="293370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Holidays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FFBFAA4-7D28-4CF0-A642-1241D4A030B1}"/>
              </a:ext>
            </a:extLst>
          </p:cNvPr>
          <p:cNvSpPr txBox="1">
            <a:spLocks/>
          </p:cNvSpPr>
          <p:nvPr/>
        </p:nvSpPr>
        <p:spPr>
          <a:xfrm>
            <a:off x="3957640" y="55245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Patriotism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9C7B207-C2A5-429C-B1CB-906FDAB4C099}"/>
              </a:ext>
            </a:extLst>
          </p:cNvPr>
          <p:cNvSpPr txBox="1">
            <a:spLocks/>
          </p:cNvSpPr>
          <p:nvPr/>
        </p:nvSpPr>
        <p:spPr>
          <a:xfrm>
            <a:off x="8777290" y="1143001"/>
            <a:ext cx="290512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Health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9CF8FAF-2E26-41A2-871E-E1861B05C880}"/>
              </a:ext>
            </a:extLst>
          </p:cNvPr>
          <p:cNvSpPr txBox="1">
            <a:spLocks/>
          </p:cNvSpPr>
          <p:nvPr/>
        </p:nvSpPr>
        <p:spPr>
          <a:xfrm>
            <a:off x="4786315" y="2076451"/>
            <a:ext cx="39909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</a:rPr>
              <a:t>Finances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FDC6-EAB3-4DB7-817B-1E386F615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4" y="90487"/>
            <a:ext cx="12030075" cy="6677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14</a:t>
            </a:r>
            <a:r>
              <a:rPr lang="en-US" sz="4400" b="1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4400" i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2 </a:t>
            </a:r>
            <a:r>
              <a:rPr lang="en-US" sz="4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 person’s faith allows them to eat anything, but another, whose faith is weak, eats only vegetables. </a:t>
            </a:r>
            <a:r>
              <a:rPr lang="en-US" sz="4400" i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3 </a:t>
            </a:r>
            <a:r>
              <a:rPr lang="en-US" sz="4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one who eats everything </a:t>
            </a:r>
            <a:r>
              <a:rPr lang="en-US" sz="44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not treat with contempt</a:t>
            </a:r>
            <a:r>
              <a:rPr lang="en-US" sz="4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the one who does not, and the one who does not eat everything </a:t>
            </a:r>
            <a:r>
              <a:rPr lang="en-US" sz="44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not judge the one who does,</a:t>
            </a:r>
            <a:r>
              <a:rPr lang="en-US" sz="4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God has accepted them. </a:t>
            </a:r>
            <a:r>
              <a:rPr lang="en-US" sz="4400" i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4 </a:t>
            </a:r>
            <a:r>
              <a:rPr lang="en-US" sz="44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are you to judge</a:t>
            </a:r>
            <a:r>
              <a:rPr lang="en-US" sz="4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4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someone else’s servant?</a:t>
            </a:r>
            <a:r>
              <a:rPr lang="en-US" sz="4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To their own master, servants stand or fall. And they will stand, for the Lord is able to make them stand.</a:t>
            </a:r>
            <a:endParaRPr lang="en-US" sz="4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360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FDC6-EAB3-4DB7-817B-1E386F615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" y="-9525"/>
            <a:ext cx="12030075" cy="6677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14</a:t>
            </a:r>
            <a:endParaRPr lang="en-US" sz="4800" b="1" i="1" u="sng" baseline="30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8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5 </a:t>
            </a:r>
            <a:r>
              <a:rPr lang="en-US" sz="4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person considers one day more sacred than another; another considers every day alike. Each of them should </a:t>
            </a:r>
            <a:r>
              <a:rPr lang="en-US" sz="48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fully convinced in their own mind</a:t>
            </a:r>
            <a:r>
              <a:rPr lang="en-US" sz="4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en-US" sz="48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4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Whoever regards one day as special does so to the Lord. Whoever eats meat does so to the Lord, for they give thanks to God; and whoever abstains does so to the Lord and gives thanks to God. </a:t>
            </a:r>
            <a:endParaRPr lang="en-US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85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FDC6-EAB3-4DB7-817B-1E386F615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" y="-9525"/>
            <a:ext cx="12030075" cy="6677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14</a:t>
            </a:r>
            <a:r>
              <a:rPr lang="en-US" sz="1800" b="1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7 </a:t>
            </a:r>
            <a:r>
              <a:rPr lang="en-US" sz="4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48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none of us lives for ourselves alone</a:t>
            </a:r>
            <a:r>
              <a:rPr lang="en-US" sz="4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 </a:t>
            </a:r>
          </a:p>
          <a:p>
            <a:pPr marL="0" indent="0">
              <a:buNone/>
            </a:pPr>
            <a:r>
              <a:rPr lang="en-US" sz="4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none of us dies for ourselves alone. </a:t>
            </a:r>
            <a:r>
              <a:rPr lang="en-US" sz="48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8 </a:t>
            </a:r>
            <a:r>
              <a:rPr lang="en-US" sz="4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we live, we live for the Lord; and if we die, we die for the Lord. So, whether we live or die, we belong to the Lord. </a:t>
            </a:r>
            <a:r>
              <a:rPr lang="en-US" sz="4800" i="1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9 </a:t>
            </a:r>
            <a:r>
              <a:rPr lang="en-US" sz="4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this very reason, Christ died and returned to life so that he might be the Lord of both the dead and the living.</a:t>
            </a:r>
            <a:endParaRPr lang="en-US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90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7651" y="0"/>
            <a:ext cx="11877675" cy="1552575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  <a:latin typeface="+mn-lt"/>
              </a:rPr>
              <a:t>How we are to relate to others </a:t>
            </a:r>
            <a:br>
              <a:rPr lang="en-US" b="1" u="sng" dirty="0">
                <a:solidFill>
                  <a:schemeClr val="bg1"/>
                </a:solidFill>
                <a:latin typeface="+mn-lt"/>
              </a:rPr>
            </a:br>
            <a:r>
              <a:rPr lang="en-US" b="1" u="sng" dirty="0">
                <a:solidFill>
                  <a:schemeClr val="bg1"/>
                </a:solidFill>
                <a:latin typeface="+mn-lt"/>
              </a:rPr>
              <a:t>with whom we have faith differences?</a:t>
            </a: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EF9A2-9D12-4C8F-95DC-1D9828963EF4}"/>
              </a:ext>
            </a:extLst>
          </p:cNvPr>
          <p:cNvSpPr txBox="1"/>
          <p:nvPr/>
        </p:nvSpPr>
        <p:spPr>
          <a:xfrm>
            <a:off x="1495425" y="1371602"/>
            <a:ext cx="1035367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latin typeface="+mn-lt"/>
              </a:rPr>
              <a:t>no contempt,</a:t>
            </a:r>
            <a:r>
              <a:rPr lang="en-US" sz="4400" dirty="0">
                <a:solidFill>
                  <a:schemeClr val="bg1"/>
                </a:solidFill>
                <a:latin typeface="+mn-lt"/>
              </a:rPr>
              <a:t> rather humility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latin typeface="+mn-lt"/>
              </a:rPr>
              <a:t>no judgment</a:t>
            </a:r>
            <a:r>
              <a:rPr lang="en-US" sz="4400" dirty="0">
                <a:solidFill>
                  <a:schemeClr val="bg1"/>
                </a:solidFill>
                <a:latin typeface="+mn-lt"/>
              </a:rPr>
              <a:t>, rather embracing acceptance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104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7651" y="0"/>
            <a:ext cx="11877675" cy="1552575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  <a:latin typeface="+mn-lt"/>
              </a:rPr>
              <a:t>How we are to relate to others </a:t>
            </a:r>
            <a:br>
              <a:rPr lang="en-US" b="1" u="sng" dirty="0">
                <a:solidFill>
                  <a:schemeClr val="bg1"/>
                </a:solidFill>
                <a:latin typeface="+mn-lt"/>
              </a:rPr>
            </a:br>
            <a:r>
              <a:rPr lang="en-US" b="1" u="sng" dirty="0">
                <a:solidFill>
                  <a:schemeClr val="bg1"/>
                </a:solidFill>
                <a:latin typeface="+mn-lt"/>
              </a:rPr>
              <a:t>with whom we have faith differences?</a:t>
            </a: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EF9A2-9D12-4C8F-95DC-1D9828963EF4}"/>
              </a:ext>
            </a:extLst>
          </p:cNvPr>
          <p:cNvSpPr txBox="1"/>
          <p:nvPr/>
        </p:nvSpPr>
        <p:spPr>
          <a:xfrm>
            <a:off x="1495425" y="1371602"/>
            <a:ext cx="1035367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Not quarrelsome about our differences, rather convinced in faith.</a:t>
            </a:r>
          </a:p>
        </p:txBody>
      </p:sp>
    </p:spTree>
    <p:extLst>
      <p:ext uri="{BB962C8B-B14F-4D97-AF65-F5344CB8AC3E}">
        <p14:creationId xmlns:p14="http://schemas.microsoft.com/office/powerpoint/2010/main" val="128065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7651" y="0"/>
            <a:ext cx="11877675" cy="1552575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  <a:latin typeface="+mn-lt"/>
              </a:rPr>
              <a:t>How we are to relate to others </a:t>
            </a:r>
            <a:br>
              <a:rPr lang="en-US" b="1" u="sng" dirty="0">
                <a:solidFill>
                  <a:schemeClr val="bg1"/>
                </a:solidFill>
                <a:latin typeface="+mn-lt"/>
              </a:rPr>
            </a:br>
            <a:r>
              <a:rPr lang="en-US" b="1" u="sng" dirty="0">
                <a:solidFill>
                  <a:schemeClr val="bg1"/>
                </a:solidFill>
                <a:latin typeface="+mn-lt"/>
              </a:rPr>
              <a:t>with whom we have faith differences?</a:t>
            </a: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EF9A2-9D12-4C8F-95DC-1D9828963EF4}"/>
              </a:ext>
            </a:extLst>
          </p:cNvPr>
          <p:cNvSpPr txBox="1"/>
          <p:nvPr/>
        </p:nvSpPr>
        <p:spPr>
          <a:xfrm>
            <a:off x="1495425" y="1371602"/>
            <a:ext cx="1035367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Acknowledge that all of us are, at different times, the stronger </a:t>
            </a:r>
            <a:r>
              <a:rPr lang="en-US" sz="4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4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the weaker brother/sister.</a:t>
            </a:r>
            <a:endParaRPr lang="en-US" sz="44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6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See the source image">
            <a:extLst>
              <a:ext uri="{FF2B5EF4-FFF2-40B4-BE49-F238E27FC236}">
                <a16:creationId xmlns:a16="http://schemas.microsoft.com/office/drawing/2014/main" id="{58BC0A30-7F9C-41DA-B7C2-3858457CF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8851">
            <a:off x="4431565" y="258593"/>
            <a:ext cx="5296915" cy="353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FD561595-1D54-4760-ADEE-ADF04AFBA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6308">
            <a:off x="118162" y="1278382"/>
            <a:ext cx="4629705" cy="462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C51AED58-25ED-4C4E-812A-CFF56B9DC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295" y="3593234"/>
            <a:ext cx="4896994" cy="326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13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898525"/>
            <a:ext cx="10648950" cy="23495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Accept One Another….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b="1" dirty="0">
                <a:solidFill>
                  <a:schemeClr val="bg1"/>
                </a:solidFill>
              </a:rPr>
              <a:t>	</a:t>
            </a:r>
            <a:r>
              <a:rPr lang="en-US" sz="7200" dirty="0">
                <a:solidFill>
                  <a:schemeClr val="bg1"/>
                </a:solidFill>
              </a:rPr>
              <a:t>Romans 14</a:t>
            </a:r>
          </a:p>
        </p:txBody>
      </p:sp>
    </p:spTree>
    <p:extLst>
      <p:ext uri="{BB962C8B-B14F-4D97-AF65-F5344CB8AC3E}">
        <p14:creationId xmlns:p14="http://schemas.microsoft.com/office/powerpoint/2010/main" val="120740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" y="546100"/>
            <a:ext cx="10648950" cy="2349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n-lt"/>
              </a:rPr>
              <a:t>Romans 14:1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i="1" u="sng" dirty="0">
                <a:solidFill>
                  <a:schemeClr val="bg1"/>
                </a:solidFill>
                <a:latin typeface="+mn-lt"/>
              </a:rPr>
              <a:t>Accept</a:t>
            </a:r>
            <a:r>
              <a:rPr lang="en-US" sz="5400" b="1" i="1" dirty="0">
                <a:solidFill>
                  <a:schemeClr val="bg1"/>
                </a:solidFill>
                <a:latin typeface="+mn-lt"/>
              </a:rPr>
              <a:t> the one whose faith is weak, </a:t>
            </a:r>
            <a:br>
              <a:rPr lang="en-US" sz="5400" b="1" i="1" dirty="0">
                <a:solidFill>
                  <a:schemeClr val="bg1"/>
                </a:solidFill>
                <a:latin typeface="+mn-lt"/>
              </a:rPr>
            </a:br>
            <a:r>
              <a:rPr lang="en-US" sz="5400" b="1" i="1" dirty="0">
                <a:solidFill>
                  <a:schemeClr val="bg1"/>
                </a:solidFill>
                <a:latin typeface="+mn-lt"/>
              </a:rPr>
              <a:t>without quarreling over </a:t>
            </a:r>
            <a:br>
              <a:rPr lang="en-US" sz="5400" b="1" i="1" dirty="0">
                <a:solidFill>
                  <a:schemeClr val="bg1"/>
                </a:solidFill>
                <a:latin typeface="+mn-lt"/>
              </a:rPr>
            </a:br>
            <a:r>
              <a:rPr lang="en-US" sz="5400" b="1" i="1" dirty="0">
                <a:solidFill>
                  <a:schemeClr val="bg1"/>
                </a:solidFill>
                <a:latin typeface="+mn-lt"/>
              </a:rPr>
              <a:t>disputable matters. </a:t>
            </a: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196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" y="546100"/>
            <a:ext cx="10648950" cy="2349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n-lt"/>
              </a:rPr>
              <a:t>Romans 14:1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i="1" dirty="0">
                <a:solidFill>
                  <a:schemeClr val="bg1"/>
                </a:solidFill>
                <a:latin typeface="+mn-lt"/>
              </a:rPr>
              <a:t>Accept the one </a:t>
            </a:r>
            <a:r>
              <a:rPr lang="en-US" sz="5400" b="1" i="1" u="sng" dirty="0">
                <a:solidFill>
                  <a:schemeClr val="bg1"/>
                </a:solidFill>
                <a:latin typeface="+mn-lt"/>
              </a:rPr>
              <a:t>whose faith is weak</a:t>
            </a:r>
            <a:r>
              <a:rPr lang="en-US" sz="5400" b="1" i="1" dirty="0">
                <a:solidFill>
                  <a:schemeClr val="bg1"/>
                </a:solidFill>
                <a:latin typeface="+mn-lt"/>
              </a:rPr>
              <a:t>, </a:t>
            </a:r>
            <a:br>
              <a:rPr lang="en-US" sz="5400" b="1" i="1" dirty="0">
                <a:solidFill>
                  <a:schemeClr val="bg1"/>
                </a:solidFill>
                <a:latin typeface="+mn-lt"/>
              </a:rPr>
            </a:br>
            <a:r>
              <a:rPr lang="en-US" sz="5400" b="1" i="1" dirty="0">
                <a:solidFill>
                  <a:schemeClr val="bg1"/>
                </a:solidFill>
                <a:latin typeface="+mn-lt"/>
              </a:rPr>
              <a:t>without quarreling over </a:t>
            </a:r>
            <a:br>
              <a:rPr lang="en-US" sz="5400" b="1" i="1" dirty="0">
                <a:solidFill>
                  <a:schemeClr val="bg1"/>
                </a:solidFill>
                <a:latin typeface="+mn-lt"/>
              </a:rPr>
            </a:br>
            <a:r>
              <a:rPr lang="en-US" sz="5400" b="1" i="1" dirty="0">
                <a:solidFill>
                  <a:schemeClr val="bg1"/>
                </a:solidFill>
                <a:latin typeface="+mn-lt"/>
              </a:rPr>
              <a:t>disputable matters. </a:t>
            </a: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240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4" y="546100"/>
            <a:ext cx="11877675" cy="23495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Someone whose faith is weak: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latin typeface="+mn-lt"/>
              </a:rPr>
              <a:t>--Doesn’t do something…like eat meat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07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4" y="546099"/>
            <a:ext cx="11877675" cy="302577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Someone whose faith is weak: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latin typeface="+mn-lt"/>
              </a:rPr>
              <a:t>--Doesn’t do something…like eat meat.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latin typeface="+mn-lt"/>
              </a:rPr>
              <a:t>--Lives in faith &amp; gratitude honoring God.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3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C9065836-90A3-4E27-852A-1381D26B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37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9748B-ED82-4FDC-92BF-609CE357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49" y="679449"/>
            <a:ext cx="11877675" cy="302577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Someone whose faith is weak: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latin typeface="+mn-lt"/>
              </a:rPr>
              <a:t>--Doesn’t do something…like eat meat.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latin typeface="+mn-lt"/>
              </a:rPr>
              <a:t>--Lives in faith &amp; gratitude honoring God.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latin typeface="+mn-lt"/>
              </a:rPr>
              <a:t>--Sees some things as common and some as special</a:t>
            </a:r>
            <a:br>
              <a:rPr lang="en-US" sz="5400" b="1" dirty="0">
                <a:solidFill>
                  <a:schemeClr val="bg1"/>
                </a:solidFill>
                <a:latin typeface="+mn-lt"/>
              </a:rPr>
            </a:b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210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3464</TotalTime>
  <Words>627</Words>
  <Application>Microsoft Office PowerPoint</Application>
  <PresentationFormat>Widescreen</PresentationFormat>
  <Paragraphs>73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Bridging Differences Romans 14:1-7</vt:lpstr>
      <vt:lpstr>PowerPoint Presentation</vt:lpstr>
      <vt:lpstr>PowerPoint Presentation</vt:lpstr>
      <vt:lpstr>Accept One Another….  Romans 14</vt:lpstr>
      <vt:lpstr>Romans 14:1 Accept the one whose faith is weak,  without quarreling over  disputable matters. </vt:lpstr>
      <vt:lpstr>Romans 14:1 Accept the one whose faith is weak,  without quarreling over  disputable matters. </vt:lpstr>
      <vt:lpstr>Someone whose faith is weak: --Doesn’t do something…like eat meat </vt:lpstr>
      <vt:lpstr>Someone whose faith is weak: --Doesn’t do something…like eat meat. --Lives in faith &amp; gratitude honoring God. </vt:lpstr>
      <vt:lpstr>Someone whose faith is weak: --Doesn’t do something…like eat meat. --Lives in faith &amp; gratitude honoring God. --Sees some things as common and some as special </vt:lpstr>
      <vt:lpstr>Romans 14:14  “I am convinced that…nothing is unclean in itself.  But if anyone regards something as unclean, then for that person it is unclean.”</vt:lpstr>
      <vt:lpstr>Someone whose faith is weak: --Is not a ‘legalists’.   </vt:lpstr>
      <vt:lpstr>Both weaker and stronger in faith…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we are to relate to others  with whom we have faith differences?</vt:lpstr>
      <vt:lpstr>How we are to relate to others  with whom we have faith differences?</vt:lpstr>
      <vt:lpstr>How we are to relate to others  with whom we have faith differences?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212° FAITH Romans 12:11</dc:title>
  <dc:creator>John Repsold</dc:creator>
  <cp:lastModifiedBy>John Repsold</cp:lastModifiedBy>
  <cp:revision>70</cp:revision>
  <dcterms:created xsi:type="dcterms:W3CDTF">2021-07-11T02:53:06Z</dcterms:created>
  <dcterms:modified xsi:type="dcterms:W3CDTF">2021-09-26T03:54:32Z</dcterms:modified>
</cp:coreProperties>
</file>