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14" r:id="rId2"/>
    <p:sldId id="293" r:id="rId3"/>
    <p:sldId id="294" r:id="rId4"/>
    <p:sldId id="316" r:id="rId5"/>
    <p:sldId id="317" r:id="rId6"/>
    <p:sldId id="329" r:id="rId7"/>
    <p:sldId id="318" r:id="rId8"/>
    <p:sldId id="319" r:id="rId9"/>
    <p:sldId id="330" r:id="rId10"/>
    <p:sldId id="331" r:id="rId11"/>
    <p:sldId id="332" r:id="rId12"/>
    <p:sldId id="333" r:id="rId13"/>
    <p:sldId id="320" r:id="rId14"/>
    <p:sldId id="321" r:id="rId15"/>
    <p:sldId id="334" r:id="rId16"/>
    <p:sldId id="335" r:id="rId17"/>
    <p:sldId id="336" r:id="rId18"/>
    <p:sldId id="337" r:id="rId19"/>
    <p:sldId id="338" r:id="rId20"/>
    <p:sldId id="339" r:id="rId21"/>
    <p:sldId id="340" r:id="rId22"/>
    <p:sldId id="341" r:id="rId23"/>
    <p:sldId id="342" r:id="rId24"/>
    <p:sldId id="343" r:id="rId25"/>
    <p:sldId id="34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86" d="100"/>
          <a:sy n="86" d="100"/>
        </p:scale>
        <p:origin x="55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93A36D-1DF9-4181-8E3E-54EB4AB18507}"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221190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3A36D-1DF9-4181-8E3E-54EB4AB18507}"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419877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3A36D-1DF9-4181-8E3E-54EB4AB18507}"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194449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3A36D-1DF9-4181-8E3E-54EB4AB18507}"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97039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3A36D-1DF9-4181-8E3E-54EB4AB18507}"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82199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93A36D-1DF9-4181-8E3E-54EB4AB18507}"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211313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93A36D-1DF9-4181-8E3E-54EB4AB18507}" type="datetimeFigureOut">
              <a:rPr lang="en-US" smtClean="0"/>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360935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93A36D-1DF9-4181-8E3E-54EB4AB18507}" type="datetimeFigureOut">
              <a:rPr lang="en-US" smtClean="0"/>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189677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3A36D-1DF9-4181-8E3E-54EB4AB18507}" type="datetimeFigureOut">
              <a:rPr lang="en-US" smtClean="0"/>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341744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3A36D-1DF9-4181-8E3E-54EB4AB18507}"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348286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3A36D-1DF9-4181-8E3E-54EB4AB18507}"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86FAC-ECB9-4A73-855E-59B47C4533AE}" type="slidenum">
              <a:rPr lang="en-US" smtClean="0"/>
              <a:t>‹#›</a:t>
            </a:fld>
            <a:endParaRPr lang="en-US"/>
          </a:p>
        </p:txBody>
      </p:sp>
    </p:spTree>
    <p:extLst>
      <p:ext uri="{BB962C8B-B14F-4D97-AF65-F5344CB8AC3E}">
        <p14:creationId xmlns:p14="http://schemas.microsoft.com/office/powerpoint/2010/main" val="1220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3A36D-1DF9-4181-8E3E-54EB4AB18507}" type="datetimeFigureOut">
              <a:rPr lang="en-US" smtClean="0"/>
              <a:t>9/4/2021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86FAC-ECB9-4A73-855E-59B47C4533AE}" type="slidenum">
              <a:rPr lang="en-US" smtClean="0"/>
              <a:t>‹#›</a:t>
            </a:fld>
            <a:endParaRPr lang="en-US"/>
          </a:p>
        </p:txBody>
      </p:sp>
    </p:spTree>
    <p:extLst>
      <p:ext uri="{BB962C8B-B14F-4D97-AF65-F5344CB8AC3E}">
        <p14:creationId xmlns:p14="http://schemas.microsoft.com/office/powerpoint/2010/main" val="30852475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Deuteronomy%2015%3A6&amp;version=NI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Proverbs%2022%3A7&amp;version=NI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49F0-031D-403F-9261-4304C5157D0F}"/>
              </a:ext>
            </a:extLst>
          </p:cNvPr>
          <p:cNvSpPr>
            <a:spLocks noGrp="1"/>
          </p:cNvSpPr>
          <p:nvPr>
            <p:ph type="title"/>
          </p:nvPr>
        </p:nvSpPr>
        <p:spPr>
          <a:xfrm>
            <a:off x="330200" y="365125"/>
            <a:ext cx="11569700" cy="6276975"/>
          </a:xfrm>
        </p:spPr>
        <p:txBody>
          <a:bodyPr>
            <a:noAutofit/>
          </a:bodyPr>
          <a:lstStyle/>
          <a:p>
            <a:endParaRPr lang="en-US" sz="4800" dirty="0">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081ACF84-9FD2-465E-870D-ACD246548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54219-007D-4981-8F4D-4200C5F71816}"/>
              </a:ext>
            </a:extLst>
          </p:cNvPr>
          <p:cNvSpPr>
            <a:spLocks noGrp="1"/>
          </p:cNvSpPr>
          <p:nvPr>
            <p:ph type="title"/>
          </p:nvPr>
        </p:nvSpPr>
        <p:spPr/>
        <p:txBody>
          <a:bodyPr/>
          <a:lstStyle/>
          <a:p>
            <a:endParaRPr lang="en-US"/>
          </a:p>
        </p:txBody>
      </p:sp>
      <p:pic>
        <p:nvPicPr>
          <p:cNvPr id="4098" name="Picture 2" descr="See the source image">
            <a:extLst>
              <a:ext uri="{FF2B5EF4-FFF2-40B4-BE49-F238E27FC236}">
                <a16:creationId xmlns:a16="http://schemas.microsoft.com/office/drawing/2014/main" id="{17102A57-B134-4500-A31B-A9906F3F9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555" y="0"/>
            <a:ext cx="6873998" cy="687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7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54219-007D-4981-8F4D-4200C5F71816}"/>
              </a:ext>
            </a:extLst>
          </p:cNvPr>
          <p:cNvSpPr>
            <a:spLocks noGrp="1"/>
          </p:cNvSpPr>
          <p:nvPr>
            <p:ph type="title"/>
          </p:nvPr>
        </p:nvSpPr>
        <p:spPr/>
        <p:txBody>
          <a:bodyPr/>
          <a:lstStyle/>
          <a:p>
            <a:endParaRPr lang="en-US"/>
          </a:p>
        </p:txBody>
      </p:sp>
      <p:pic>
        <p:nvPicPr>
          <p:cNvPr id="5122" name="Picture 2" descr="See the source image">
            <a:extLst>
              <a:ext uri="{FF2B5EF4-FFF2-40B4-BE49-F238E27FC236}">
                <a16:creationId xmlns:a16="http://schemas.microsoft.com/office/drawing/2014/main" id="{00D93365-3695-44C8-A6E9-57D1EDCA1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152525"/>
            <a:ext cx="95250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0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54219-007D-4981-8F4D-4200C5F71816}"/>
              </a:ext>
            </a:extLst>
          </p:cNvPr>
          <p:cNvSpPr>
            <a:spLocks noGrp="1"/>
          </p:cNvSpPr>
          <p:nvPr>
            <p:ph type="title"/>
          </p:nvPr>
        </p:nvSpPr>
        <p:spPr/>
        <p:txBody>
          <a:bodyPr/>
          <a:lstStyle/>
          <a:p>
            <a:endParaRPr lang="en-US"/>
          </a:p>
        </p:txBody>
      </p:sp>
      <p:pic>
        <p:nvPicPr>
          <p:cNvPr id="6146" name="Picture 2">
            <a:extLst>
              <a:ext uri="{FF2B5EF4-FFF2-40B4-BE49-F238E27FC236}">
                <a16:creationId xmlns:a16="http://schemas.microsoft.com/office/drawing/2014/main" id="{B303F5CB-242F-4F73-AEF2-12F780FED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80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747A5B-BC37-4689-8362-791F45E2D6F2}"/>
              </a:ext>
            </a:extLst>
          </p:cNvPr>
          <p:cNvSpPr txBox="1"/>
          <p:nvPr/>
        </p:nvSpPr>
        <p:spPr>
          <a:xfrm>
            <a:off x="541020" y="346756"/>
            <a:ext cx="11109960" cy="1754326"/>
          </a:xfrm>
          <a:prstGeom prst="rect">
            <a:avLst/>
          </a:prstGeom>
          <a:noFill/>
        </p:spPr>
        <p:txBody>
          <a:bodyPr wrap="square">
            <a:spAutoFit/>
          </a:bodyPr>
          <a:lstStyle/>
          <a:p>
            <a:pPr marR="0" algn="ctr">
              <a:spcBef>
                <a:spcPts val="0"/>
              </a:spcBef>
              <a:spcAft>
                <a:spcPts val="0"/>
              </a:spcAft>
            </a:pPr>
            <a:r>
              <a:rPr lang="en-US" sz="5400" dirty="0">
                <a:latin typeface="Arial" panose="020B0604020202020204" pitchFamily="34" charset="0"/>
                <a:cs typeface="Arial" panose="020B0604020202020204" pitchFamily="34" charset="0"/>
              </a:rPr>
              <a:t>Law is always an expression of the nature of those who make the laws.</a:t>
            </a:r>
            <a:endParaRPr lang="en-US" sz="5400" dirty="0">
              <a:solidFill>
                <a:srgbClr val="FFC000"/>
              </a:solidFill>
              <a:latin typeface="Arial" panose="020B0604020202020204" pitchFamily="34" charset="0"/>
              <a:ea typeface="Calibri" panose="020F0502020204030204" pitchFamily="34" charset="0"/>
              <a:cs typeface="Arial" panose="020B0604020202020204" pitchFamily="34" charset="0"/>
            </a:endParaRPr>
          </a:p>
        </p:txBody>
      </p:sp>
      <p:pic>
        <p:nvPicPr>
          <p:cNvPr id="7170" name="Picture 2" descr="See the source image">
            <a:extLst>
              <a:ext uri="{FF2B5EF4-FFF2-40B4-BE49-F238E27FC236}">
                <a16:creationId xmlns:a16="http://schemas.microsoft.com/office/drawing/2014/main" id="{0A87E461-073B-437E-A0DE-FD6203A93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6963"/>
            <a:ext cx="12192000" cy="449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ABA3-80E7-4D59-A1F1-94E769798ED3}"/>
              </a:ext>
            </a:extLst>
          </p:cNvPr>
          <p:cNvSpPr>
            <a:spLocks noGrp="1"/>
          </p:cNvSpPr>
          <p:nvPr>
            <p:ph type="title"/>
          </p:nvPr>
        </p:nvSpPr>
        <p:spPr/>
        <p:txBody>
          <a:bodyPr/>
          <a:lstStyle/>
          <a:p>
            <a:endParaRPr lang="en-US"/>
          </a:p>
        </p:txBody>
      </p:sp>
      <p:pic>
        <p:nvPicPr>
          <p:cNvPr id="8194" name="Picture 2" descr="See the source image">
            <a:extLst>
              <a:ext uri="{FF2B5EF4-FFF2-40B4-BE49-F238E27FC236}">
                <a16:creationId xmlns:a16="http://schemas.microsoft.com/office/drawing/2014/main" id="{BBDD1872-90E4-4FFC-9AE0-7501A055E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58253" cy="44388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a:extLst>
              <a:ext uri="{FF2B5EF4-FFF2-40B4-BE49-F238E27FC236}">
                <a16:creationId xmlns:a16="http://schemas.microsoft.com/office/drawing/2014/main" id="{6DE081AC-AA7F-4371-941E-A09288E16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235" y="3160451"/>
            <a:ext cx="7030765" cy="369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7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49F0-031D-403F-9261-4304C5157D0F}"/>
              </a:ext>
            </a:extLst>
          </p:cNvPr>
          <p:cNvSpPr>
            <a:spLocks noGrp="1"/>
          </p:cNvSpPr>
          <p:nvPr>
            <p:ph type="title"/>
          </p:nvPr>
        </p:nvSpPr>
        <p:spPr>
          <a:xfrm>
            <a:off x="330200" y="243841"/>
            <a:ext cx="11569700" cy="6398260"/>
          </a:xfrm>
        </p:spPr>
        <p:txBody>
          <a:bodyPr>
            <a:noAutofit/>
          </a:bodyPr>
          <a:lstStyle/>
          <a:p>
            <a:r>
              <a:rPr lang="en-US" sz="4800" b="1" u="sng" dirty="0">
                <a:latin typeface="Arial" panose="020B0604020202020204" pitchFamily="34" charset="0"/>
                <a:cs typeface="Arial" panose="020B0604020202020204" pitchFamily="34" charset="0"/>
              </a:rPr>
              <a:t>Romans 13 </a:t>
            </a:r>
            <a:br>
              <a:rPr lang="en-US" sz="4800" b="1" u="sng" dirty="0">
                <a:latin typeface="Arial" panose="020B0604020202020204" pitchFamily="34" charset="0"/>
                <a:cs typeface="Arial" panose="020B0604020202020204" pitchFamily="34" charset="0"/>
              </a:rPr>
            </a:br>
            <a:r>
              <a:rPr lang="en-US" sz="4800" b="1" i="1" baseline="30000" dirty="0">
                <a:latin typeface="Arial" panose="020B0604020202020204" pitchFamily="34" charset="0"/>
                <a:cs typeface="Arial" panose="020B0604020202020204" pitchFamily="34" charset="0"/>
              </a:rPr>
              <a:t>9 </a:t>
            </a:r>
            <a:r>
              <a:rPr lang="en-US" sz="4800" i="1" dirty="0">
                <a:latin typeface="Arial" panose="020B0604020202020204" pitchFamily="34" charset="0"/>
                <a:cs typeface="Arial" panose="020B0604020202020204" pitchFamily="34" charset="0"/>
              </a:rPr>
              <a:t>The commandments, “You shall not commit adultery,” “You shall not murder,” “You shall not steal,” “You shall not covet,” and whatever other command there may be, are summed up in this one command: “Love your neighbor as yourself.”</a:t>
            </a:r>
            <a:r>
              <a:rPr lang="en-US" sz="4800" b="1" i="1" baseline="30000" dirty="0">
                <a:latin typeface="Arial" panose="020B0604020202020204" pitchFamily="34" charset="0"/>
                <a:cs typeface="Arial" panose="020B0604020202020204" pitchFamily="34" charset="0"/>
              </a:rPr>
              <a:t> 10 </a:t>
            </a:r>
            <a:r>
              <a:rPr lang="en-US" sz="4800" i="1" dirty="0">
                <a:latin typeface="Arial" panose="020B0604020202020204" pitchFamily="34" charset="0"/>
                <a:cs typeface="Arial" panose="020B0604020202020204" pitchFamily="34" charset="0"/>
              </a:rPr>
              <a:t>Love does no harm to a neighbor. Therefore love is the fulfillment of the law.</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9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60" y="167640"/>
            <a:ext cx="11765280" cy="19896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b="1" i="1" dirty="0">
                <a:latin typeface="Arial" panose="020B0604020202020204" pitchFamily="34" charset="0"/>
                <a:cs typeface="Arial" panose="020B0604020202020204" pitchFamily="34" charset="0"/>
              </a:rPr>
              <a:t>“You shall not commit adultery.”</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6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60" y="167639"/>
            <a:ext cx="11765280" cy="292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b="1" i="1" dirty="0">
                <a:latin typeface="Arial" panose="020B0604020202020204" pitchFamily="34" charset="0"/>
                <a:cs typeface="Arial" panose="020B0604020202020204" pitchFamily="34" charset="0"/>
              </a:rPr>
              <a:t>“You shall not commit adultery.”</a:t>
            </a:r>
          </a:p>
          <a:p>
            <a:pPr marL="685800" indent="-685800">
              <a:buFont typeface="Arial" panose="020B0604020202020204" pitchFamily="34" charset="0"/>
              <a:buChar char="•"/>
            </a:pPr>
            <a:r>
              <a:rPr lang="en-US" sz="5400" b="1" i="1" dirty="0">
                <a:latin typeface="Arial" panose="020B0604020202020204" pitchFamily="34" charset="0"/>
                <a:cs typeface="Arial" panose="020B0604020202020204" pitchFamily="34" charset="0"/>
              </a:rPr>
              <a:t>“You shall not murder.”</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8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60" y="167639"/>
            <a:ext cx="11765280" cy="43067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b="1" i="1" dirty="0">
                <a:latin typeface="Arial" panose="020B0604020202020204" pitchFamily="34" charset="0"/>
                <a:cs typeface="Arial" panose="020B0604020202020204" pitchFamily="34" charset="0"/>
              </a:rPr>
              <a:t>“You shall not commit adultery.”</a:t>
            </a:r>
          </a:p>
          <a:p>
            <a:pPr marL="685800" indent="-685800">
              <a:buFont typeface="Arial" panose="020B0604020202020204" pitchFamily="34" charset="0"/>
              <a:buChar char="•"/>
            </a:pPr>
            <a:r>
              <a:rPr lang="en-US" sz="5400" b="1" i="1" dirty="0">
                <a:latin typeface="Arial" panose="020B0604020202020204" pitchFamily="34" charset="0"/>
                <a:cs typeface="Arial" panose="020B0604020202020204" pitchFamily="34" charset="0"/>
              </a:rPr>
              <a:t>“You shall not murder.”</a:t>
            </a:r>
          </a:p>
          <a:p>
            <a:pPr marL="685800" indent="-685800">
              <a:buFont typeface="Arial" panose="020B0604020202020204" pitchFamily="34" charset="0"/>
              <a:buChar char="•"/>
            </a:pPr>
            <a:r>
              <a:rPr lang="en-US" sz="5400" b="1" i="1" dirty="0">
                <a:latin typeface="Arial" panose="020B0604020202020204" pitchFamily="34" charset="0"/>
                <a:cs typeface="Arial" panose="020B0604020202020204" pitchFamily="34" charset="0"/>
              </a:rPr>
              <a:t>“You shall not steal.” </a:t>
            </a:r>
            <a:endParaRPr lang="en-US" sz="5400"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5400" b="1" i="1" dirty="0">
                <a:latin typeface="Arial" panose="020B0604020202020204" pitchFamily="34" charset="0"/>
                <a:cs typeface="Arial" panose="020B0604020202020204" pitchFamily="34" charset="0"/>
              </a:rPr>
              <a:t>“You shall not covet.”</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38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59" y="167639"/>
            <a:ext cx="11913537" cy="6117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u="sng" dirty="0">
                <a:latin typeface="Arial" panose="020B0604020202020204" pitchFamily="34" charset="0"/>
                <a:cs typeface="Arial" panose="020B0604020202020204" pitchFamily="34" charset="0"/>
              </a:rPr>
              <a:t>Romans 13:9-10</a:t>
            </a:r>
          </a:p>
          <a:p>
            <a:r>
              <a:rPr lang="en-US" sz="5400" b="1" dirty="0">
                <a:latin typeface="Arial" panose="020B0604020202020204" pitchFamily="34" charset="0"/>
                <a:cs typeface="Arial" panose="020B0604020202020204" pitchFamily="34" charset="0"/>
              </a:rPr>
              <a:t>“…</a:t>
            </a:r>
            <a:r>
              <a:rPr lang="en-US" sz="5400" b="1" i="1" dirty="0">
                <a:latin typeface="Arial" panose="020B0604020202020204" pitchFamily="34" charset="0"/>
                <a:cs typeface="Arial" panose="020B0604020202020204" pitchFamily="34" charset="0"/>
              </a:rPr>
              <a:t>whatever other command there may be, are summed up in this one command: “Love your neighbor as yourself.” </a:t>
            </a:r>
            <a:endParaRPr lang="en-US" sz="5400" dirty="0">
              <a:latin typeface="Arial" panose="020B0604020202020204" pitchFamily="34" charset="0"/>
              <a:cs typeface="Arial" panose="020B0604020202020204" pitchFamily="34" charset="0"/>
            </a:endParaRPr>
          </a:p>
          <a:p>
            <a:r>
              <a:rPr lang="en-US" sz="5400" b="1" i="1" baseline="30000" dirty="0">
                <a:latin typeface="Arial" panose="020B0604020202020204" pitchFamily="34" charset="0"/>
                <a:cs typeface="Arial" panose="020B0604020202020204" pitchFamily="34" charset="0"/>
              </a:rPr>
              <a:t>10 </a:t>
            </a:r>
            <a:r>
              <a:rPr lang="en-US" sz="5400" b="1" i="1" dirty="0">
                <a:latin typeface="Arial" panose="020B0604020202020204" pitchFamily="34" charset="0"/>
                <a:cs typeface="Arial" panose="020B0604020202020204" pitchFamily="34" charset="0"/>
              </a:rPr>
              <a:t>Love does no harm to a neighbor. Therefore, love is the fulfillment of the law.”</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73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49F0-031D-403F-9261-4304C5157D0F}"/>
              </a:ext>
            </a:extLst>
          </p:cNvPr>
          <p:cNvSpPr>
            <a:spLocks noGrp="1"/>
          </p:cNvSpPr>
          <p:nvPr>
            <p:ph type="title"/>
          </p:nvPr>
        </p:nvSpPr>
        <p:spPr>
          <a:xfrm>
            <a:off x="330200" y="243841"/>
            <a:ext cx="11569700" cy="6398260"/>
          </a:xfrm>
        </p:spPr>
        <p:txBody>
          <a:bodyPr>
            <a:noAutofit/>
          </a:bodyPr>
          <a:lstStyle/>
          <a:p>
            <a:r>
              <a:rPr lang="en-US" sz="4000" b="1" u="sng" dirty="0">
                <a:latin typeface="Arial" panose="020B0604020202020204" pitchFamily="34" charset="0"/>
                <a:cs typeface="Arial" panose="020B0604020202020204" pitchFamily="34" charset="0"/>
              </a:rPr>
              <a:t>Romans 13 </a:t>
            </a:r>
            <a:br>
              <a:rPr lang="en-US" sz="4000" b="1" u="sng" dirty="0">
                <a:latin typeface="Arial" panose="020B0604020202020204" pitchFamily="34" charset="0"/>
                <a:cs typeface="Arial" panose="020B0604020202020204" pitchFamily="34" charset="0"/>
              </a:rPr>
            </a:br>
            <a:r>
              <a:rPr lang="en-US" sz="4000" b="1" i="1" baseline="30000" dirty="0">
                <a:latin typeface="Arial" panose="020B0604020202020204" pitchFamily="34" charset="0"/>
                <a:cs typeface="Arial" panose="020B0604020202020204" pitchFamily="34" charset="0"/>
              </a:rPr>
              <a:t>8 </a:t>
            </a:r>
            <a:r>
              <a:rPr lang="en-US" sz="4000" i="1" dirty="0">
                <a:latin typeface="Arial" panose="020B0604020202020204" pitchFamily="34" charset="0"/>
                <a:cs typeface="Arial" panose="020B0604020202020204" pitchFamily="34" charset="0"/>
              </a:rPr>
              <a:t>Let no debt remain outstanding, except the continuing debt to love one another, for whoever loves others has fulfilled the law. </a:t>
            </a:r>
            <a:r>
              <a:rPr lang="en-US" sz="4000" b="1" i="1" baseline="30000" dirty="0">
                <a:latin typeface="Arial" panose="020B0604020202020204" pitchFamily="34" charset="0"/>
                <a:cs typeface="Arial" panose="020B0604020202020204" pitchFamily="34" charset="0"/>
              </a:rPr>
              <a:t>9 </a:t>
            </a:r>
            <a:r>
              <a:rPr lang="en-US" sz="4000" i="1" dirty="0">
                <a:latin typeface="Arial" panose="020B0604020202020204" pitchFamily="34" charset="0"/>
                <a:cs typeface="Arial" panose="020B0604020202020204" pitchFamily="34" charset="0"/>
              </a:rPr>
              <a:t>The commandments, “You shall not commit adultery,” “You shall not murder,” “You shall not steal,” “You shall not covet,” and whatever other command there may be, are summed up in this one command: “Love your neighbor as yourself.”</a:t>
            </a:r>
            <a:r>
              <a:rPr lang="en-US" sz="4000" b="1" i="1" baseline="30000" dirty="0">
                <a:latin typeface="Arial" panose="020B0604020202020204" pitchFamily="34" charset="0"/>
                <a:cs typeface="Arial" panose="020B0604020202020204" pitchFamily="34" charset="0"/>
              </a:rPr>
              <a:t> 10 </a:t>
            </a:r>
            <a:r>
              <a:rPr lang="en-US" sz="4000" i="1" dirty="0">
                <a:latin typeface="Arial" panose="020B0604020202020204" pitchFamily="34" charset="0"/>
                <a:cs typeface="Arial" panose="020B0604020202020204" pitchFamily="34" charset="0"/>
              </a:rPr>
              <a:t>Love does no harm to a neighbor. Therefore love is the fulfillment of the law.</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0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59" y="167639"/>
            <a:ext cx="11913537" cy="5425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u="sng" dirty="0">
                <a:latin typeface="Arial" panose="020B0604020202020204" pitchFamily="34" charset="0"/>
                <a:cs typeface="Arial" panose="020B0604020202020204" pitchFamily="34" charset="0"/>
              </a:rPr>
              <a:t>Leviticus 19</a:t>
            </a:r>
          </a:p>
          <a:p>
            <a:pPr algn="ctr"/>
            <a:r>
              <a:rPr lang="en-US" sz="5400" i="1" dirty="0">
                <a:latin typeface="Arial" panose="020B0604020202020204" pitchFamily="34" charset="0"/>
                <a:cs typeface="Arial" panose="020B0604020202020204" pitchFamily="34" charset="0"/>
              </a:rPr>
              <a:t>“Love your neighbor as yourself.”</a:t>
            </a:r>
          </a:p>
        </p:txBody>
      </p:sp>
    </p:spTree>
    <p:extLst>
      <p:ext uri="{BB962C8B-B14F-4D97-AF65-F5344CB8AC3E}">
        <p14:creationId xmlns:p14="http://schemas.microsoft.com/office/powerpoint/2010/main" val="217767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59" y="167639"/>
            <a:ext cx="11913537" cy="65261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latin typeface="Arial" panose="020B0604020202020204" pitchFamily="34" charset="0"/>
                <a:cs typeface="Arial" panose="020B0604020202020204" pitchFamily="34" charset="0"/>
              </a:rPr>
              <a:t>Matthew 18:15-17</a:t>
            </a:r>
          </a:p>
          <a:p>
            <a:pPr algn="ctr"/>
            <a:r>
              <a:rPr lang="en-US" b="1" baseline="30000" dirty="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“If your brother or sister sins, go and point out their fault, just between the two of you. If they listen to you, you have won them over. </a:t>
            </a:r>
            <a:r>
              <a:rPr lang="en-US" b="1" baseline="30000" dirty="0">
                <a:latin typeface="Arial" panose="020B0604020202020204" pitchFamily="34" charset="0"/>
                <a:cs typeface="Arial" panose="020B0604020202020204" pitchFamily="34" charset="0"/>
              </a:rPr>
              <a:t>16 </a:t>
            </a:r>
            <a:r>
              <a:rPr lang="en-US" dirty="0">
                <a:latin typeface="Arial" panose="020B0604020202020204" pitchFamily="34" charset="0"/>
                <a:cs typeface="Arial" panose="020B0604020202020204" pitchFamily="34" charset="0"/>
              </a:rPr>
              <a:t>But if they will not listen, take one or two others along, so that ‘every matter may be established by the testimony of two or three witnesses.’ </a:t>
            </a:r>
            <a:r>
              <a:rPr lang="en-US" b="1" baseline="30000"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If they still refuse to listen, tell it to the church; and if they refuse to listen even to the church, treat them as you would a pagan or a tax collector.</a:t>
            </a:r>
          </a:p>
        </p:txBody>
      </p:sp>
    </p:spTree>
    <p:extLst>
      <p:ext uri="{BB962C8B-B14F-4D97-AF65-F5344CB8AC3E}">
        <p14:creationId xmlns:p14="http://schemas.microsoft.com/office/powerpoint/2010/main" val="385888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59" y="167639"/>
            <a:ext cx="11913537" cy="65261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u="sng" dirty="0">
                <a:latin typeface="Arial" panose="020B0604020202020204" pitchFamily="34" charset="0"/>
                <a:cs typeface="Arial" panose="020B0604020202020204" pitchFamily="34" charset="0"/>
              </a:rPr>
              <a:t>Galatians 6:1</a:t>
            </a:r>
            <a:endParaRPr lang="en-US" sz="5400" u="sng" dirty="0">
              <a:latin typeface="Arial" panose="020B0604020202020204" pitchFamily="34" charset="0"/>
              <a:cs typeface="Arial" panose="020B0604020202020204" pitchFamily="34" charset="0"/>
            </a:endParaRPr>
          </a:p>
          <a:p>
            <a:pPr algn="ctr"/>
            <a:r>
              <a:rPr lang="en-US" sz="5400" i="1" dirty="0">
                <a:latin typeface="Arial" panose="020B0604020202020204" pitchFamily="34" charset="0"/>
                <a:cs typeface="Arial" panose="020B0604020202020204" pitchFamily="34" charset="0"/>
              </a:rPr>
              <a:t>“Brothers and sisters, if someone is caught in a sin, you who live by the Spirit should restore that person gently. But watch yourselves, or you also may be tempted.”</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39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59" y="167639"/>
            <a:ext cx="11913537" cy="65261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latin typeface="Arial" panose="020B0604020202020204" pitchFamily="34" charset="0"/>
                <a:cs typeface="Arial" panose="020B0604020202020204" pitchFamily="34" charset="0"/>
              </a:rPr>
              <a:t>Leviticus 19</a:t>
            </a:r>
          </a:p>
          <a:p>
            <a:r>
              <a:rPr lang="en-US" sz="4800" b="1" i="1" baseline="30000" dirty="0">
                <a:latin typeface="Arial" panose="020B0604020202020204" pitchFamily="34" charset="0"/>
                <a:cs typeface="Arial" panose="020B0604020202020204" pitchFamily="34" charset="0"/>
              </a:rPr>
              <a:t>15 </a:t>
            </a:r>
            <a:r>
              <a:rPr lang="en-US" sz="4800" i="1" dirty="0">
                <a:latin typeface="Arial" panose="020B0604020202020204" pitchFamily="34" charset="0"/>
                <a:cs typeface="Arial" panose="020B0604020202020204" pitchFamily="34" charset="0"/>
              </a:rPr>
              <a:t>‘You shall do no injustice in judgment. You shall not be partial to the poor, nor honor the person of the mighty. In righteousness </a:t>
            </a:r>
            <a:r>
              <a:rPr lang="en-US" sz="4800" i="1" u="sng" dirty="0">
                <a:latin typeface="Arial" panose="020B0604020202020204" pitchFamily="34" charset="0"/>
                <a:cs typeface="Arial" panose="020B0604020202020204" pitchFamily="34" charset="0"/>
              </a:rPr>
              <a:t>you shall judge your neighbor</a:t>
            </a:r>
            <a:r>
              <a:rPr lang="en-US" sz="4800" i="1" dirty="0">
                <a:latin typeface="Arial" panose="020B0604020202020204" pitchFamily="34" charset="0"/>
                <a:cs typeface="Arial" panose="020B0604020202020204" pitchFamily="34" charset="0"/>
              </a:rPr>
              <a:t>. </a:t>
            </a:r>
            <a:r>
              <a:rPr lang="en-US" sz="4800" b="1" i="1" baseline="30000" dirty="0">
                <a:latin typeface="Arial" panose="020B0604020202020204" pitchFamily="34" charset="0"/>
                <a:cs typeface="Arial" panose="020B0604020202020204" pitchFamily="34" charset="0"/>
              </a:rPr>
              <a:t>16 </a:t>
            </a:r>
            <a:r>
              <a:rPr lang="en-US" sz="4800" i="1" dirty="0">
                <a:latin typeface="Arial" panose="020B0604020202020204" pitchFamily="34" charset="0"/>
                <a:cs typeface="Arial" panose="020B0604020202020204" pitchFamily="34" charset="0"/>
              </a:rPr>
              <a:t>You shall not go about as a</a:t>
            </a:r>
            <a:endParaRPr lang="en-US" sz="4800" dirty="0">
              <a:latin typeface="Arial" panose="020B0604020202020204" pitchFamily="34" charset="0"/>
              <a:cs typeface="Arial" panose="020B0604020202020204" pitchFamily="34" charset="0"/>
            </a:endParaRPr>
          </a:p>
          <a:p>
            <a:r>
              <a:rPr lang="en-US" sz="4800" i="1" dirty="0">
                <a:latin typeface="Arial" panose="020B0604020202020204" pitchFamily="34" charset="0"/>
                <a:cs typeface="Arial" panose="020B0604020202020204" pitchFamily="34" charset="0"/>
              </a:rPr>
              <a:t>talebearer among your people; nor shall you take a stand against the life of your neighbor: I am the </a:t>
            </a:r>
            <a:r>
              <a:rPr lang="en-US" sz="4800" i="1" cap="small" dirty="0">
                <a:latin typeface="Arial" panose="020B0604020202020204" pitchFamily="34" charset="0"/>
                <a:cs typeface="Arial" panose="020B0604020202020204" pitchFamily="34" charset="0"/>
              </a:rPr>
              <a:t>Lord</a:t>
            </a:r>
            <a:r>
              <a:rPr lang="en-US" sz="4800" i="1"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9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59" y="167639"/>
            <a:ext cx="11913537" cy="65261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latin typeface="Arial" panose="020B0604020202020204" pitchFamily="34" charset="0"/>
                <a:cs typeface="Arial" panose="020B0604020202020204" pitchFamily="34" charset="0"/>
              </a:rPr>
              <a:t>Leviticus 19</a:t>
            </a:r>
          </a:p>
          <a:p>
            <a:r>
              <a:rPr lang="en-US" sz="4800" b="1" i="1" baseline="30000" dirty="0">
                <a:latin typeface="Arial" panose="020B0604020202020204" pitchFamily="34" charset="0"/>
                <a:cs typeface="Arial" panose="020B0604020202020204" pitchFamily="34" charset="0"/>
              </a:rPr>
              <a:t>17 </a:t>
            </a:r>
            <a:r>
              <a:rPr lang="en-US" sz="4800" i="1" dirty="0">
                <a:latin typeface="Arial" panose="020B0604020202020204" pitchFamily="34" charset="0"/>
                <a:cs typeface="Arial" panose="020B0604020202020204" pitchFamily="34" charset="0"/>
              </a:rPr>
              <a:t>‘You shall not hate your brother in your heart. You shall surely </a:t>
            </a:r>
            <a:r>
              <a:rPr lang="en-US" sz="4800" i="1" u="sng" dirty="0">
                <a:latin typeface="Arial" panose="020B0604020202020204" pitchFamily="34" charset="0"/>
                <a:cs typeface="Arial" panose="020B0604020202020204" pitchFamily="34" charset="0"/>
              </a:rPr>
              <a:t>rebuke your neighbor</a:t>
            </a:r>
            <a:r>
              <a:rPr lang="en-US" sz="4800" i="1" dirty="0">
                <a:latin typeface="Arial" panose="020B0604020202020204" pitchFamily="34" charset="0"/>
                <a:cs typeface="Arial" panose="020B0604020202020204" pitchFamily="34" charset="0"/>
              </a:rPr>
              <a:t>, and </a:t>
            </a:r>
            <a:r>
              <a:rPr lang="en-US" sz="4800" i="1" u="sng" dirty="0">
                <a:latin typeface="Arial" panose="020B0604020202020204" pitchFamily="34" charset="0"/>
                <a:cs typeface="Arial" panose="020B0604020202020204" pitchFamily="34" charset="0"/>
              </a:rPr>
              <a:t>not bear sin because of him.</a:t>
            </a:r>
            <a:r>
              <a:rPr lang="en-US" sz="4800" i="1" dirty="0">
                <a:latin typeface="Arial" panose="020B0604020202020204" pitchFamily="34" charset="0"/>
                <a:cs typeface="Arial" panose="020B0604020202020204" pitchFamily="34" charset="0"/>
              </a:rPr>
              <a:t> </a:t>
            </a:r>
            <a:r>
              <a:rPr lang="en-US" sz="4800" b="1" i="1" baseline="30000" dirty="0">
                <a:latin typeface="Arial" panose="020B0604020202020204" pitchFamily="34" charset="0"/>
                <a:cs typeface="Arial" panose="020B0604020202020204" pitchFamily="34" charset="0"/>
              </a:rPr>
              <a:t>18 </a:t>
            </a:r>
            <a:r>
              <a:rPr lang="en-US" sz="4800" i="1" dirty="0">
                <a:latin typeface="Arial" panose="020B0604020202020204" pitchFamily="34" charset="0"/>
                <a:cs typeface="Arial" panose="020B0604020202020204" pitchFamily="34" charset="0"/>
              </a:rPr>
              <a:t>You shall not take vengeance, nor bear any grudge against the children of your people, but </a:t>
            </a:r>
            <a:r>
              <a:rPr lang="en-US" sz="4800" b="1" i="1" u="sng" dirty="0">
                <a:latin typeface="Arial" panose="020B0604020202020204" pitchFamily="34" charset="0"/>
                <a:cs typeface="Arial" panose="020B0604020202020204" pitchFamily="34" charset="0"/>
              </a:rPr>
              <a:t>you shall love your neighbor as yourself</a:t>
            </a:r>
            <a:r>
              <a:rPr lang="en-US" sz="4800" i="1" dirty="0">
                <a:latin typeface="Arial" panose="020B0604020202020204" pitchFamily="34" charset="0"/>
                <a:cs typeface="Arial" panose="020B0604020202020204" pitchFamily="34" charset="0"/>
              </a:rPr>
              <a:t>: I am the </a:t>
            </a:r>
            <a:r>
              <a:rPr lang="en-US" sz="4800" i="1" cap="small" dirty="0">
                <a:latin typeface="Arial" panose="020B0604020202020204" pitchFamily="34" charset="0"/>
                <a:cs typeface="Arial" panose="020B0604020202020204" pitchFamily="34" charset="0"/>
              </a:rPr>
              <a:t>Lord</a:t>
            </a:r>
            <a:r>
              <a:rPr lang="en-US" sz="4800" i="1"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algn="ct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5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BD1C09-98EE-48B0-B4A9-F8E599720B36}"/>
              </a:ext>
            </a:extLst>
          </p:cNvPr>
          <p:cNvSpPr txBox="1">
            <a:spLocks/>
          </p:cNvSpPr>
          <p:nvPr/>
        </p:nvSpPr>
        <p:spPr>
          <a:xfrm>
            <a:off x="213359" y="167639"/>
            <a:ext cx="11913537" cy="65261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latin typeface="Arial" panose="020B0604020202020204" pitchFamily="34" charset="0"/>
                <a:cs typeface="Arial" panose="020B0604020202020204" pitchFamily="34" charset="0"/>
              </a:rPr>
              <a:t>What constitutes a ‘need to know’?</a:t>
            </a:r>
          </a:p>
          <a:p>
            <a:pPr algn="ctr"/>
            <a:endParaRPr lang="en-US" sz="4800" b="1"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4800" dirty="0">
                <a:latin typeface="Arial" panose="020B0604020202020204" pitchFamily="34" charset="0"/>
                <a:cs typeface="Arial" panose="020B0604020202020204" pitchFamily="34" charset="0"/>
              </a:rPr>
              <a:t>Doubt about the wisdom or integrity of your current spiritual leadership.</a:t>
            </a:r>
          </a:p>
          <a:p>
            <a:pPr marL="685800" indent="-685800">
              <a:buFont typeface="Arial" panose="020B0604020202020204" pitchFamily="34" charset="0"/>
              <a:buChar char="•"/>
            </a:pPr>
            <a:r>
              <a:rPr lang="en-US" sz="4800" dirty="0">
                <a:latin typeface="Arial" panose="020B0604020202020204" pitchFamily="34" charset="0"/>
                <a:cs typeface="Arial" panose="020B0604020202020204" pitchFamily="34" charset="0"/>
              </a:rPr>
              <a:t>Personal relationship with the disfellowshipped</a:t>
            </a:r>
          </a:p>
          <a:p>
            <a:pPr marL="685800" indent="-685800">
              <a:buFont typeface="Arial" panose="020B0604020202020204" pitchFamily="34" charset="0"/>
              <a:buChar char="•"/>
            </a:pPr>
            <a:r>
              <a:rPr lang="en-US" sz="4800" dirty="0">
                <a:latin typeface="Arial" panose="020B0604020202020204" pitchFamily="34" charset="0"/>
                <a:cs typeface="Arial" panose="020B0604020202020204" pitchFamily="34" charset="0"/>
              </a:rPr>
              <a:t>Questions about how to relate to them going forward. </a:t>
            </a:r>
          </a:p>
          <a:p>
            <a:pPr marL="685800" indent="-685800">
              <a:buFont typeface="Arial" panose="020B0604020202020204" pitchFamily="34" charset="0"/>
              <a:buChar char="•"/>
            </a:pPr>
            <a:r>
              <a:rPr lang="en-US" sz="4800" dirty="0">
                <a:latin typeface="Arial" panose="020B0604020202020204" pitchFamily="34" charset="0"/>
                <a:cs typeface="Arial" panose="020B0604020202020204" pitchFamily="34" charset="0"/>
              </a:rPr>
              <a:t>??? </a:t>
            </a:r>
          </a:p>
          <a:p>
            <a:pPr algn="ct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1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C35B2-2863-4B1A-BD52-2100D5079EAB}"/>
              </a:ext>
            </a:extLst>
          </p:cNvPr>
          <p:cNvSpPr>
            <a:spLocks noGrp="1"/>
          </p:cNvSpPr>
          <p:nvPr>
            <p:ph type="title"/>
          </p:nvPr>
        </p:nvSpPr>
        <p:spPr>
          <a:xfrm>
            <a:off x="225641" y="577893"/>
            <a:ext cx="4541668" cy="5075555"/>
          </a:xfrm>
        </p:spPr>
        <p:txBody>
          <a:bodyPr>
            <a:normAutofit/>
          </a:bodyPr>
          <a:lstStyle/>
          <a:p>
            <a:pPr algn="ctr"/>
            <a:r>
              <a:rPr lang="en-US" sz="5400" b="1" u="sng" dirty="0">
                <a:latin typeface="Arial" panose="020B0604020202020204" pitchFamily="34" charset="0"/>
                <a:cs typeface="Arial" panose="020B0604020202020204" pitchFamily="34" charset="0"/>
              </a:rPr>
              <a:t>180-Degree Difference</a:t>
            </a:r>
          </a:p>
        </p:txBody>
      </p:sp>
      <p:pic>
        <p:nvPicPr>
          <p:cNvPr id="2050" name="Picture 2">
            <a:extLst>
              <a:ext uri="{FF2B5EF4-FFF2-40B4-BE49-F238E27FC236}">
                <a16:creationId xmlns:a16="http://schemas.microsoft.com/office/drawing/2014/main" id="{6F35A936-05DF-4DCC-93B0-1A627226E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694" y="967148"/>
            <a:ext cx="47625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C35B2-2863-4B1A-BD52-2100D5079EAB}"/>
              </a:ext>
            </a:extLst>
          </p:cNvPr>
          <p:cNvSpPr>
            <a:spLocks noGrp="1"/>
          </p:cNvSpPr>
          <p:nvPr>
            <p:ph type="title"/>
          </p:nvPr>
        </p:nvSpPr>
        <p:spPr>
          <a:xfrm>
            <a:off x="607010" y="3429000"/>
            <a:ext cx="11350841" cy="1325563"/>
          </a:xfrm>
        </p:spPr>
        <p:txBody>
          <a:bodyPr>
            <a:noAutofit/>
          </a:bodyPr>
          <a:lstStyle/>
          <a:p>
            <a:pPr marL="914400" indent="-914400">
              <a:buFont typeface="+mj-lt"/>
              <a:buAutoNum type="arabicPeriod"/>
            </a:pPr>
            <a:r>
              <a:rPr lang="en-US" sz="5400" b="1" dirty="0">
                <a:latin typeface="Arial" panose="020B0604020202020204" pitchFamily="34" charset="0"/>
                <a:cs typeface="Arial" panose="020B0604020202020204" pitchFamily="34" charset="0"/>
              </a:rPr>
              <a:t>Debt is not your friend; it is an enemy to be shunned.  </a:t>
            </a:r>
            <a:endParaRPr lang="en-US" sz="5400" b="1"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752F15-44F2-4889-B819-E9167C06BE46}"/>
              </a:ext>
            </a:extLst>
          </p:cNvPr>
          <p:cNvSpPr txBox="1"/>
          <p:nvPr/>
        </p:nvSpPr>
        <p:spPr>
          <a:xfrm>
            <a:off x="420579" y="550416"/>
            <a:ext cx="11105965" cy="1754326"/>
          </a:xfrm>
          <a:prstGeom prst="rect">
            <a:avLst/>
          </a:prstGeom>
          <a:noFill/>
        </p:spPr>
        <p:txBody>
          <a:bodyPr wrap="square">
            <a:spAutoFit/>
          </a:bodyPr>
          <a:lstStyle/>
          <a:p>
            <a:pPr algn="ctr"/>
            <a:r>
              <a:rPr lang="en-US" sz="5400" b="1" u="sng" dirty="0">
                <a:latin typeface="Arial" panose="020B0604020202020204" pitchFamily="34" charset="0"/>
                <a:cs typeface="Arial" panose="020B0604020202020204" pitchFamily="34" charset="0"/>
              </a:rPr>
              <a:t>Romans 13:8</a:t>
            </a:r>
          </a:p>
          <a:p>
            <a:pPr algn="ctr"/>
            <a:r>
              <a:rPr lang="en-US" sz="5400" i="1" dirty="0">
                <a:latin typeface="Arial" panose="020B0604020202020204" pitchFamily="34" charset="0"/>
                <a:cs typeface="Arial" panose="020B0604020202020204" pitchFamily="34" charset="0"/>
              </a:rPr>
              <a:t>Let no debt remain outstanding….</a:t>
            </a:r>
            <a:endParaRPr lang="en-US" sz="5400" dirty="0"/>
          </a:p>
        </p:txBody>
      </p:sp>
    </p:spTree>
    <p:extLst>
      <p:ext uri="{BB962C8B-B14F-4D97-AF65-F5344CB8AC3E}">
        <p14:creationId xmlns:p14="http://schemas.microsoft.com/office/powerpoint/2010/main" val="1995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01B34-1EB1-4A12-9A4A-B1E948C4AB22}"/>
              </a:ext>
            </a:extLst>
          </p:cNvPr>
          <p:cNvSpPr>
            <a:spLocks noGrp="1"/>
          </p:cNvSpPr>
          <p:nvPr>
            <p:ph type="title"/>
          </p:nvPr>
        </p:nvSpPr>
        <p:spPr>
          <a:xfrm>
            <a:off x="177553" y="365125"/>
            <a:ext cx="11896078" cy="6364149"/>
          </a:xfrm>
        </p:spPr>
        <p:txBody>
          <a:bodyPr>
            <a:noAutofit/>
          </a:bodyPr>
          <a:lstStyle/>
          <a:p>
            <a:pPr marL="342900" marR="0" lvl="0" indent="-342900">
              <a:spcBef>
                <a:spcPts val="0"/>
              </a:spcBef>
              <a:spcAft>
                <a:spcPts val="0"/>
              </a:spcAft>
            </a:pPr>
            <a:r>
              <a:rPr lang="en-US" sz="4800" b="1" u="sng"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Deuteronomy 15:6</a:t>
            </a:r>
            <a:br>
              <a:rPr lang="en-US" sz="4800" dirty="0">
                <a:effectLst/>
                <a:latin typeface="Arial" panose="020B0604020202020204" pitchFamily="34" charset="0"/>
                <a:ea typeface="Calibri" panose="020F0502020204030204" pitchFamily="34" charset="0"/>
                <a:cs typeface="Arial" panose="020B0604020202020204" pitchFamily="34" charset="0"/>
              </a:rPr>
            </a:br>
            <a:r>
              <a:rPr lang="en-US" sz="4800" dirty="0">
                <a:effectLst/>
                <a:latin typeface="Arial" panose="020B0604020202020204" pitchFamily="34" charset="0"/>
                <a:ea typeface="Calibri" panose="020F0502020204030204" pitchFamily="34" charset="0"/>
                <a:cs typeface="Arial" panose="020B0604020202020204" pitchFamily="34" charset="0"/>
              </a:rPr>
              <a:t>“</a:t>
            </a:r>
            <a:r>
              <a:rPr lang="en-US" sz="4800" i="1" dirty="0">
                <a:effectLst/>
                <a:latin typeface="Arial" panose="020B0604020202020204" pitchFamily="34" charset="0"/>
                <a:ea typeface="Calibri" panose="020F0502020204030204" pitchFamily="34" charset="0"/>
                <a:cs typeface="Arial" panose="020B0604020202020204" pitchFamily="34" charset="0"/>
              </a:rPr>
              <a:t>For the Lord your God will bless you as he has promised, and you will lend to many nations but will borrow from none. You will rule over many nations but none will rule over you.”</a:t>
            </a:r>
            <a:br>
              <a:rPr lang="en-US" sz="4800" dirty="0">
                <a:effectLst/>
                <a:latin typeface="Arial" panose="020B0604020202020204" pitchFamily="34" charset="0"/>
                <a:ea typeface="Calibri" panose="020F050202020403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11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01B34-1EB1-4A12-9A4A-B1E948C4AB22}"/>
              </a:ext>
            </a:extLst>
          </p:cNvPr>
          <p:cNvSpPr>
            <a:spLocks noGrp="1"/>
          </p:cNvSpPr>
          <p:nvPr>
            <p:ph type="title"/>
          </p:nvPr>
        </p:nvSpPr>
        <p:spPr>
          <a:xfrm>
            <a:off x="177553" y="365125"/>
            <a:ext cx="11896078" cy="5014743"/>
          </a:xfrm>
        </p:spPr>
        <p:txBody>
          <a:bodyPr>
            <a:noAutofit/>
          </a:bodyPr>
          <a:lstStyle/>
          <a:p>
            <a:pPr marL="342900" marR="0" lvl="0" indent="-342900">
              <a:spcBef>
                <a:spcPts val="0"/>
              </a:spcBef>
              <a:spcAft>
                <a:spcPts val="0"/>
              </a:spcAft>
            </a:pPr>
            <a:r>
              <a:rPr lang="en-US" sz="4800" b="1" u="none" strike="noStrike"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Proverbs 22:7</a:t>
            </a:r>
            <a:r>
              <a:rPr lang="en-US" sz="4800" i="1" dirty="0">
                <a:effectLst/>
                <a:latin typeface="Arial" panose="020B0604020202020204" pitchFamily="34" charset="0"/>
                <a:ea typeface="Calibri" panose="020F0502020204030204" pitchFamily="34" charset="0"/>
                <a:cs typeface="Arial" panose="020B0604020202020204" pitchFamily="34" charset="0"/>
              </a:rPr>
              <a:t>—"The rich rule over the poor, and the borrower is slave to the lender.”</a:t>
            </a:r>
            <a:br>
              <a:rPr lang="en-US" sz="4800" i="1" dirty="0">
                <a:latin typeface="Arial" panose="020B0604020202020204" pitchFamily="34" charset="0"/>
                <a:ea typeface="Calibri" panose="020F0502020204030204" pitchFamily="34" charset="0"/>
                <a:cs typeface="Arial" panose="020B0604020202020204" pitchFamily="34" charset="0"/>
              </a:rPr>
            </a:br>
            <a:br>
              <a:rPr lang="en-US" sz="4800" i="1" dirty="0">
                <a:latin typeface="Arial" panose="020B0604020202020204" pitchFamily="34" charset="0"/>
                <a:ea typeface="Calibri" panose="020F0502020204030204" pitchFamily="34" charset="0"/>
                <a:cs typeface="Arial" panose="020B0604020202020204" pitchFamily="34" charset="0"/>
              </a:rPr>
            </a:br>
            <a:r>
              <a:rPr lang="en-US" sz="4800" b="1" u="sng" dirty="0">
                <a:latin typeface="Arial" panose="020B0604020202020204" pitchFamily="34" charset="0"/>
                <a:ea typeface="Calibri" panose="020F0502020204030204" pitchFamily="34" charset="0"/>
                <a:cs typeface="Arial" panose="020B0604020202020204" pitchFamily="34" charset="0"/>
              </a:rPr>
              <a:t>Romans 13:8</a:t>
            </a:r>
            <a:br>
              <a:rPr lang="en-US" sz="4800" b="1" u="sng" dirty="0">
                <a:latin typeface="Arial" panose="020B0604020202020204" pitchFamily="34" charset="0"/>
                <a:ea typeface="Calibri" panose="020F0502020204030204" pitchFamily="34" charset="0"/>
                <a:cs typeface="Arial" panose="020B0604020202020204" pitchFamily="34" charset="0"/>
              </a:rPr>
            </a:br>
            <a:r>
              <a:rPr lang="en-US" sz="4800" i="1" dirty="0">
                <a:effectLst/>
                <a:latin typeface="Arial" panose="020B0604020202020204" pitchFamily="34" charset="0"/>
                <a:ea typeface="Calibri" panose="020F0502020204030204" pitchFamily="34" charset="0"/>
                <a:cs typeface="Arial" panose="020B0604020202020204" pitchFamily="34" charset="0"/>
              </a:rPr>
              <a:t>“Let no debt remain outstanding….</a:t>
            </a:r>
            <a:r>
              <a:rPr lang="en-US" sz="4800" dirty="0">
                <a:effectLst/>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69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00932A-1192-48A7-BA52-A2D689E77301}"/>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CB787A6B-3A9D-4500-B329-13F00369F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31" y="-235751"/>
            <a:ext cx="12553025" cy="732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4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0CD51-EA5A-44B6-B7D4-BCE8C9D7A4C1}"/>
              </a:ext>
            </a:extLst>
          </p:cNvPr>
          <p:cNvSpPr>
            <a:spLocks noGrp="1"/>
          </p:cNvSpPr>
          <p:nvPr>
            <p:ph type="title"/>
          </p:nvPr>
        </p:nvSpPr>
        <p:spPr>
          <a:xfrm>
            <a:off x="381740" y="365125"/>
            <a:ext cx="10972060" cy="5849244"/>
          </a:xfrm>
        </p:spPr>
        <p:txBody>
          <a:bodyPr>
            <a:noAutofit/>
          </a:bodyPr>
          <a:lstStyle/>
          <a:p>
            <a:pPr marL="0" marR="0" algn="ctr">
              <a:spcBef>
                <a:spcPts val="0"/>
              </a:spcBef>
              <a:spcAft>
                <a:spcPts val="0"/>
              </a:spcAft>
            </a:pPr>
            <a:r>
              <a:rPr lang="en-US" sz="5400" b="1" dirty="0">
                <a:effectLst/>
                <a:latin typeface="Arial" panose="020B0604020202020204" pitchFamily="34" charset="0"/>
                <a:ea typeface="Calibri" panose="020F0502020204030204" pitchFamily="34" charset="0"/>
                <a:cs typeface="Arial" panose="020B0604020202020204" pitchFamily="34" charset="0"/>
              </a:rPr>
              <a:t>2.) There is one debt that we will never be able to discharge completely:  our debt to LOVE others well.</a:t>
            </a:r>
            <a:br>
              <a:rPr lang="en-US" sz="5400" b="1" dirty="0">
                <a:effectLst/>
                <a:latin typeface="Arial" panose="020B0604020202020204" pitchFamily="34" charset="0"/>
                <a:ea typeface="Calibri" panose="020F0502020204030204" pitchFamily="34" charset="0"/>
                <a:cs typeface="Arial" panose="020B0604020202020204" pitchFamily="34" charset="0"/>
              </a:rPr>
            </a:br>
            <a:br>
              <a:rPr lang="en-US" sz="5400" dirty="0">
                <a:effectLst/>
                <a:latin typeface="Arial" panose="020B0604020202020204" pitchFamily="34" charset="0"/>
                <a:ea typeface="Calibri" panose="020F0502020204030204" pitchFamily="34" charset="0"/>
                <a:cs typeface="Arial" panose="020B0604020202020204" pitchFamily="34" charset="0"/>
              </a:rPr>
            </a:br>
            <a:r>
              <a:rPr lang="en-US" sz="4800" u="sng" dirty="0">
                <a:effectLst/>
                <a:latin typeface="Arial" panose="020B0604020202020204" pitchFamily="34" charset="0"/>
                <a:ea typeface="Calibri" panose="020F0502020204030204" pitchFamily="34" charset="0"/>
                <a:cs typeface="Arial" panose="020B0604020202020204" pitchFamily="34" charset="0"/>
              </a:rPr>
              <a:t>Romans </a:t>
            </a:r>
            <a:r>
              <a:rPr lang="en-US" sz="4800" dirty="0">
                <a:effectLst/>
                <a:latin typeface="Arial" panose="020B0604020202020204" pitchFamily="34" charset="0"/>
                <a:ea typeface="Calibri" panose="020F0502020204030204" pitchFamily="34" charset="0"/>
                <a:cs typeface="Arial" panose="020B0604020202020204" pitchFamily="34" charset="0"/>
              </a:rPr>
              <a:t>13:8—</a:t>
            </a:r>
            <a:r>
              <a:rPr lang="en-US" sz="4800" i="1" dirty="0">
                <a:effectLst/>
                <a:latin typeface="Arial" panose="020B0604020202020204" pitchFamily="34" charset="0"/>
                <a:ea typeface="Calibri" panose="020F0502020204030204" pitchFamily="34" charset="0"/>
                <a:cs typeface="Arial" panose="020B0604020202020204" pitchFamily="34" charset="0"/>
              </a:rPr>
              <a:t>Let no debt remain outstanding, except the continuing debt to love one another, for whoever loves others has fulfilled the law.</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55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0CD51-EA5A-44B6-B7D4-BCE8C9D7A4C1}"/>
              </a:ext>
            </a:extLst>
          </p:cNvPr>
          <p:cNvSpPr>
            <a:spLocks noGrp="1"/>
          </p:cNvSpPr>
          <p:nvPr>
            <p:ph type="title"/>
          </p:nvPr>
        </p:nvSpPr>
        <p:spPr>
          <a:xfrm>
            <a:off x="381740" y="365125"/>
            <a:ext cx="10972060" cy="2644405"/>
          </a:xfrm>
        </p:spPr>
        <p:txBody>
          <a:bodyPr>
            <a:noAutofit/>
          </a:bodyPr>
          <a:lstStyle/>
          <a:p>
            <a:pPr algn="ctr">
              <a:spcBef>
                <a:spcPts val="0"/>
              </a:spcBef>
            </a:pPr>
            <a:r>
              <a:rPr lang="en-US" sz="5400" b="1" dirty="0">
                <a:effectLst/>
                <a:latin typeface="Arial" panose="020B0604020202020204" pitchFamily="34" charset="0"/>
                <a:ea typeface="Calibri" panose="020F0502020204030204" pitchFamily="34" charset="0"/>
                <a:cs typeface="Arial" panose="020B0604020202020204" pitchFamily="34" charset="0"/>
              </a:rPr>
              <a:t>3.)  True love is grounded in law—God’s law.  </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7536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2657</TotalTime>
  <Words>756</Words>
  <Application>Microsoft Office PowerPoint</Application>
  <PresentationFormat>Widescreen</PresentationFormat>
  <Paragraphs>38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Romans 13  8 Let no debt remain outstanding, except the continuing debt to love one another, for whoever loves others has fulfilled the law. 9 The commandments, “You shall not commit adultery,” “You shall not murder,” “You shall not steal,” “You shall not covet,” and whatever other command there may be, are summed up in this one command: “Love your neighbor as yourself.” 10 Love does no harm to a neighbor. Therefore love is the fulfillment of the law.</vt:lpstr>
      <vt:lpstr>180-Degree Difference</vt:lpstr>
      <vt:lpstr>Debt is not your friend; it is an enemy to be shunned.  </vt:lpstr>
      <vt:lpstr>Deuteronomy 15:6 “For the Lord your God will bless you as he has promised, and you will lend to many nations but will borrow from none. You will rule over many nations but none will rule over you.” </vt:lpstr>
      <vt:lpstr>Proverbs 22:7—"The rich rule over the poor, and the borrower is slave to the lender.”  Romans 13:8 “Let no debt remain outstanding….”</vt:lpstr>
      <vt:lpstr>PowerPoint Presentation</vt:lpstr>
      <vt:lpstr>2.) There is one debt that we will never be able to discharge completely:  our debt to LOVE others well.  Romans 13:8—Let no debt remain outstanding, except the continuing debt to love one another, for whoever loves others has fulfilled the law.</vt:lpstr>
      <vt:lpstr>3.)  True love is grounded in law—God’s law.  </vt:lpstr>
      <vt:lpstr>PowerPoint Presentation</vt:lpstr>
      <vt:lpstr>PowerPoint Presentation</vt:lpstr>
      <vt:lpstr>PowerPoint Presentation</vt:lpstr>
      <vt:lpstr>PowerPoint Presentation</vt:lpstr>
      <vt:lpstr>PowerPoint Presentation</vt:lpstr>
      <vt:lpstr>Romans 13  9 The commandments, “You shall not commit adultery,” “You shall not murder,” “You shall not steal,” “You shall not covet,” and whatever other command there may be, are summed up in this one command: “Love your neighbor as yourself.” 10 Love does no harm to a neighbor. Therefore love is the fulfillment of the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212° FAITH Romans 12:11</dc:title>
  <dc:creator>John Repsold</dc:creator>
  <cp:lastModifiedBy>John Repsold</cp:lastModifiedBy>
  <cp:revision>57</cp:revision>
  <dcterms:created xsi:type="dcterms:W3CDTF">2021-07-11T02:53:06Z</dcterms:created>
  <dcterms:modified xsi:type="dcterms:W3CDTF">2021-09-05T13:09:05Z</dcterms:modified>
</cp:coreProperties>
</file>