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75" r:id="rId5"/>
    <p:sldId id="276" r:id="rId6"/>
    <p:sldId id="277" r:id="rId7"/>
    <p:sldId id="279" r:id="rId8"/>
    <p:sldId id="280" r:id="rId9"/>
    <p:sldId id="262" r:id="rId10"/>
    <p:sldId id="266" r:id="rId11"/>
    <p:sldId id="287" r:id="rId12"/>
    <p:sldId id="283" r:id="rId13"/>
    <p:sldId id="288" r:id="rId14"/>
    <p:sldId id="272" r:id="rId15"/>
    <p:sldId id="285" r:id="rId16"/>
    <p:sldId id="289" r:id="rId17"/>
    <p:sldId id="274" r:id="rId18"/>
    <p:sldId id="273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0F97-D06D-4CE1-9A58-DF17E874E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6F8E9-B190-4906-8074-EF741D01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14DFA-4BD6-4A8C-9D95-F853D9B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A065B-EB47-407B-9E10-C4D4A39C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AD48-D5C5-4CEF-A3BC-63432050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56D8-4ABE-47C9-9B0C-C8C62B44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895BD-D98C-4A17-91AA-564B018B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AC5AD-F3FF-4255-B745-17907BA6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B69B8-0058-40F9-B04D-D6C4EFC9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B1EE-C3EF-4FD4-A737-63DA95E1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43FE5-BF51-4144-B318-444A9BC17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E8F0B-E455-4AC5-8CE7-78E118A1F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B01E-BA97-41B8-B17E-659FF7BC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118B9-9067-447A-89E8-878421C0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130DE-6C52-41AF-AA6C-DA20F1E6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ED8C-58C2-4A5D-9791-4F1371F1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5791-3242-447F-8BD2-84966C77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CE25-281F-49E7-B26E-25F37231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7243-E1F9-469B-A54D-0C9ABD6C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06AA6-6CB2-44ED-8816-A65D198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660B-60C4-4DCC-96F6-72D180FD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CDB8-DEBB-4FDB-88E3-BDE8B8F7B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5E4AF-BA97-4989-9DD6-92A1B4A5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5C73-0F78-46F8-8D4C-E7355558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D9AE-7E34-4C45-9959-A00061A0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E1E0-49E8-47C3-8250-E917875C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EECEB-E6F1-4660-9C33-8E9B1AF7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29E05-3304-4422-9576-E381FDDB5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9E50-F159-40B1-9A38-49D3A40C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C834D-8B10-41D2-8111-6FB26CD0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90AE2-60F7-4380-9B71-B5C234B3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3AA-0544-48B4-B6D5-68612B35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1B142-D0E6-4EFA-8B7D-3E3CDCF3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FA525-F1B2-4604-B884-62596DC21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CA624-2BC3-420C-A5F1-76BF230BE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9BCF1-477D-4A35-984C-21D81868D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1F988-28AC-4881-A705-9C96A380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61528-C28A-457B-8C29-38ECCB7F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AF280-7177-47A0-B9A1-40018E9E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DB52-170E-4A0F-A581-A83DF1E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B3C14-75A0-4ADC-B678-E96217F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2D02-B212-4ED2-BA3F-D4156F1A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542C6-2923-43B8-B719-EDBFBBD3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7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4F380-ED81-4BB3-B7F8-976024FA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E3D10-0760-4715-8B09-10A79066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4BC-4778-490E-9617-B56CC7C0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4109-2748-4D39-AA69-6CCB14DE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609E-02B6-4CA5-8831-B3992957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94AA1-03C0-42B8-8FC9-86158E5CD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02544-356D-40D1-9BD8-E9335207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19601-0559-4EF9-8423-93C06BB0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A1682-7C2C-4FC0-91CF-EEC06F2A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85B1-BD13-4EC2-B444-8ECEF473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37A42-A980-48C6-AE90-63CC392F1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366F4-EA23-4432-A2B3-D506C7946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C5793-0B05-4EFA-B885-38753346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BDEDE-0CDA-4E71-80A7-44B09B6C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2DF87-3E34-43D7-9B3B-631E4C9C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820E8-C3D8-4D7F-9199-26939F01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2820-4BD2-4669-9622-96AC2D86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FE27-B3DB-461F-B69F-3FEB5F725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7811-3ACD-47E4-AACB-6B9BB1EA63D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2EB24-A453-4268-807B-B7BD9DF4D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9F98-D5DC-4EA8-90F0-0DF25616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40D4-9DB2-4E3F-8933-136644BDC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ospel Front and Center « Tim Woodroof.com">
            <a:extLst>
              <a:ext uri="{FF2B5EF4-FFF2-40B4-BE49-F238E27FC236}">
                <a16:creationId xmlns:a16="http://schemas.microsoft.com/office/drawing/2014/main" id="{8153D6CB-F18F-424E-BBA8-2931A996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/>
        </p:blipFill>
        <p:spPr bwMode="auto">
          <a:xfrm>
            <a:off x="0" y="-1048869"/>
            <a:ext cx="12192000" cy="79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6ECA4F-983E-45A5-831B-040D73DA2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June 21,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5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2. For Salvation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22BE0-8BEB-4EDD-8537-50C8496D1922}"/>
              </a:ext>
            </a:extLst>
          </p:cNvPr>
          <p:cNvSpPr txBox="1">
            <a:spLocks/>
          </p:cNvSpPr>
          <p:nvPr/>
        </p:nvSpPr>
        <p:spPr>
          <a:xfrm>
            <a:off x="838200" y="3966308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“For the wages of sin is </a:t>
            </a:r>
            <a:r>
              <a:rPr lang="en-US" sz="4800" b="1" dirty="0">
                <a:latin typeface="Agency FB" panose="020B0503020202020204" pitchFamily="34" charset="0"/>
              </a:rPr>
              <a:t>death</a:t>
            </a:r>
            <a:r>
              <a:rPr lang="en-US" sz="4800" dirty="0">
                <a:latin typeface="Agency FB" panose="020B0503020202020204" pitchFamily="34" charset="0"/>
              </a:rPr>
              <a:t>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			 -Romans 6:23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EBEA4-71D6-4EFD-9BE4-41F6E11FA65C}"/>
              </a:ext>
            </a:extLst>
          </p:cNvPr>
          <p:cNvSpPr txBox="1">
            <a:spLocks/>
          </p:cNvSpPr>
          <p:nvPr/>
        </p:nvSpPr>
        <p:spPr>
          <a:xfrm>
            <a:off x="3682999" y="2460173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 #1: </a:t>
            </a:r>
            <a:r>
              <a:rPr lang="en-US" sz="3600" dirty="0">
                <a:latin typeface="Agency FB" panose="020B0503020202020204" pitchFamily="34" charset="0"/>
              </a:rPr>
              <a:t>The PENALTY of sin.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6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2. For Salvation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22BE0-8BEB-4EDD-8537-50C8496D1922}"/>
              </a:ext>
            </a:extLst>
          </p:cNvPr>
          <p:cNvSpPr txBox="1">
            <a:spLocks/>
          </p:cNvSpPr>
          <p:nvPr/>
        </p:nvSpPr>
        <p:spPr>
          <a:xfrm>
            <a:off x="838200" y="3763108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“And you were </a:t>
            </a:r>
            <a:r>
              <a:rPr lang="en-US" sz="4800" b="1" dirty="0">
                <a:latin typeface="Agency FB" panose="020B0503020202020204" pitchFamily="34" charset="0"/>
              </a:rPr>
              <a:t>dead</a:t>
            </a:r>
            <a:r>
              <a:rPr lang="en-US" sz="4800" dirty="0">
                <a:latin typeface="Agency FB" panose="020B0503020202020204" pitchFamily="34" charset="0"/>
              </a:rPr>
              <a:t> in the trespasses and sin in which you once walked…”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			 -Ephesians 2:1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EBEA4-71D6-4EFD-9BE4-41F6E11FA65C}"/>
              </a:ext>
            </a:extLst>
          </p:cNvPr>
          <p:cNvSpPr txBox="1">
            <a:spLocks/>
          </p:cNvSpPr>
          <p:nvPr/>
        </p:nvSpPr>
        <p:spPr>
          <a:xfrm>
            <a:off x="3682999" y="2460173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 #1: </a:t>
            </a:r>
            <a:r>
              <a:rPr lang="en-US" sz="3600" dirty="0">
                <a:latin typeface="Agency FB" panose="020B0503020202020204" pitchFamily="34" charset="0"/>
              </a:rPr>
              <a:t>The PENALTY of sin.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3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2. For Salvation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22BE0-8BEB-4EDD-8537-50C8496D1922}"/>
              </a:ext>
            </a:extLst>
          </p:cNvPr>
          <p:cNvSpPr txBox="1">
            <a:spLocks/>
          </p:cNvSpPr>
          <p:nvPr/>
        </p:nvSpPr>
        <p:spPr>
          <a:xfrm>
            <a:off x="838200" y="3085774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latin typeface="Agency FB" panose="020B0503020202020204" pitchFamily="34" charset="0"/>
              </a:rPr>
              <a:t>“But thanks be to God that, though </a:t>
            </a:r>
            <a:r>
              <a:rPr lang="en-US" sz="4800" b="1" dirty="0">
                <a:latin typeface="Agency FB" panose="020B0503020202020204" pitchFamily="34" charset="0"/>
              </a:rPr>
              <a:t>you used to be slaves to sin…you have been set free from sin </a:t>
            </a:r>
            <a:r>
              <a:rPr lang="en-US" sz="4800" dirty="0">
                <a:latin typeface="Agency FB" panose="020B0503020202020204" pitchFamily="34" charset="0"/>
              </a:rPr>
              <a:t>and have become slaves to righteousness.”</a:t>
            </a:r>
          </a:p>
          <a:p>
            <a:pPr marL="0" indent="0" algn="ctr">
              <a:buNone/>
            </a:pPr>
            <a:r>
              <a:rPr lang="en-US" sz="4800" dirty="0">
                <a:latin typeface="Agency FB" panose="020B0503020202020204" pitchFamily="34" charset="0"/>
              </a:rPr>
              <a:t>			 -Romans 6:16-18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EBEA4-71D6-4EFD-9BE4-41F6E11FA65C}"/>
              </a:ext>
            </a:extLst>
          </p:cNvPr>
          <p:cNvSpPr txBox="1">
            <a:spLocks/>
          </p:cNvSpPr>
          <p:nvPr/>
        </p:nvSpPr>
        <p:spPr>
          <a:xfrm>
            <a:off x="3784599" y="2469934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 #2: </a:t>
            </a:r>
            <a:r>
              <a:rPr lang="en-US" sz="3600" dirty="0">
                <a:latin typeface="Agency FB" panose="020B0503020202020204" pitchFamily="34" charset="0"/>
              </a:rPr>
              <a:t>The POWER of sin.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2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Romans 1:16 </a:t>
            </a:r>
            <a:r>
              <a:rPr lang="en-US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(ESV)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4"/>
            <a:ext cx="10515600" cy="378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“For I am not ashamed of the gospel, for it is…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1. the </a:t>
            </a:r>
            <a:r>
              <a:rPr lang="en-US" sz="5400" b="1" dirty="0">
                <a:latin typeface="Agency FB" panose="020B0503020202020204" pitchFamily="34" charset="0"/>
              </a:rPr>
              <a:t>power</a:t>
            </a:r>
            <a:r>
              <a:rPr lang="en-US" sz="5400" dirty="0">
                <a:latin typeface="Agency FB" panose="020B0503020202020204" pitchFamily="34" charset="0"/>
              </a:rPr>
              <a:t> of God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2. for </a:t>
            </a:r>
            <a:r>
              <a:rPr lang="en-US" sz="5400" b="1" dirty="0">
                <a:latin typeface="Agency FB" panose="020B0503020202020204" pitchFamily="34" charset="0"/>
              </a:rPr>
              <a:t>salvation</a:t>
            </a:r>
            <a:r>
              <a:rPr lang="en-US" sz="5400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    3. to everyone who </a:t>
            </a:r>
            <a:r>
              <a:rPr lang="en-US" sz="5400" b="1" dirty="0">
                <a:latin typeface="Agency FB" panose="020B0503020202020204" pitchFamily="34" charset="0"/>
              </a:rPr>
              <a:t>believes.”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7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3. To everyone who believes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257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does it mean to believe?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345910-263C-472E-A123-6700FC636D64}"/>
              </a:ext>
            </a:extLst>
          </p:cNvPr>
          <p:cNvCxnSpPr/>
          <p:nvPr/>
        </p:nvCxnSpPr>
        <p:spPr>
          <a:xfrm>
            <a:off x="6812280" y="4789805"/>
            <a:ext cx="205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5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3. To everyone who believes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257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does it mean to believe?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65955-F1AF-4649-BD1C-706FCFEA614E}"/>
              </a:ext>
            </a:extLst>
          </p:cNvPr>
          <p:cNvSpPr txBox="1">
            <a:spLocks/>
          </p:cNvSpPr>
          <p:nvPr/>
        </p:nvSpPr>
        <p:spPr>
          <a:xfrm>
            <a:off x="838200" y="3534228"/>
            <a:ext cx="10515600" cy="227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“But to all who did </a:t>
            </a:r>
            <a:r>
              <a:rPr lang="en-US" sz="4800" b="1" dirty="0">
                <a:latin typeface="Agency FB" panose="020B0503020202020204" pitchFamily="34" charset="0"/>
              </a:rPr>
              <a:t>receive</a:t>
            </a:r>
            <a:r>
              <a:rPr lang="en-US" sz="4800" dirty="0">
                <a:latin typeface="Agency FB" panose="020B0503020202020204" pitchFamily="34" charset="0"/>
              </a:rPr>
              <a:t> him, who </a:t>
            </a:r>
            <a:r>
              <a:rPr lang="en-US" sz="4800" b="1" dirty="0">
                <a:latin typeface="Agency FB" panose="020B0503020202020204" pitchFamily="34" charset="0"/>
              </a:rPr>
              <a:t>believed</a:t>
            </a:r>
            <a:r>
              <a:rPr lang="en-US" sz="4800" dirty="0">
                <a:latin typeface="Agency FB" panose="020B0503020202020204" pitchFamily="34" charset="0"/>
              </a:rPr>
              <a:t> in his name, he gave the right to become children of God…”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			 -John 1:12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037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3. To everyone who believes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257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does it mean to believe?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65955-F1AF-4649-BD1C-706FCFEA614E}"/>
              </a:ext>
            </a:extLst>
          </p:cNvPr>
          <p:cNvSpPr txBox="1">
            <a:spLocks/>
          </p:cNvSpPr>
          <p:nvPr/>
        </p:nvSpPr>
        <p:spPr>
          <a:xfrm>
            <a:off x="838200" y="3534228"/>
            <a:ext cx="10515600" cy="227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“But to all who did </a:t>
            </a:r>
            <a:r>
              <a:rPr lang="en-US" sz="4800" b="1" dirty="0">
                <a:latin typeface="Agency FB" panose="020B0503020202020204" pitchFamily="34" charset="0"/>
              </a:rPr>
              <a:t>receive</a:t>
            </a:r>
            <a:r>
              <a:rPr lang="en-US" sz="4800" dirty="0">
                <a:latin typeface="Agency FB" panose="020B0503020202020204" pitchFamily="34" charset="0"/>
              </a:rPr>
              <a:t> him, who </a:t>
            </a:r>
            <a:r>
              <a:rPr lang="en-US" sz="4800" b="1" dirty="0">
                <a:latin typeface="Agency FB" panose="020B0503020202020204" pitchFamily="34" charset="0"/>
              </a:rPr>
              <a:t>believed</a:t>
            </a:r>
            <a:r>
              <a:rPr lang="en-US" sz="4800" dirty="0">
                <a:latin typeface="Agency FB" panose="020B0503020202020204" pitchFamily="34" charset="0"/>
              </a:rPr>
              <a:t> in his name, he gave the right to become children of God…”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Agency FB" panose="020B0503020202020204" pitchFamily="34" charset="0"/>
              </a:rPr>
              <a:t>			 -John 1:12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EE3941-BE2B-453D-BA9E-1A75FB0C60C1}"/>
              </a:ext>
            </a:extLst>
          </p:cNvPr>
          <p:cNvSpPr txBox="1">
            <a:spLocks/>
          </p:cNvSpPr>
          <p:nvPr/>
        </p:nvSpPr>
        <p:spPr>
          <a:xfrm>
            <a:off x="618067" y="5751094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Answer: </a:t>
            </a:r>
            <a:r>
              <a:rPr lang="en-US" sz="3600" dirty="0">
                <a:latin typeface="Agency FB" panose="020B0503020202020204" pitchFamily="34" charset="0"/>
              </a:rPr>
              <a:t>To receive Christ. 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2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Romans 1:16 </a:t>
            </a:r>
            <a:r>
              <a:rPr lang="en-US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(ESV)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4"/>
            <a:ext cx="10515600" cy="378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“For I am not ashamed of the gospel, for it is…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1. the </a:t>
            </a:r>
            <a:r>
              <a:rPr lang="en-US" sz="5400" b="1" dirty="0">
                <a:latin typeface="Agency FB" panose="020B0503020202020204" pitchFamily="34" charset="0"/>
              </a:rPr>
              <a:t>power</a:t>
            </a:r>
            <a:r>
              <a:rPr lang="en-US" sz="5400" dirty="0">
                <a:latin typeface="Agency FB" panose="020B0503020202020204" pitchFamily="34" charset="0"/>
              </a:rPr>
              <a:t> of God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2. for </a:t>
            </a:r>
            <a:r>
              <a:rPr lang="en-US" sz="5400" b="1" dirty="0">
                <a:latin typeface="Agency FB" panose="020B0503020202020204" pitchFamily="34" charset="0"/>
              </a:rPr>
              <a:t>salvation</a:t>
            </a:r>
            <a:r>
              <a:rPr lang="en-US" sz="5400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    3. to everyone who </a:t>
            </a:r>
            <a:r>
              <a:rPr lang="en-US" sz="5400" b="1" dirty="0">
                <a:latin typeface="Agency FB" panose="020B0503020202020204" pitchFamily="34" charset="0"/>
              </a:rPr>
              <a:t>believes.”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1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Application: Your Testimony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22BE0-8BEB-4EDD-8537-50C8496D1922}"/>
              </a:ext>
            </a:extLst>
          </p:cNvPr>
          <p:cNvSpPr txBox="1">
            <a:spLocks/>
          </p:cNvSpPr>
          <p:nvPr/>
        </p:nvSpPr>
        <p:spPr>
          <a:xfrm>
            <a:off x="838200" y="3082788"/>
            <a:ext cx="10515600" cy="227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latin typeface="Agency FB" panose="020B0503020202020204" pitchFamily="34" charset="0"/>
              </a:rPr>
              <a:t>How have you experienced Christ’s resurrection power since you surrendered your life to him?</a:t>
            </a:r>
            <a:endParaRPr lang="en-US" sz="72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962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ospel Front and Center « Tim Woodroof.com">
            <a:extLst>
              <a:ext uri="{FF2B5EF4-FFF2-40B4-BE49-F238E27FC236}">
                <a16:creationId xmlns:a16="http://schemas.microsoft.com/office/drawing/2014/main" id="{8153D6CB-F18F-424E-BBA8-2931A996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/>
        </p:blipFill>
        <p:spPr bwMode="auto">
          <a:xfrm>
            <a:off x="0" y="-1048869"/>
            <a:ext cx="12192000" cy="79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A608A39E-3E53-477F-82E5-05781AC3E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Romans 1:16 </a:t>
            </a:r>
            <a:r>
              <a:rPr lang="en-US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(ESV)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4"/>
            <a:ext cx="10515600" cy="378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“For I am not ashamed of the gospel, for it is…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the </a:t>
            </a:r>
            <a:r>
              <a:rPr lang="en-US" sz="5400" b="1" dirty="0">
                <a:latin typeface="Agency FB" panose="020B0503020202020204" pitchFamily="34" charset="0"/>
              </a:rPr>
              <a:t>power</a:t>
            </a:r>
            <a:r>
              <a:rPr lang="en-US" sz="5400" dirty="0">
                <a:latin typeface="Agency FB" panose="020B0503020202020204" pitchFamily="34" charset="0"/>
              </a:rPr>
              <a:t> of God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     for </a:t>
            </a:r>
            <a:r>
              <a:rPr lang="en-US" sz="5400" b="1" dirty="0">
                <a:latin typeface="Agency FB" panose="020B0503020202020204" pitchFamily="34" charset="0"/>
              </a:rPr>
              <a:t>salvation</a:t>
            </a:r>
            <a:r>
              <a:rPr lang="en-US" sz="5400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          to everyone who </a:t>
            </a:r>
            <a:r>
              <a:rPr lang="en-US" sz="5400" b="1" dirty="0">
                <a:latin typeface="Agency FB" panose="020B0503020202020204" pitchFamily="34" charset="0"/>
              </a:rPr>
              <a:t>believes.”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3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1. The Power of God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5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kind of power is Paul talking about? 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1. The Power of God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5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kind of power is Paul talking about? 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DE1D4-A8D0-40D4-BFAD-68198AF96C62}"/>
              </a:ext>
            </a:extLst>
          </p:cNvPr>
          <p:cNvSpPr txBox="1">
            <a:spLocks/>
          </p:cNvSpPr>
          <p:nvPr/>
        </p:nvSpPr>
        <p:spPr>
          <a:xfrm>
            <a:off x="838200" y="3205128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Answer: </a:t>
            </a:r>
            <a:r>
              <a:rPr lang="en-US" sz="3600" dirty="0">
                <a:latin typeface="Agency FB" panose="020B0503020202020204" pitchFamily="34" charset="0"/>
              </a:rPr>
              <a:t>Resurrection Power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0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1. The Power of God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5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kind of power is Paul talking about? 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DE1D4-A8D0-40D4-BFAD-68198AF96C62}"/>
              </a:ext>
            </a:extLst>
          </p:cNvPr>
          <p:cNvSpPr txBox="1">
            <a:spLocks/>
          </p:cNvSpPr>
          <p:nvPr/>
        </p:nvSpPr>
        <p:spPr>
          <a:xfrm>
            <a:off x="838200" y="3205128"/>
            <a:ext cx="10515600" cy="8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latin typeface="Agency FB" panose="020B0503020202020204" pitchFamily="34" charset="0"/>
              </a:rPr>
              <a:t>Answer: </a:t>
            </a:r>
            <a:r>
              <a:rPr lang="en-US" sz="3600" dirty="0">
                <a:latin typeface="Agency FB" panose="020B0503020202020204" pitchFamily="34" charset="0"/>
              </a:rPr>
              <a:t>Resurrection Power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58883-C8AA-45B2-A53C-82E8F7C8613B}"/>
              </a:ext>
            </a:extLst>
          </p:cNvPr>
          <p:cNvSpPr txBox="1">
            <a:spLocks/>
          </p:cNvSpPr>
          <p:nvPr/>
        </p:nvSpPr>
        <p:spPr>
          <a:xfrm>
            <a:off x="838200" y="3908996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“Christ Jesus…declared to be the son of God in </a:t>
            </a:r>
            <a:r>
              <a:rPr lang="en-US" sz="4400" b="1" dirty="0">
                <a:latin typeface="Agency FB" panose="020B0503020202020204" pitchFamily="34" charset="0"/>
              </a:rPr>
              <a:t>power </a:t>
            </a:r>
            <a:r>
              <a:rPr lang="en-US" sz="4400" dirty="0">
                <a:latin typeface="Agency FB" panose="020B0503020202020204" pitchFamily="34" charset="0"/>
              </a:rPr>
              <a:t>according to the Spirit of holiness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latin typeface="Agency FB" panose="020B0503020202020204" pitchFamily="34" charset="0"/>
              </a:rPr>
              <a:t>by his resurrection </a:t>
            </a:r>
            <a:r>
              <a:rPr lang="en-US" sz="4400" dirty="0">
                <a:latin typeface="Agency FB" panose="020B0503020202020204" pitchFamily="34" charset="0"/>
              </a:rPr>
              <a:t>from the dead…”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			 -Romans 1:4</a:t>
            </a:r>
            <a:endParaRPr lang="en-US" sz="66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584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1. The Power of God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58883-C8AA-45B2-A53C-82E8F7C8613B}"/>
              </a:ext>
            </a:extLst>
          </p:cNvPr>
          <p:cNvSpPr txBox="1">
            <a:spLocks/>
          </p:cNvSpPr>
          <p:nvPr/>
        </p:nvSpPr>
        <p:spPr>
          <a:xfrm>
            <a:off x="838200" y="3045396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“that you may know…what is the immeasurable greatness of his </a:t>
            </a:r>
            <a:r>
              <a:rPr lang="en-US" sz="4400" b="1" dirty="0">
                <a:latin typeface="Agency FB" panose="020B0503020202020204" pitchFamily="34" charset="0"/>
              </a:rPr>
              <a:t>power</a:t>
            </a:r>
            <a:r>
              <a:rPr lang="en-US" sz="4400" dirty="0">
                <a:latin typeface="Agency FB" panose="020B0503020202020204" pitchFamily="34" charset="0"/>
              </a:rPr>
              <a:t> toward us who believe…that he worked in Christ when he </a:t>
            </a:r>
            <a:r>
              <a:rPr lang="en-US" sz="4400" b="1" dirty="0">
                <a:latin typeface="Agency FB" panose="020B0503020202020204" pitchFamily="34" charset="0"/>
              </a:rPr>
              <a:t>raised him from the dead</a:t>
            </a:r>
            <a:r>
              <a:rPr lang="en-US" sz="4400" dirty="0">
                <a:latin typeface="Agency FB" panose="020B0503020202020204" pitchFamily="34" charset="0"/>
              </a:rPr>
              <a:t>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			 -Ephesians 1:16-20</a:t>
            </a:r>
            <a:endParaRPr lang="en-US" sz="66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64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1. The Power of God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58883-C8AA-45B2-A53C-82E8F7C8613B}"/>
              </a:ext>
            </a:extLst>
          </p:cNvPr>
          <p:cNvSpPr txBox="1">
            <a:spLocks/>
          </p:cNvSpPr>
          <p:nvPr/>
        </p:nvSpPr>
        <p:spPr>
          <a:xfrm>
            <a:off x="838200" y="3045396"/>
            <a:ext cx="10515600" cy="309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“I count everything as loss because of the surpassing worth of knowing Christ…that I may </a:t>
            </a:r>
            <a:r>
              <a:rPr lang="en-US" sz="4400" b="1" dirty="0">
                <a:latin typeface="Agency FB" panose="020B0503020202020204" pitchFamily="34" charset="0"/>
              </a:rPr>
              <a:t>know</a:t>
            </a:r>
            <a:r>
              <a:rPr lang="en-US" sz="4400" dirty="0">
                <a:latin typeface="Agency FB" panose="020B0503020202020204" pitchFamily="34" charset="0"/>
              </a:rPr>
              <a:t> him and </a:t>
            </a:r>
            <a:r>
              <a:rPr lang="en-US" sz="4400" b="1" dirty="0">
                <a:latin typeface="Agency FB" panose="020B0503020202020204" pitchFamily="34" charset="0"/>
              </a:rPr>
              <a:t>the power of his resurrection</a:t>
            </a:r>
            <a:r>
              <a:rPr lang="en-US" sz="4400" dirty="0">
                <a:latin typeface="Agency FB" panose="020B0503020202020204" pitchFamily="34" charset="0"/>
              </a:rPr>
              <a:t>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gency FB" panose="020B0503020202020204" pitchFamily="34" charset="0"/>
              </a:rPr>
              <a:t>			 -Philippians 3:7-11</a:t>
            </a:r>
            <a:endParaRPr lang="en-US" sz="6600" dirty="0">
              <a:latin typeface="Agency FB" panose="020B0503020202020204" pitchFamily="34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60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Romans 1:16 </a:t>
            </a:r>
            <a:r>
              <a:rPr lang="en-US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(ESV)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4"/>
            <a:ext cx="10515600" cy="378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gency FB" panose="020B0503020202020204" pitchFamily="34" charset="0"/>
              </a:rPr>
              <a:t>“For I am not ashamed of the gospel, for it is…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1. the </a:t>
            </a:r>
            <a:r>
              <a:rPr lang="en-US" sz="5400" b="1" dirty="0">
                <a:latin typeface="Agency FB" panose="020B0503020202020204" pitchFamily="34" charset="0"/>
              </a:rPr>
              <a:t>power</a:t>
            </a:r>
            <a:r>
              <a:rPr lang="en-US" sz="5400" dirty="0">
                <a:latin typeface="Agency FB" panose="020B0503020202020204" pitchFamily="34" charset="0"/>
              </a:rPr>
              <a:t> of God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2. for </a:t>
            </a:r>
            <a:r>
              <a:rPr lang="en-US" sz="5400" b="1" dirty="0">
                <a:latin typeface="Agency FB" panose="020B0503020202020204" pitchFamily="34" charset="0"/>
              </a:rPr>
              <a:t>salvation</a:t>
            </a:r>
            <a:r>
              <a:rPr lang="en-US" sz="5400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400" dirty="0">
                <a:latin typeface="Agency FB" panose="020B0503020202020204" pitchFamily="34" charset="0"/>
              </a:rPr>
              <a:t>                         3. to everyone who </a:t>
            </a:r>
            <a:r>
              <a:rPr lang="en-US" sz="5400" b="1" dirty="0">
                <a:latin typeface="Agency FB" panose="020B0503020202020204" pitchFamily="34" charset="0"/>
              </a:rPr>
              <a:t>believes.”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spel Front and Center « Tim Woodroof.com">
            <a:extLst>
              <a:ext uri="{FF2B5EF4-FFF2-40B4-BE49-F238E27FC236}">
                <a16:creationId xmlns:a16="http://schemas.microsoft.com/office/drawing/2014/main" id="{810C5D0A-91F0-470A-BC81-35B2FD9C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8"/>
          <a:stretch/>
        </p:blipFill>
        <p:spPr bwMode="auto">
          <a:xfrm>
            <a:off x="0" y="0"/>
            <a:ext cx="12192000" cy="238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B6EA1-0DDF-4EB2-ADC4-E5DB90E0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166894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Bahnschrift Condensed" panose="020B0502040204020203" pitchFamily="34" charset="0"/>
              </a:rPr>
              <a:t>2. For Salvation</a:t>
            </a:r>
            <a:endParaRPr lang="en-US" sz="80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7B2-1E51-4DD4-BF88-4ADC1261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485"/>
            <a:ext cx="10515600" cy="8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gency FB" panose="020B0503020202020204" pitchFamily="34" charset="0"/>
              </a:rPr>
              <a:t>Question: </a:t>
            </a:r>
            <a:r>
              <a:rPr lang="en-US" sz="3600" dirty="0">
                <a:latin typeface="Agency FB" panose="020B0503020202020204" pitchFamily="34" charset="0"/>
              </a:rPr>
              <a:t>What do we need saving from? </a:t>
            </a:r>
            <a:endParaRPr lang="en-US" sz="54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594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Bahnschrift Condensed</vt:lpstr>
      <vt:lpstr>Calibri</vt:lpstr>
      <vt:lpstr>Calibri Light</vt:lpstr>
      <vt:lpstr>Office Theme</vt:lpstr>
      <vt:lpstr>PowerPoint Presentation</vt:lpstr>
      <vt:lpstr>Romans 1:16 (ESV)</vt:lpstr>
      <vt:lpstr>1. The Power of God</vt:lpstr>
      <vt:lpstr>1. The Power of God</vt:lpstr>
      <vt:lpstr>1. The Power of God</vt:lpstr>
      <vt:lpstr>1. The Power of God</vt:lpstr>
      <vt:lpstr>1. The Power of God</vt:lpstr>
      <vt:lpstr>Romans 1:16 (ESV)</vt:lpstr>
      <vt:lpstr>2. For Salvation</vt:lpstr>
      <vt:lpstr>2. For Salvation</vt:lpstr>
      <vt:lpstr>2. For Salvation</vt:lpstr>
      <vt:lpstr>2. For Salvation</vt:lpstr>
      <vt:lpstr>Romans 1:16 (ESV)</vt:lpstr>
      <vt:lpstr>3. To everyone who believes</vt:lpstr>
      <vt:lpstr>3. To everyone who believes</vt:lpstr>
      <vt:lpstr>3. To everyone who believes</vt:lpstr>
      <vt:lpstr>Romans 1:16 (ESV)</vt:lpstr>
      <vt:lpstr>Application: Your Testimony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Repsold</dc:creator>
  <cp:lastModifiedBy>John Repsold</cp:lastModifiedBy>
  <cp:revision>45</cp:revision>
  <dcterms:created xsi:type="dcterms:W3CDTF">2020-06-18T17:23:53Z</dcterms:created>
  <dcterms:modified xsi:type="dcterms:W3CDTF">2020-06-30T17:11:03Z</dcterms:modified>
</cp:coreProperties>
</file>